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sldIdLst>
    <p:sldId id="256" r:id="rId2"/>
    <p:sldId id="258" r:id="rId3"/>
    <p:sldId id="344" r:id="rId4"/>
    <p:sldId id="285" r:id="rId5"/>
    <p:sldId id="284" r:id="rId6"/>
    <p:sldId id="424" r:id="rId7"/>
    <p:sldId id="286" r:id="rId8"/>
    <p:sldId id="260" r:id="rId9"/>
    <p:sldId id="261" r:id="rId10"/>
    <p:sldId id="287" r:id="rId11"/>
    <p:sldId id="425" r:id="rId12"/>
    <p:sldId id="263" r:id="rId13"/>
    <p:sldId id="426" r:id="rId14"/>
    <p:sldId id="290" r:id="rId15"/>
    <p:sldId id="264" r:id="rId16"/>
    <p:sldId id="292" r:id="rId17"/>
    <p:sldId id="351" r:id="rId18"/>
    <p:sldId id="293" r:id="rId19"/>
    <p:sldId id="431" r:id="rId20"/>
    <p:sldId id="430" r:id="rId21"/>
    <p:sldId id="432" r:id="rId22"/>
    <p:sldId id="269" r:id="rId23"/>
    <p:sldId id="304" r:id="rId24"/>
    <p:sldId id="305" r:id="rId25"/>
    <p:sldId id="365" r:id="rId26"/>
    <p:sldId id="451" r:id="rId27"/>
    <p:sldId id="345" r:id="rId28"/>
    <p:sldId id="317" r:id="rId29"/>
    <p:sldId id="318" r:id="rId30"/>
    <p:sldId id="321" r:id="rId31"/>
    <p:sldId id="322" r:id="rId32"/>
    <p:sldId id="433" r:id="rId33"/>
    <p:sldId id="434" r:id="rId34"/>
    <p:sldId id="323" r:id="rId35"/>
    <p:sldId id="324" r:id="rId36"/>
    <p:sldId id="326" r:id="rId37"/>
    <p:sldId id="346" r:id="rId38"/>
    <p:sldId id="329" r:id="rId39"/>
    <p:sldId id="327" r:id="rId40"/>
    <p:sldId id="330" r:id="rId41"/>
    <p:sldId id="331" r:id="rId42"/>
    <p:sldId id="413" r:id="rId43"/>
    <p:sldId id="414" r:id="rId44"/>
    <p:sldId id="275" r:id="rId45"/>
    <p:sldId id="276" r:id="rId46"/>
    <p:sldId id="277" r:id="rId47"/>
    <p:sldId id="278" r:id="rId48"/>
    <p:sldId id="342" r:id="rId49"/>
    <p:sldId id="397" r:id="rId50"/>
    <p:sldId id="398" r:id="rId51"/>
    <p:sldId id="343" r:id="rId52"/>
    <p:sldId id="452" r:id="rId53"/>
    <p:sldId id="347" r:id="rId54"/>
    <p:sldId id="401" r:id="rId55"/>
    <p:sldId id="402" r:id="rId56"/>
    <p:sldId id="349" r:id="rId57"/>
    <p:sldId id="419" r:id="rId58"/>
    <p:sldId id="435" r:id="rId59"/>
    <p:sldId id="449" r:id="rId60"/>
    <p:sldId id="353" r:id="rId61"/>
    <p:sldId id="440" r:id="rId62"/>
    <p:sldId id="357" r:id="rId63"/>
    <p:sldId id="361" r:id="rId64"/>
    <p:sldId id="362" r:id="rId65"/>
    <p:sldId id="363" r:id="rId66"/>
    <p:sldId id="415" r:id="rId67"/>
    <p:sldId id="416" r:id="rId68"/>
    <p:sldId id="367" r:id="rId69"/>
    <p:sldId id="366" r:id="rId70"/>
    <p:sldId id="441" r:id="rId71"/>
    <p:sldId id="442" r:id="rId72"/>
    <p:sldId id="443" r:id="rId73"/>
    <p:sldId id="412" r:id="rId74"/>
    <p:sldId id="410" r:id="rId75"/>
    <p:sldId id="364" r:id="rId76"/>
    <p:sldId id="368" r:id="rId77"/>
    <p:sldId id="444" r:id="rId78"/>
    <p:sldId id="445" r:id="rId79"/>
    <p:sldId id="446" r:id="rId80"/>
    <p:sldId id="384" r:id="rId81"/>
    <p:sldId id="386" r:id="rId82"/>
    <p:sldId id="387" r:id="rId83"/>
    <p:sldId id="385" r:id="rId84"/>
    <p:sldId id="369" r:id="rId85"/>
    <p:sldId id="388" r:id="rId86"/>
    <p:sldId id="390" r:id="rId87"/>
    <p:sldId id="406" r:id="rId88"/>
    <p:sldId id="411" r:id="rId89"/>
  </p:sldIdLst>
  <p:sldSz cx="10058400" cy="77724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555">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10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2020" autoAdjust="0"/>
  </p:normalViewPr>
  <p:slideViewPr>
    <p:cSldViewPr snapToGrid="0" showGuides="1">
      <p:cViewPr varScale="1">
        <p:scale>
          <a:sx n="95" d="100"/>
          <a:sy n="95" d="100"/>
        </p:scale>
        <p:origin x="1638" y="66"/>
      </p:cViewPr>
      <p:guideLst>
        <p:guide orient="horz" pos="2555"/>
        <p:guide pos="3168"/>
      </p:guideLst>
    </p:cSldViewPr>
  </p:slideViewPr>
  <p:outlineViewPr>
    <p:cViewPr>
      <p:scale>
        <a:sx n="33" d="100"/>
        <a:sy n="33" d="100"/>
      </p:scale>
      <p:origin x="0" y="810"/>
    </p:cViewPr>
  </p:outlineViewPr>
  <p:notesTextViewPr>
    <p:cViewPr>
      <p:scale>
        <a:sx n="100" d="100"/>
        <a:sy n="100" d="100"/>
      </p:scale>
      <p:origin x="0" y="0"/>
    </p:cViewPr>
  </p:notesTextViewPr>
  <p:sorterViewPr>
    <p:cViewPr>
      <p:scale>
        <a:sx n="70" d="100"/>
        <a:sy n="70" d="100"/>
      </p:scale>
      <p:origin x="0" y="6312"/>
    </p:cViewPr>
  </p:sorterViewPr>
  <p:notesViewPr>
    <p:cSldViewPr snapToGrid="0" showGuides="1">
      <p:cViewPr varScale="1">
        <p:scale>
          <a:sx n="55" d="100"/>
          <a:sy n="55" d="100"/>
        </p:scale>
        <p:origin x="-23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F4773-0B99-47E6-A42C-7D0274C0DF15}" type="datetimeFigureOut">
              <a:rPr lang="en-US" smtClean="0"/>
              <a:pPr/>
              <a:t>2/22/2016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frequencies in the Electromagnetic spectrum are used for different purposes and travel a bit differently. </a:t>
            </a:r>
          </a:p>
          <a:p>
            <a:r>
              <a:rPr lang="en-US" b="1" dirty="0" smtClean="0"/>
              <a:t>Medium Frequencies</a:t>
            </a:r>
            <a:r>
              <a:rPr lang="en-US" dirty="0" smtClean="0"/>
              <a:t> - The frequencies from 300 KHz to 3 MHz are called the Medium Frequencies.  The usually follow the earth's surface using "Ground Waves" and can reach hundreds of miles.  AM broadcasters are found here </a:t>
            </a:r>
          </a:p>
          <a:p>
            <a:r>
              <a:rPr lang="en-US" b="1" dirty="0" smtClean="0"/>
              <a:t>High Frequencies</a:t>
            </a:r>
            <a:r>
              <a:rPr lang="en-US" dirty="0" smtClean="0"/>
              <a:t> - The frequencies from  3 MHz to 30 MHz are called the High Frequencies or "HF"  The usually bounce off the Ionospere using  "Sky Waves" and can reach thousands of miles.  Shortwave broadcasters and many Ham bands are found here </a:t>
            </a:r>
          </a:p>
          <a:p>
            <a:r>
              <a:rPr lang="en-US" b="1" dirty="0" smtClean="0"/>
              <a:t>Very High Frequencies</a:t>
            </a:r>
            <a:r>
              <a:rPr lang="en-US" dirty="0" smtClean="0"/>
              <a:t> - The frequencies from 30 MHz to 300 MHz are called the Very High Frequencies or "VHF"  The usually go right through the Ionospere and so are mostly used for line of sight communications on earth.  They also can be used to talk to spacecraft.  FM Radio and TV broadcasters as well as many Police, Fire and Aircraft radios operate here.  The popular 6 meter and 2 meter Ham bands are found here. </a:t>
            </a:r>
          </a:p>
          <a:p>
            <a:r>
              <a:rPr lang="en-US" b="1" dirty="0" smtClean="0"/>
              <a:t>Ultra High Frequencies</a:t>
            </a:r>
            <a:r>
              <a:rPr lang="en-US" dirty="0" smtClean="0"/>
              <a:t> - The frequencies from  300 MHz to 3000 MHz are called the Ultra High Frequencies or "UHF"  The usually go right through the Ionospere  and so are used for line of sight communications on earth.  They also can be used to talk to spacecraft.  UHF TV  broadcasters as well as some Police, Fire radios and cell phones operate here.  The 440 MHz Ham band is  found here. </a:t>
            </a: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57</a:t>
            </a:fld>
            <a:endParaRPr lang="en-US" dirty="0"/>
          </a:p>
        </p:txBody>
      </p:sp>
    </p:spTree>
    <p:extLst>
      <p:ext uri="{BB962C8B-B14F-4D97-AF65-F5344CB8AC3E}">
        <p14:creationId xmlns:p14="http://schemas.microsoft.com/office/powerpoint/2010/main" val="112016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63</a:t>
            </a:fld>
            <a:endParaRPr lang="en-US"/>
          </a:p>
        </p:txBody>
      </p:sp>
    </p:spTree>
    <p:extLst>
      <p:ext uri="{BB962C8B-B14F-4D97-AF65-F5344CB8AC3E}">
        <p14:creationId xmlns:p14="http://schemas.microsoft.com/office/powerpoint/2010/main" val="425057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3970" y="2414155"/>
            <a:ext cx="8550462" cy="16658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7938" y="4403870"/>
            <a:ext cx="7042524" cy="198726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932FB-4117-4E79-B1ED-98E52AC264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695076" y="-204539"/>
            <a:ext cx="4668252" cy="921619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B5B8F-1979-42FF-9897-C2B6DA8DAB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07122013</a:t>
            </a:r>
            <a:endParaRPr lang="en-US"/>
          </a:p>
        </p:txBody>
      </p:sp>
      <p:sp>
        <p:nvSpPr>
          <p:cNvPr id="5" name="Slide Number Placeholder 4"/>
          <p:cNvSpPr>
            <a:spLocks noGrp="1"/>
          </p:cNvSpPr>
          <p:nvPr>
            <p:ph type="sldNum" sz="quarter" idx="12"/>
          </p:nvPr>
        </p:nvSpPr>
        <p:spPr/>
        <p:txBody>
          <a:bodyPr/>
          <a:lstStyle/>
          <a:p>
            <a:pPr>
              <a:defRPr/>
            </a:pPr>
            <a:fld id="{7DE08B2E-D59F-498D-8D62-ABBAFDFFC21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843" y="690635"/>
            <a:ext cx="2136588" cy="62181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3970" y="690635"/>
            <a:ext cx="6216650" cy="62181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B4309-2FA5-4BC6-9B9F-4456F08DF5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7795E-C164-4D43-8444-659383B58B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059" y="4993914"/>
            <a:ext cx="8548407" cy="154442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059" y="3293702"/>
            <a:ext cx="8548407" cy="17002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A665FC-5694-4060-8C98-74D73FC799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3971" y="2244870"/>
            <a:ext cx="4176618"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7812" y="2244870"/>
            <a:ext cx="4176620"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E4ADE-2E00-4F7B-B3CF-22931D3D98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332" y="311583"/>
            <a:ext cx="9051738"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332" y="1739467"/>
            <a:ext cx="4443692"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332" y="2464450"/>
            <a:ext cx="4443692"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323" y="1739467"/>
            <a:ext cx="4445747"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323" y="2464450"/>
            <a:ext cx="4445747"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9F1823-378F-4360-8B09-9A14335DDB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8A6910-417C-48EA-9668-DAA40E9072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4114779" y="7538980"/>
            <a:ext cx="1828652" cy="328027"/>
          </a:xfrm>
          <a:ln/>
        </p:spPr>
        <p:txBody>
          <a:bodyPr/>
          <a:lstStyle>
            <a:lvl1pPr>
              <a:defRPr sz="1000"/>
            </a:lvl1pPr>
          </a:lstStyle>
          <a:p>
            <a:pPr>
              <a:defRPr/>
            </a:pPr>
            <a:r>
              <a:rPr lang="en-US" smtClean="0"/>
              <a:t>07122013</a:t>
            </a:r>
            <a:endParaRPr lang="en-US" dirty="0"/>
          </a:p>
        </p:txBody>
      </p:sp>
      <p:sp>
        <p:nvSpPr>
          <p:cNvPr id="4" name="Rectangle 6"/>
          <p:cNvSpPr>
            <a:spLocks noGrp="1" noChangeArrowheads="1"/>
          </p:cNvSpPr>
          <p:nvPr>
            <p:ph type="sldNum" sz="quarter" idx="12"/>
          </p:nvPr>
        </p:nvSpPr>
        <p:spPr>
          <a:xfrm>
            <a:off x="7208932" y="7081767"/>
            <a:ext cx="2095500" cy="296496"/>
          </a:xfrm>
          <a:ln/>
        </p:spPr>
        <p:txBody>
          <a:bodyPr/>
          <a:lstStyle>
            <a:lvl1pPr>
              <a:defRPr/>
            </a:lvl1pPr>
          </a:lstStyle>
          <a:p>
            <a:pPr>
              <a:defRPr/>
            </a:pPr>
            <a:fld id="{5A5C206B-7A74-47AE-8858-CF48A11612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331" y="309130"/>
            <a:ext cx="3309657" cy="131748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144" y="309130"/>
            <a:ext cx="5622926" cy="6634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331" y="1626610"/>
            <a:ext cx="3309657"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FCA3-152D-48B0-A3CA-D8C8B007EC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2235" y="5440435"/>
            <a:ext cx="6033808" cy="64279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2235" y="694315"/>
            <a:ext cx="6033808" cy="46639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2235" y="6083228"/>
            <a:ext cx="6033808" cy="9114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07122013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F9D3D4-A9A0-479A-9793-E94B6325CE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3970" y="690635"/>
            <a:ext cx="8550462"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3970" y="2244870"/>
            <a:ext cx="8550462" cy="4663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3970" y="7081766"/>
            <a:ext cx="2095500" cy="5176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37032" y="7081766"/>
            <a:ext cx="3184338" cy="5176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07122013</a:t>
            </a:r>
            <a:endParaRPr lang="en-US"/>
          </a:p>
        </p:txBody>
      </p:sp>
      <p:sp>
        <p:nvSpPr>
          <p:cNvPr id="1030" name="Rectangle 6"/>
          <p:cNvSpPr>
            <a:spLocks noGrp="1" noChangeArrowheads="1"/>
          </p:cNvSpPr>
          <p:nvPr>
            <p:ph type="sldNum" sz="quarter" idx="4"/>
          </p:nvPr>
        </p:nvSpPr>
        <p:spPr bwMode="auto">
          <a:xfrm>
            <a:off x="7208932" y="7081766"/>
            <a:ext cx="2095500" cy="5176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DE08B2E-D59F-498D-8D62-ABBAFDFFC2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url?sa=i&amp;source=images&amp;cd=&amp;docid=754K3ygRdGa4NM&amp;tbnid=MUGaTfr2z_KfCM:&amp;ved=0CAgQjRwwAA&amp;url=http://www.hamuniverse.com/antennasafety.html&amp;ei=D86TUaS7AqK8yAH5gYHQDA&amp;psig=AFQjCNGWpR8pPY0gx5MZmH0PP44rcUWtMg&amp;ust=1368727439083305"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elecraft.com/images/Dayton%202000/PIC00025.JPG" TargetMode="External"/><Relationship Id="rId5" Type="http://schemas.openxmlformats.org/officeDocument/2006/relationships/image" Target="../media/image17.jpeg"/><Relationship Id="rId4" Type="http://schemas.openxmlformats.org/officeDocument/2006/relationships/hyperlink" Target="http://www.elecraft.com/images/Dayton%202000/PIC00020.JPG" TargetMode="External"/><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hyperlink" Target="http://www.elecraft.com/PictureGallery/K1JD_CW.jpg"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oleObject" Target="../embeddings/oleObject6.bin"/><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3" name="Text Box 15"/>
          <p:cNvSpPr txBox="1">
            <a:spLocks noChangeArrowheads="1"/>
          </p:cNvSpPr>
          <p:nvPr/>
        </p:nvSpPr>
        <p:spPr bwMode="auto">
          <a:xfrm>
            <a:off x="2683062" y="1328522"/>
            <a:ext cx="4700494" cy="1446550"/>
          </a:xfrm>
          <a:prstGeom prst="rect">
            <a:avLst/>
          </a:prstGeom>
          <a:noFill/>
          <a:ln w="9525">
            <a:noFill/>
            <a:miter lim="800000"/>
            <a:headEnd/>
            <a:tailEnd/>
          </a:ln>
        </p:spPr>
        <p:txBody>
          <a:bodyPr>
            <a:spAutoFit/>
          </a:bodyPr>
          <a:lstStyle/>
          <a:p>
            <a:pPr algn="ctr"/>
            <a:r>
              <a:rPr lang="en-US" sz="4400" b="1" dirty="0">
                <a:latin typeface="Verdana" pitchFamily="34" charset="0"/>
              </a:rPr>
              <a:t>Radio</a:t>
            </a:r>
          </a:p>
          <a:p>
            <a:pPr algn="ctr"/>
            <a:r>
              <a:rPr lang="en-US" sz="4400" b="1" dirty="0">
                <a:latin typeface="Verdana" pitchFamily="34" charset="0"/>
              </a:rPr>
              <a:t>Merit Badge</a:t>
            </a:r>
          </a:p>
        </p:txBody>
      </p:sp>
      <p:pic>
        <p:nvPicPr>
          <p:cNvPr id="2054" name="Picture 10" descr="Radio MB.gif"/>
          <p:cNvPicPr>
            <a:picLocks noChangeAspect="1"/>
          </p:cNvPicPr>
          <p:nvPr/>
        </p:nvPicPr>
        <p:blipFill>
          <a:blip r:embed="rId2" cstate="print"/>
          <a:srcRect/>
          <a:stretch>
            <a:fillRect/>
          </a:stretch>
        </p:blipFill>
        <p:spPr bwMode="auto">
          <a:xfrm>
            <a:off x="3134168" y="2951534"/>
            <a:ext cx="3723859" cy="363844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07122013</a:t>
            </a:r>
            <a:endParaRPr lang="en-US" dirty="0"/>
          </a:p>
        </p:txBody>
      </p:sp>
      <p:sp>
        <p:nvSpPr>
          <p:cNvPr id="10" name="Slide Number Placeholder 9"/>
          <p:cNvSpPr>
            <a:spLocks noGrp="1"/>
          </p:cNvSpPr>
          <p:nvPr>
            <p:ph type="sldNum" sz="quarter" idx="12"/>
          </p:nvPr>
        </p:nvSpPr>
        <p:spPr/>
        <p:txBody>
          <a:bodyPr/>
          <a:lstStyle/>
          <a:p>
            <a:pPr>
              <a:defRPr/>
            </a:pPr>
            <a:fld id="{5A5C206B-7A74-47AE-8858-CF48A11612B2}"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835661" y="138618"/>
            <a:ext cx="255711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Phonetic Alphabet</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438379"/>
            <a:ext cx="8550462" cy="1295400"/>
          </a:xfrm>
        </p:spPr>
        <p:txBody>
          <a:bodyPr/>
          <a:lstStyle/>
          <a:p>
            <a:r>
              <a:rPr lang="en-US" dirty="0" smtClean="0">
                <a:latin typeface="Verdana" pitchFamily="34" charset="0"/>
                <a:ea typeface="Verdana" pitchFamily="34" charset="0"/>
                <a:cs typeface="Verdana" pitchFamily="34" charset="0"/>
              </a:rPr>
              <a:t>Phonetic Alphabet</a:t>
            </a:r>
            <a:endParaRPr lang="en-US" dirty="0">
              <a:latin typeface="Verdana" pitchFamily="34" charset="0"/>
              <a:ea typeface="Verdana" pitchFamily="34" charset="0"/>
              <a:cs typeface="Verdana" pitchFamily="34" charset="0"/>
            </a:endParaRPr>
          </a:p>
        </p:txBody>
      </p:sp>
      <p:sp>
        <p:nvSpPr>
          <p:cNvPr id="16" name="Content Placeholder 15"/>
          <p:cNvSpPr>
            <a:spLocks noGrp="1"/>
          </p:cNvSpPr>
          <p:nvPr>
            <p:ph idx="1"/>
          </p:nvPr>
        </p:nvSpPr>
        <p:spPr>
          <a:xfrm>
            <a:off x="753970" y="1456570"/>
            <a:ext cx="8550462" cy="5338359"/>
          </a:xfrm>
        </p:spPr>
        <p:txBody>
          <a:bodyPr/>
          <a:lstStyle/>
          <a:p>
            <a:r>
              <a:rPr lang="en-US" dirty="0" smtClean="0">
                <a:latin typeface="Verdana" pitchFamily="34" charset="0"/>
                <a:ea typeface="Verdana" pitchFamily="34" charset="0"/>
                <a:cs typeface="Verdana" pitchFamily="34" charset="0"/>
              </a:rPr>
              <a:t>Many letters sound similar.</a:t>
            </a:r>
          </a:p>
          <a:p>
            <a:r>
              <a:rPr lang="en-US" dirty="0" smtClean="0">
                <a:latin typeface="Verdana" pitchFamily="34" charset="0"/>
                <a:ea typeface="Verdana" pitchFamily="34" charset="0"/>
                <a:cs typeface="Verdana" pitchFamily="34" charset="0"/>
              </a:rPr>
              <a:t>Over the radio, the letter C, E, V or Z might sound the same.</a:t>
            </a:r>
          </a:p>
          <a:p>
            <a:r>
              <a:rPr lang="en-US" dirty="0" smtClean="0">
                <a:latin typeface="Verdana" pitchFamily="34" charset="0"/>
                <a:ea typeface="Verdana" pitchFamily="34" charset="0"/>
                <a:cs typeface="Verdana" pitchFamily="34" charset="0"/>
              </a:rPr>
              <a:t>Weak radio signals and noise might make it difficult to hear voices.</a:t>
            </a:r>
          </a:p>
          <a:p>
            <a:r>
              <a:rPr lang="en-US" dirty="0" smtClean="0">
                <a:latin typeface="Verdana" pitchFamily="34" charset="0"/>
                <a:ea typeface="Verdana" pitchFamily="34" charset="0"/>
                <a:cs typeface="Verdana" pitchFamily="34" charset="0"/>
              </a:rPr>
              <a:t>An operator for whom English is not a native language may alter letter pronunciation.</a:t>
            </a: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10</a:t>
            </a:fld>
            <a:endParaRPr lang="en-US" dirty="0"/>
          </a:p>
        </p:txBody>
      </p:sp>
      <p:sp>
        <p:nvSpPr>
          <p:cNvPr id="2058" name="Text Box 19"/>
          <p:cNvSpPr txBox="1">
            <a:spLocks noChangeArrowheads="1"/>
          </p:cNvSpPr>
          <p:nvPr/>
        </p:nvSpPr>
        <p:spPr bwMode="auto">
          <a:xfrm>
            <a:off x="7678757" y="7362681"/>
            <a:ext cx="172156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1.d.</a:t>
            </a:r>
            <a:endParaRPr lang="en-US" sz="1200" dirty="0">
              <a:latin typeface="Verdana" pitchFamily="34" charset="0"/>
            </a:endParaRPr>
          </a:p>
        </p:txBody>
      </p:sp>
      <p:sp>
        <p:nvSpPr>
          <p:cNvPr id="11" name="Content Placeholder 15"/>
          <p:cNvSpPr txBox="1">
            <a:spLocks/>
          </p:cNvSpPr>
          <p:nvPr/>
        </p:nvSpPr>
        <p:spPr bwMode="auto">
          <a:xfrm>
            <a:off x="761992" y="5675618"/>
            <a:ext cx="8550462" cy="1644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FF0000"/>
                </a:solidFill>
                <a:latin typeface="Verdana" pitchFamily="34" charset="0"/>
                <a:ea typeface="Verdana" pitchFamily="34" charset="0"/>
                <a:cs typeface="Verdana" pitchFamily="34" charset="0"/>
              </a:rPr>
              <a:t>Radio operators use a phonetic alphabet to improve understanding and avoid communication errors.</a:t>
            </a:r>
          </a:p>
          <a:p>
            <a:endParaRPr lang="en-US" kern="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835661" y="138618"/>
            <a:ext cx="255711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Phonetic Alphabet</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186123"/>
            <a:ext cx="8550462" cy="1295400"/>
          </a:xfrm>
        </p:spPr>
        <p:txBody>
          <a:bodyPr/>
          <a:lstStyle/>
          <a:p>
            <a:r>
              <a:rPr lang="en-US" dirty="0" smtClean="0">
                <a:latin typeface="Verdana" pitchFamily="34" charset="0"/>
                <a:ea typeface="Verdana" pitchFamily="34" charset="0"/>
                <a:cs typeface="Verdana" pitchFamily="34" charset="0"/>
              </a:rPr>
              <a:t>Phonetic Alphabet</a:t>
            </a:r>
            <a:endParaRPr lang="en-US" dirty="0">
              <a:latin typeface="Verdana" pitchFamily="34" charset="0"/>
              <a:ea typeface="Verdana" pitchFamily="34" charset="0"/>
              <a:cs typeface="Verdana" pitchFamily="34" charset="0"/>
            </a:endParaRPr>
          </a:p>
        </p:txBody>
      </p:sp>
      <p:sp>
        <p:nvSpPr>
          <p:cNvPr id="19" name="Content Placeholder 18"/>
          <p:cNvSpPr>
            <a:spLocks noGrp="1"/>
          </p:cNvSpPr>
          <p:nvPr>
            <p:ph sz="half" idx="1"/>
          </p:nvPr>
        </p:nvSpPr>
        <p:spPr>
          <a:xfrm>
            <a:off x="753971" y="1103586"/>
            <a:ext cx="4176618" cy="6195848"/>
          </a:xfrm>
        </p:spPr>
        <p:txBody>
          <a:bodyPr/>
          <a:lstStyle/>
          <a:p>
            <a:pPr>
              <a:spcAft>
                <a:spcPts val="600"/>
              </a:spcAft>
              <a:tabLst>
                <a:tab pos="171450" algn="l"/>
              </a:tabLst>
            </a:pPr>
            <a:r>
              <a:rPr lang="en-US" sz="2200" b="1" u="sng" dirty="0" smtClean="0">
                <a:solidFill>
                  <a:schemeClr val="accent2"/>
                </a:solidFill>
                <a:latin typeface="Verdana" pitchFamily="34" charset="0"/>
              </a:rPr>
              <a:t>A</a:t>
            </a:r>
            <a:r>
              <a:rPr lang="en-US" sz="2200" b="1" dirty="0" smtClean="0">
                <a:latin typeface="Verdana" pitchFamily="34" charset="0"/>
              </a:rPr>
              <a:t>lfa </a:t>
            </a:r>
            <a:r>
              <a:rPr lang="en-US" sz="2200" dirty="0" smtClean="0">
                <a:latin typeface="Verdana" pitchFamily="34" charset="0"/>
              </a:rPr>
              <a:t>(</a:t>
            </a:r>
            <a:r>
              <a:rPr lang="en-US" sz="2200" b="1" dirty="0" smtClean="0">
                <a:latin typeface="Verdana" pitchFamily="34" charset="0"/>
              </a:rPr>
              <a:t>AL</a:t>
            </a:r>
            <a:r>
              <a:rPr lang="en-US" sz="2200" dirty="0" smtClean="0">
                <a:latin typeface="Verdana" pitchFamily="34" charset="0"/>
              </a:rPr>
              <a:t> FAH)</a:t>
            </a:r>
            <a:endParaRPr lang="en-US" sz="2200" b="1" dirty="0" smtClean="0">
              <a:latin typeface="Verdana" pitchFamily="34" charset="0"/>
            </a:endParaRPr>
          </a:p>
          <a:p>
            <a:pPr>
              <a:spcAft>
                <a:spcPts val="600"/>
              </a:spcAft>
              <a:tabLst>
                <a:tab pos="171450" algn="l"/>
              </a:tabLst>
            </a:pPr>
            <a:r>
              <a:rPr lang="en-US" sz="2200" b="1" u="sng" dirty="0" smtClean="0">
                <a:solidFill>
                  <a:srgbClr val="009900"/>
                </a:solidFill>
                <a:latin typeface="Verdana" pitchFamily="34" charset="0"/>
              </a:rPr>
              <a:t>B</a:t>
            </a:r>
            <a:r>
              <a:rPr lang="en-US" sz="2200" b="1" dirty="0" smtClean="0">
                <a:latin typeface="Verdana" pitchFamily="34" charset="0"/>
              </a:rPr>
              <a:t>ravo </a:t>
            </a:r>
            <a:r>
              <a:rPr lang="en-US" sz="2200" dirty="0" smtClean="0">
                <a:latin typeface="Verdana" pitchFamily="34" charset="0"/>
              </a:rPr>
              <a:t>(</a:t>
            </a:r>
            <a:r>
              <a:rPr lang="en-US" sz="2200" b="1" dirty="0" smtClean="0">
                <a:latin typeface="Verdana" pitchFamily="34" charset="0"/>
              </a:rPr>
              <a:t>BRA</a:t>
            </a:r>
            <a:r>
              <a:rPr lang="en-US" sz="2200" dirty="0" smtClean="0">
                <a:latin typeface="Verdana" pitchFamily="34" charset="0"/>
              </a:rPr>
              <a:t> VOH)</a:t>
            </a:r>
            <a:endParaRPr lang="en-US" sz="2200" b="1" dirty="0" smtClean="0">
              <a:latin typeface="Verdana" pitchFamily="34" charset="0"/>
            </a:endParaRPr>
          </a:p>
          <a:p>
            <a:pPr>
              <a:spcAft>
                <a:spcPts val="600"/>
              </a:spcAft>
              <a:tabLst>
                <a:tab pos="171450" algn="l"/>
              </a:tabLst>
            </a:pPr>
            <a:r>
              <a:rPr lang="en-US" sz="2200" b="1" u="sng" dirty="0" smtClean="0">
                <a:solidFill>
                  <a:schemeClr val="accent2"/>
                </a:solidFill>
                <a:latin typeface="Verdana" pitchFamily="34" charset="0"/>
              </a:rPr>
              <a:t>C</a:t>
            </a:r>
            <a:r>
              <a:rPr lang="en-US" sz="2200" b="1" dirty="0" smtClean="0">
                <a:latin typeface="Verdana" pitchFamily="34" charset="0"/>
              </a:rPr>
              <a:t>harlie </a:t>
            </a:r>
            <a:r>
              <a:rPr lang="en-US" sz="2200" dirty="0" smtClean="0">
                <a:latin typeface="Verdana" pitchFamily="34" charset="0"/>
              </a:rPr>
              <a:t>(</a:t>
            </a:r>
            <a:r>
              <a:rPr lang="en-US" sz="2200" b="1" dirty="0" smtClean="0">
                <a:latin typeface="Verdana" pitchFamily="34" charset="0"/>
              </a:rPr>
              <a:t>CHAR</a:t>
            </a:r>
            <a:r>
              <a:rPr lang="en-US" sz="2200" dirty="0" smtClean="0">
                <a:latin typeface="Verdana" pitchFamily="34" charset="0"/>
              </a:rPr>
              <a:t> LEE)</a:t>
            </a:r>
          </a:p>
          <a:p>
            <a:pPr>
              <a:spcAft>
                <a:spcPts val="600"/>
              </a:spcAft>
              <a:tabLst>
                <a:tab pos="171450" algn="l"/>
              </a:tabLst>
            </a:pPr>
            <a:r>
              <a:rPr lang="en-US" sz="2200" b="1" u="sng" dirty="0" smtClean="0">
                <a:solidFill>
                  <a:srgbClr val="009900"/>
                </a:solidFill>
                <a:latin typeface="Verdana" pitchFamily="34" charset="0"/>
              </a:rPr>
              <a:t>D</a:t>
            </a:r>
            <a:r>
              <a:rPr lang="en-US" sz="2200" b="1" dirty="0" smtClean="0">
                <a:latin typeface="Verdana" pitchFamily="34" charset="0"/>
              </a:rPr>
              <a:t>elta </a:t>
            </a:r>
            <a:r>
              <a:rPr lang="en-US" sz="2200" dirty="0" smtClean="0">
                <a:latin typeface="Verdana" pitchFamily="34" charset="0"/>
              </a:rPr>
              <a:t>(</a:t>
            </a:r>
            <a:r>
              <a:rPr lang="en-US" sz="2200" b="1" dirty="0" smtClean="0">
                <a:latin typeface="Verdana" pitchFamily="34" charset="0"/>
              </a:rPr>
              <a:t>DELL</a:t>
            </a:r>
            <a:r>
              <a:rPr lang="en-US" sz="2200" dirty="0" smtClean="0">
                <a:latin typeface="Verdana" pitchFamily="34" charset="0"/>
              </a:rPr>
              <a:t> TAH)</a:t>
            </a:r>
          </a:p>
          <a:p>
            <a:pPr>
              <a:spcAft>
                <a:spcPts val="600"/>
              </a:spcAft>
              <a:tabLst>
                <a:tab pos="171450" algn="l"/>
              </a:tabLst>
            </a:pPr>
            <a:r>
              <a:rPr lang="en-US" sz="2200" b="1" u="sng" dirty="0" smtClean="0">
                <a:solidFill>
                  <a:schemeClr val="accent2"/>
                </a:solidFill>
                <a:latin typeface="Verdana" pitchFamily="34" charset="0"/>
              </a:rPr>
              <a:t>E</a:t>
            </a:r>
            <a:r>
              <a:rPr lang="en-US" sz="2200" b="1" dirty="0" smtClean="0">
                <a:latin typeface="Verdana" pitchFamily="34" charset="0"/>
              </a:rPr>
              <a:t>cho </a:t>
            </a:r>
            <a:r>
              <a:rPr lang="en-US" sz="2200" dirty="0" smtClean="0">
                <a:latin typeface="Verdana" pitchFamily="34" charset="0"/>
              </a:rPr>
              <a:t>(</a:t>
            </a:r>
            <a:r>
              <a:rPr lang="en-US" sz="2200" b="1" dirty="0" smtClean="0">
                <a:latin typeface="Verdana" pitchFamily="34" charset="0"/>
              </a:rPr>
              <a:t>ECK</a:t>
            </a:r>
            <a:r>
              <a:rPr lang="en-US" sz="2200" dirty="0" smtClean="0">
                <a:latin typeface="Verdana" pitchFamily="34" charset="0"/>
              </a:rPr>
              <a:t> OH)</a:t>
            </a:r>
            <a:endParaRPr lang="en-US" sz="2200" b="1" dirty="0" smtClean="0">
              <a:latin typeface="Verdana" pitchFamily="34" charset="0"/>
            </a:endParaRPr>
          </a:p>
          <a:p>
            <a:pPr>
              <a:spcAft>
                <a:spcPts val="600"/>
              </a:spcAft>
              <a:tabLst>
                <a:tab pos="171450" algn="l"/>
              </a:tabLst>
            </a:pPr>
            <a:r>
              <a:rPr lang="en-US" sz="2200" b="1" u="sng" dirty="0" smtClean="0">
                <a:solidFill>
                  <a:srgbClr val="009900"/>
                </a:solidFill>
                <a:latin typeface="Verdana" pitchFamily="34" charset="0"/>
              </a:rPr>
              <a:t>F</a:t>
            </a:r>
            <a:r>
              <a:rPr lang="en-US" sz="2200" b="1" dirty="0" smtClean="0">
                <a:latin typeface="Verdana" pitchFamily="34" charset="0"/>
              </a:rPr>
              <a:t>oxtrot </a:t>
            </a:r>
            <a:r>
              <a:rPr lang="en-US" sz="2200" dirty="0" smtClean="0">
                <a:latin typeface="Verdana" pitchFamily="34" charset="0"/>
              </a:rPr>
              <a:t>(</a:t>
            </a:r>
            <a:r>
              <a:rPr lang="en-US" sz="2200" b="1" dirty="0" smtClean="0">
                <a:latin typeface="Verdana" pitchFamily="34" charset="0"/>
              </a:rPr>
              <a:t>FOKS</a:t>
            </a:r>
            <a:r>
              <a:rPr lang="en-US" sz="2200" dirty="0" smtClean="0">
                <a:latin typeface="Verdana" pitchFamily="34" charset="0"/>
              </a:rPr>
              <a:t> TROT)</a:t>
            </a:r>
            <a:endParaRPr lang="en-US" sz="2200" b="1" dirty="0" smtClean="0">
              <a:latin typeface="Verdana" pitchFamily="34" charset="0"/>
            </a:endParaRPr>
          </a:p>
          <a:p>
            <a:pPr>
              <a:spcAft>
                <a:spcPts val="600"/>
              </a:spcAft>
              <a:tabLst>
                <a:tab pos="171450" algn="l"/>
              </a:tabLst>
            </a:pPr>
            <a:r>
              <a:rPr lang="en-US" sz="2200" b="1" u="sng" dirty="0" smtClean="0">
                <a:solidFill>
                  <a:schemeClr val="accent2"/>
                </a:solidFill>
                <a:latin typeface="Verdana" pitchFamily="34" charset="0"/>
              </a:rPr>
              <a:t>G</a:t>
            </a:r>
            <a:r>
              <a:rPr lang="en-US" sz="2200" b="1" dirty="0" smtClean="0">
                <a:latin typeface="Verdana" pitchFamily="34" charset="0"/>
              </a:rPr>
              <a:t>olf </a:t>
            </a:r>
            <a:r>
              <a:rPr lang="en-US" sz="2200" dirty="0" smtClean="0">
                <a:latin typeface="Verdana" pitchFamily="34" charset="0"/>
              </a:rPr>
              <a:t>(GOLF)</a:t>
            </a:r>
            <a:endParaRPr lang="en-US" sz="2200" b="1" dirty="0" smtClean="0">
              <a:latin typeface="Verdana" pitchFamily="34" charset="0"/>
            </a:endParaRPr>
          </a:p>
          <a:p>
            <a:pPr>
              <a:spcAft>
                <a:spcPts val="600"/>
              </a:spcAft>
              <a:tabLst>
                <a:tab pos="171450" algn="l"/>
              </a:tabLst>
            </a:pPr>
            <a:r>
              <a:rPr lang="en-US" sz="2200" b="1" u="sng" dirty="0" smtClean="0">
                <a:solidFill>
                  <a:srgbClr val="009900"/>
                </a:solidFill>
                <a:latin typeface="Verdana" pitchFamily="34" charset="0"/>
              </a:rPr>
              <a:t>H</a:t>
            </a:r>
            <a:r>
              <a:rPr lang="en-US" sz="2200" b="1" dirty="0" smtClean="0">
                <a:latin typeface="Verdana" pitchFamily="34" charset="0"/>
              </a:rPr>
              <a:t>otel </a:t>
            </a:r>
            <a:r>
              <a:rPr lang="en-US" sz="2200" dirty="0" smtClean="0">
                <a:latin typeface="Verdana" pitchFamily="34" charset="0"/>
              </a:rPr>
              <a:t>(HOH </a:t>
            </a:r>
            <a:r>
              <a:rPr lang="en-US" sz="2200" b="1" dirty="0" smtClean="0">
                <a:latin typeface="Verdana" pitchFamily="34" charset="0"/>
              </a:rPr>
              <a:t>TELL</a:t>
            </a:r>
            <a:r>
              <a:rPr lang="en-US" sz="2200" dirty="0" smtClean="0">
                <a:latin typeface="Verdana" pitchFamily="34" charset="0"/>
              </a:rPr>
              <a:t>)</a:t>
            </a:r>
            <a:endParaRPr lang="en-US" sz="2200" b="1" dirty="0" smtClean="0">
              <a:latin typeface="Verdana" pitchFamily="34" charset="0"/>
            </a:endParaRPr>
          </a:p>
          <a:p>
            <a:pPr>
              <a:spcAft>
                <a:spcPts val="600"/>
              </a:spcAft>
              <a:tabLst>
                <a:tab pos="171450" algn="l"/>
              </a:tabLst>
            </a:pPr>
            <a:r>
              <a:rPr lang="en-US" sz="2200" b="1" u="sng" dirty="0" smtClean="0">
                <a:solidFill>
                  <a:schemeClr val="accent2"/>
                </a:solidFill>
                <a:latin typeface="Verdana" pitchFamily="34" charset="0"/>
              </a:rPr>
              <a:t>I</a:t>
            </a:r>
            <a:r>
              <a:rPr lang="en-US" sz="2200" b="1" dirty="0" smtClean="0">
                <a:latin typeface="Verdana" pitchFamily="34" charset="0"/>
              </a:rPr>
              <a:t>ndia </a:t>
            </a:r>
            <a:r>
              <a:rPr lang="en-US" sz="2200" dirty="0" smtClean="0">
                <a:latin typeface="Verdana" pitchFamily="34" charset="0"/>
              </a:rPr>
              <a:t>(</a:t>
            </a:r>
            <a:r>
              <a:rPr lang="en-US" sz="2200" b="1" dirty="0" smtClean="0">
                <a:latin typeface="Verdana" pitchFamily="34" charset="0"/>
              </a:rPr>
              <a:t>IN</a:t>
            </a:r>
            <a:r>
              <a:rPr lang="en-US" sz="2200" dirty="0" smtClean="0">
                <a:latin typeface="Verdana" pitchFamily="34" charset="0"/>
              </a:rPr>
              <a:t> DEE AH)</a:t>
            </a:r>
            <a:endParaRPr lang="en-US" sz="2200" b="1" dirty="0" smtClean="0">
              <a:latin typeface="Verdana" pitchFamily="34" charset="0"/>
            </a:endParaRPr>
          </a:p>
          <a:p>
            <a:pPr>
              <a:spcAft>
                <a:spcPts val="600"/>
              </a:spcAft>
              <a:tabLst>
                <a:tab pos="171450" algn="l"/>
              </a:tabLst>
            </a:pPr>
            <a:r>
              <a:rPr lang="en-US" sz="2200" b="1" u="sng" dirty="0" smtClean="0">
                <a:solidFill>
                  <a:srgbClr val="009900"/>
                </a:solidFill>
                <a:latin typeface="Verdana" pitchFamily="34" charset="0"/>
              </a:rPr>
              <a:t>J</a:t>
            </a:r>
            <a:r>
              <a:rPr lang="en-US" sz="2200" b="1" dirty="0" smtClean="0">
                <a:latin typeface="Verdana" pitchFamily="34" charset="0"/>
              </a:rPr>
              <a:t>uliette </a:t>
            </a:r>
            <a:r>
              <a:rPr lang="en-US" sz="2200" dirty="0" smtClean="0">
                <a:latin typeface="Verdana" pitchFamily="34" charset="0"/>
              </a:rPr>
              <a:t>(</a:t>
            </a:r>
            <a:r>
              <a:rPr lang="en-US" sz="2200" b="1" dirty="0" smtClean="0">
                <a:latin typeface="Verdana" pitchFamily="34" charset="0"/>
              </a:rPr>
              <a:t>JEW</a:t>
            </a:r>
            <a:r>
              <a:rPr lang="en-US" sz="2200" dirty="0" smtClean="0">
                <a:latin typeface="Verdana" pitchFamily="34" charset="0"/>
              </a:rPr>
              <a:t> LEE ETT)</a:t>
            </a:r>
            <a:endParaRPr lang="en-US" sz="2200" b="1" dirty="0" smtClean="0">
              <a:latin typeface="Verdana" pitchFamily="34" charset="0"/>
            </a:endParaRPr>
          </a:p>
          <a:p>
            <a:pPr>
              <a:spcAft>
                <a:spcPts val="600"/>
              </a:spcAft>
              <a:tabLst>
                <a:tab pos="171450" algn="l"/>
              </a:tabLst>
            </a:pPr>
            <a:r>
              <a:rPr lang="en-US" sz="2200" b="1" u="sng" dirty="0" smtClean="0">
                <a:solidFill>
                  <a:schemeClr val="accent2"/>
                </a:solidFill>
                <a:latin typeface="Verdana" pitchFamily="34" charset="0"/>
              </a:rPr>
              <a:t>K</a:t>
            </a:r>
            <a:r>
              <a:rPr lang="en-US" sz="2200" b="1" dirty="0" smtClean="0">
                <a:latin typeface="Verdana" pitchFamily="34" charset="0"/>
              </a:rPr>
              <a:t>ilo </a:t>
            </a:r>
            <a:r>
              <a:rPr lang="en-US" sz="2200" dirty="0" smtClean="0">
                <a:latin typeface="Verdana" pitchFamily="34" charset="0"/>
              </a:rPr>
              <a:t>(</a:t>
            </a:r>
            <a:r>
              <a:rPr lang="en-US" sz="2200" b="1" dirty="0" smtClean="0">
                <a:latin typeface="Verdana" pitchFamily="34" charset="0"/>
              </a:rPr>
              <a:t>KEY</a:t>
            </a:r>
            <a:r>
              <a:rPr lang="en-US" sz="2200" dirty="0" smtClean="0">
                <a:latin typeface="Verdana" pitchFamily="34" charset="0"/>
              </a:rPr>
              <a:t> LOH)</a:t>
            </a:r>
            <a:endParaRPr lang="en-US" sz="2200" b="1" dirty="0" smtClean="0">
              <a:latin typeface="Verdana" pitchFamily="34" charset="0"/>
            </a:endParaRPr>
          </a:p>
          <a:p>
            <a:pPr>
              <a:spcAft>
                <a:spcPts val="600"/>
              </a:spcAft>
              <a:tabLst>
                <a:tab pos="171450" algn="l"/>
              </a:tabLst>
            </a:pPr>
            <a:r>
              <a:rPr lang="en-US" sz="2200" b="1" u="sng" dirty="0" smtClean="0">
                <a:solidFill>
                  <a:srgbClr val="009900"/>
                </a:solidFill>
                <a:latin typeface="Verdana" pitchFamily="34" charset="0"/>
              </a:rPr>
              <a:t>L</a:t>
            </a:r>
            <a:r>
              <a:rPr lang="en-US" sz="2200" b="1" dirty="0" smtClean="0">
                <a:latin typeface="Verdana" pitchFamily="34" charset="0"/>
              </a:rPr>
              <a:t>ima </a:t>
            </a:r>
            <a:r>
              <a:rPr lang="en-US" sz="2200" dirty="0" smtClean="0">
                <a:latin typeface="Verdana" pitchFamily="34" charset="0"/>
              </a:rPr>
              <a:t>(</a:t>
            </a:r>
            <a:r>
              <a:rPr lang="en-US" sz="2200" b="1" dirty="0" smtClean="0">
                <a:latin typeface="Verdana" pitchFamily="34" charset="0"/>
              </a:rPr>
              <a:t>LEE</a:t>
            </a:r>
            <a:r>
              <a:rPr lang="en-US" sz="2200" dirty="0" smtClean="0">
                <a:latin typeface="Verdana" pitchFamily="34" charset="0"/>
              </a:rPr>
              <a:t> MAH)</a:t>
            </a:r>
            <a:endParaRPr lang="en-US" sz="2200" b="1" dirty="0" smtClean="0">
              <a:latin typeface="Verdana" pitchFamily="34" charset="0"/>
            </a:endParaRPr>
          </a:p>
          <a:p>
            <a:pPr>
              <a:spcAft>
                <a:spcPts val="600"/>
              </a:spcAft>
              <a:tabLst>
                <a:tab pos="171450" algn="l"/>
              </a:tabLst>
            </a:pPr>
            <a:r>
              <a:rPr lang="en-US" sz="2200" b="1" u="sng" dirty="0" smtClean="0">
                <a:solidFill>
                  <a:schemeClr val="accent2"/>
                </a:solidFill>
                <a:latin typeface="Verdana" pitchFamily="34" charset="0"/>
              </a:rPr>
              <a:t>M</a:t>
            </a:r>
            <a:r>
              <a:rPr lang="en-US" sz="2200" b="1" dirty="0" smtClean="0">
                <a:latin typeface="Verdana" pitchFamily="34" charset="0"/>
              </a:rPr>
              <a:t>ike </a:t>
            </a:r>
            <a:r>
              <a:rPr lang="en-US" sz="2200" dirty="0" smtClean="0">
                <a:latin typeface="Verdana" pitchFamily="34" charset="0"/>
              </a:rPr>
              <a:t>(MIKE)</a:t>
            </a:r>
          </a:p>
          <a:p>
            <a:endParaRPr lang="en-US" sz="1400" dirty="0">
              <a:latin typeface="Verdana" pitchFamily="34" charset="0"/>
              <a:ea typeface="Verdana" pitchFamily="34" charset="0"/>
              <a:cs typeface="Verdana" pitchFamily="34" charset="0"/>
            </a:endParaRPr>
          </a:p>
        </p:txBody>
      </p:sp>
      <p:sp>
        <p:nvSpPr>
          <p:cNvPr id="11" name="Content Placeholder 10"/>
          <p:cNvSpPr>
            <a:spLocks noGrp="1"/>
          </p:cNvSpPr>
          <p:nvPr>
            <p:ph sz="half" idx="2"/>
          </p:nvPr>
        </p:nvSpPr>
        <p:spPr>
          <a:xfrm>
            <a:off x="5127812" y="1150884"/>
            <a:ext cx="4457622" cy="5757918"/>
          </a:xfrm>
        </p:spPr>
        <p:txBody>
          <a:bodyPr/>
          <a:lstStyle/>
          <a:p>
            <a:pPr>
              <a:spcAft>
                <a:spcPts val="600"/>
              </a:spcAft>
              <a:tabLst>
                <a:tab pos="228600" algn="l"/>
                <a:tab pos="3367088" algn="r"/>
              </a:tabLst>
            </a:pPr>
            <a:r>
              <a:rPr lang="en-US" sz="2200" b="1" u="sng" dirty="0" smtClean="0">
                <a:solidFill>
                  <a:srgbClr val="009900"/>
                </a:solidFill>
                <a:latin typeface="Verdana" pitchFamily="34" charset="0"/>
              </a:rPr>
              <a:t>N</a:t>
            </a:r>
            <a:r>
              <a:rPr lang="en-US" sz="2200" b="1" dirty="0" smtClean="0">
                <a:latin typeface="Verdana" pitchFamily="34" charset="0"/>
              </a:rPr>
              <a:t>ovember </a:t>
            </a:r>
            <a:r>
              <a:rPr lang="en-US" sz="2200" dirty="0" smtClean="0">
                <a:latin typeface="Verdana" pitchFamily="34" charset="0"/>
              </a:rPr>
              <a:t>(NO </a:t>
            </a:r>
            <a:r>
              <a:rPr lang="en-US" sz="2200" b="1" dirty="0" smtClean="0">
                <a:latin typeface="Verdana" pitchFamily="34" charset="0"/>
              </a:rPr>
              <a:t>VEM</a:t>
            </a:r>
            <a:r>
              <a:rPr lang="en-US" sz="2200" dirty="0" smtClean="0">
                <a:latin typeface="Verdana" pitchFamily="34" charset="0"/>
              </a:rPr>
              <a:t> BER)</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O</a:t>
            </a:r>
            <a:r>
              <a:rPr lang="en-US" sz="2200" b="1" dirty="0" smtClean="0">
                <a:latin typeface="Verdana" pitchFamily="34" charset="0"/>
              </a:rPr>
              <a:t>scar </a:t>
            </a:r>
            <a:r>
              <a:rPr lang="en-US" sz="2200" dirty="0" smtClean="0">
                <a:latin typeface="Verdana" pitchFamily="34" charset="0"/>
              </a:rPr>
              <a:t>(</a:t>
            </a:r>
            <a:r>
              <a:rPr lang="en-US" sz="2200" b="1" dirty="0" smtClean="0">
                <a:latin typeface="Verdana" pitchFamily="34" charset="0"/>
              </a:rPr>
              <a:t>OSS</a:t>
            </a:r>
            <a:r>
              <a:rPr lang="en-US" sz="2200" dirty="0" smtClean="0">
                <a:latin typeface="Verdana" pitchFamily="34" charset="0"/>
              </a:rPr>
              <a:t> CAH)</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P</a:t>
            </a:r>
            <a:r>
              <a:rPr lang="en-US" sz="2200" b="1" dirty="0" smtClean="0">
                <a:latin typeface="Verdana" pitchFamily="34" charset="0"/>
              </a:rPr>
              <a:t>apa </a:t>
            </a:r>
            <a:r>
              <a:rPr lang="en-US" sz="2200" dirty="0" smtClean="0">
                <a:latin typeface="Verdana" pitchFamily="34" charset="0"/>
              </a:rPr>
              <a:t>(</a:t>
            </a:r>
            <a:r>
              <a:rPr lang="en-US" sz="2200" b="1" dirty="0" smtClean="0">
                <a:latin typeface="Verdana" pitchFamily="34" charset="0"/>
              </a:rPr>
              <a:t>PAH</a:t>
            </a:r>
            <a:r>
              <a:rPr lang="en-US" sz="2200" dirty="0" smtClean="0">
                <a:latin typeface="Verdana" pitchFamily="34" charset="0"/>
              </a:rPr>
              <a:t> </a:t>
            </a:r>
            <a:r>
              <a:rPr lang="en-US" sz="2200" dirty="0" err="1" smtClean="0">
                <a:latin typeface="Verdana" pitchFamily="34" charset="0"/>
              </a:rPr>
              <a:t>PAH</a:t>
            </a:r>
            <a:r>
              <a:rPr lang="en-US" sz="2200" dirty="0" smtClean="0">
                <a:latin typeface="Verdana" pitchFamily="34" charset="0"/>
              </a:rPr>
              <a:t>)</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Q</a:t>
            </a:r>
            <a:r>
              <a:rPr lang="en-US" sz="2200" b="1" dirty="0" smtClean="0">
                <a:latin typeface="Verdana" pitchFamily="34" charset="0"/>
              </a:rPr>
              <a:t>uebec </a:t>
            </a:r>
            <a:r>
              <a:rPr lang="en-US" sz="2200" dirty="0" smtClean="0">
                <a:latin typeface="Verdana" pitchFamily="34" charset="0"/>
              </a:rPr>
              <a:t>(KEH </a:t>
            </a:r>
            <a:r>
              <a:rPr lang="en-US" sz="2200" b="1" dirty="0" smtClean="0">
                <a:latin typeface="Verdana" pitchFamily="34" charset="0"/>
              </a:rPr>
              <a:t>BECK</a:t>
            </a:r>
            <a:r>
              <a:rPr lang="en-US" sz="2200" dirty="0" smtClean="0">
                <a:latin typeface="Verdana" pitchFamily="34" charset="0"/>
              </a:rPr>
              <a:t>)</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R</a:t>
            </a:r>
            <a:r>
              <a:rPr lang="en-US" sz="2200" b="1" dirty="0" smtClean="0">
                <a:latin typeface="Verdana" pitchFamily="34" charset="0"/>
              </a:rPr>
              <a:t>omeo </a:t>
            </a:r>
            <a:r>
              <a:rPr lang="en-US" sz="2200" dirty="0" smtClean="0">
                <a:latin typeface="Verdana" pitchFamily="34" charset="0"/>
              </a:rPr>
              <a:t>(</a:t>
            </a:r>
            <a:r>
              <a:rPr lang="en-US" sz="2200" b="1" dirty="0" smtClean="0">
                <a:latin typeface="Verdana" pitchFamily="34" charset="0"/>
              </a:rPr>
              <a:t>ROW</a:t>
            </a:r>
            <a:r>
              <a:rPr lang="en-US" sz="2200" dirty="0" smtClean="0">
                <a:latin typeface="Verdana" pitchFamily="34" charset="0"/>
              </a:rPr>
              <a:t> ME OH)</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S</a:t>
            </a:r>
            <a:r>
              <a:rPr lang="en-US" sz="2200" b="1" dirty="0" smtClean="0">
                <a:latin typeface="Verdana" pitchFamily="34" charset="0"/>
              </a:rPr>
              <a:t>ierra </a:t>
            </a:r>
            <a:r>
              <a:rPr lang="en-US" sz="2200" dirty="0" smtClean="0">
                <a:latin typeface="Verdana" pitchFamily="34" charset="0"/>
              </a:rPr>
              <a:t>(SEE </a:t>
            </a:r>
            <a:r>
              <a:rPr lang="en-US" sz="2200" b="1" dirty="0" smtClean="0">
                <a:latin typeface="Verdana" pitchFamily="34" charset="0"/>
              </a:rPr>
              <a:t>AIR</a:t>
            </a:r>
            <a:r>
              <a:rPr lang="en-US" sz="2200" dirty="0" smtClean="0">
                <a:latin typeface="Verdana" pitchFamily="34" charset="0"/>
              </a:rPr>
              <a:t> RAH)</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T</a:t>
            </a:r>
            <a:r>
              <a:rPr lang="en-US" sz="2200" b="1" dirty="0" smtClean="0">
                <a:latin typeface="Verdana" pitchFamily="34" charset="0"/>
              </a:rPr>
              <a:t>ango </a:t>
            </a:r>
            <a:r>
              <a:rPr lang="en-US" sz="2200" dirty="0" smtClean="0">
                <a:latin typeface="Verdana" pitchFamily="34" charset="0"/>
              </a:rPr>
              <a:t>(</a:t>
            </a:r>
            <a:r>
              <a:rPr lang="en-US" sz="2200" b="1" dirty="0" smtClean="0">
                <a:latin typeface="Verdana" pitchFamily="34" charset="0"/>
              </a:rPr>
              <a:t>TANG</a:t>
            </a:r>
            <a:r>
              <a:rPr lang="en-US" sz="2200" dirty="0" smtClean="0">
                <a:latin typeface="Verdana" pitchFamily="34" charset="0"/>
              </a:rPr>
              <a:t> OH)</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U</a:t>
            </a:r>
            <a:r>
              <a:rPr lang="en-US" sz="2200" b="1" dirty="0" smtClean="0">
                <a:latin typeface="Verdana" pitchFamily="34" charset="0"/>
              </a:rPr>
              <a:t>niform </a:t>
            </a:r>
            <a:r>
              <a:rPr lang="en-US" sz="2200" dirty="0" smtClean="0">
                <a:latin typeface="Verdana" pitchFamily="34" charset="0"/>
              </a:rPr>
              <a:t>(</a:t>
            </a:r>
            <a:r>
              <a:rPr lang="en-US" sz="2200" b="1" dirty="0" smtClean="0">
                <a:latin typeface="Verdana" pitchFamily="34" charset="0"/>
              </a:rPr>
              <a:t>YOU</a:t>
            </a:r>
            <a:r>
              <a:rPr lang="en-US" sz="2200" dirty="0" smtClean="0">
                <a:latin typeface="Verdana" pitchFamily="34" charset="0"/>
              </a:rPr>
              <a:t> NEE FORM)</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V</a:t>
            </a:r>
            <a:r>
              <a:rPr lang="en-US" sz="2200" b="1" dirty="0" smtClean="0">
                <a:latin typeface="Verdana" pitchFamily="34" charset="0"/>
              </a:rPr>
              <a:t>ictor </a:t>
            </a:r>
            <a:r>
              <a:rPr lang="en-US" sz="2200" dirty="0" smtClean="0">
                <a:latin typeface="Verdana" pitchFamily="34" charset="0"/>
              </a:rPr>
              <a:t>(</a:t>
            </a:r>
            <a:r>
              <a:rPr lang="en-US" sz="2200" b="1" dirty="0" smtClean="0">
                <a:latin typeface="Verdana" pitchFamily="34" charset="0"/>
              </a:rPr>
              <a:t>VIK</a:t>
            </a:r>
            <a:r>
              <a:rPr lang="en-US" sz="2200" dirty="0" smtClean="0">
                <a:latin typeface="Verdana" pitchFamily="34" charset="0"/>
              </a:rPr>
              <a:t> TAH)</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W</a:t>
            </a:r>
            <a:r>
              <a:rPr lang="en-US" sz="2200" b="1" dirty="0" smtClean="0">
                <a:latin typeface="Verdana" pitchFamily="34" charset="0"/>
              </a:rPr>
              <a:t>hiskey </a:t>
            </a:r>
            <a:r>
              <a:rPr lang="en-US" sz="2200" dirty="0" smtClean="0">
                <a:latin typeface="Verdana" pitchFamily="34" charset="0"/>
              </a:rPr>
              <a:t>(</a:t>
            </a:r>
            <a:r>
              <a:rPr lang="en-US" sz="2200" b="1" dirty="0" smtClean="0">
                <a:latin typeface="Verdana" pitchFamily="34" charset="0"/>
              </a:rPr>
              <a:t>WISS</a:t>
            </a:r>
            <a:r>
              <a:rPr lang="en-US" sz="2200" dirty="0" smtClean="0">
                <a:latin typeface="Verdana" pitchFamily="34" charset="0"/>
              </a:rPr>
              <a:t> KEY)</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X</a:t>
            </a:r>
            <a:r>
              <a:rPr lang="en-US" sz="2200" b="1" dirty="0" smtClean="0">
                <a:latin typeface="Verdana" pitchFamily="34" charset="0"/>
              </a:rPr>
              <a:t>-ray </a:t>
            </a:r>
            <a:r>
              <a:rPr lang="en-US" sz="2200" dirty="0" smtClean="0">
                <a:latin typeface="Verdana" pitchFamily="34" charset="0"/>
              </a:rPr>
              <a:t>(</a:t>
            </a:r>
            <a:r>
              <a:rPr lang="en-US" sz="2200" b="1" dirty="0" smtClean="0">
                <a:latin typeface="Verdana" pitchFamily="34" charset="0"/>
              </a:rPr>
              <a:t>ECKS</a:t>
            </a:r>
            <a:r>
              <a:rPr lang="en-US" sz="2200" dirty="0" smtClean="0">
                <a:latin typeface="Verdana" pitchFamily="34" charset="0"/>
              </a:rPr>
              <a:t> RAY)</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chemeClr val="accent2"/>
                </a:solidFill>
                <a:latin typeface="Verdana" pitchFamily="34" charset="0"/>
              </a:rPr>
              <a:t>Y</a:t>
            </a:r>
            <a:r>
              <a:rPr lang="en-US" sz="2200" b="1" dirty="0" smtClean="0">
                <a:latin typeface="Verdana" pitchFamily="34" charset="0"/>
              </a:rPr>
              <a:t>ankee </a:t>
            </a:r>
            <a:r>
              <a:rPr lang="en-US" sz="2200" dirty="0" smtClean="0">
                <a:latin typeface="Verdana" pitchFamily="34" charset="0"/>
              </a:rPr>
              <a:t>(</a:t>
            </a:r>
            <a:r>
              <a:rPr lang="en-US" sz="2200" b="1" dirty="0" smtClean="0">
                <a:latin typeface="Verdana" pitchFamily="34" charset="0"/>
              </a:rPr>
              <a:t>YANG</a:t>
            </a:r>
            <a:r>
              <a:rPr lang="en-US" sz="2200" dirty="0" smtClean="0">
                <a:latin typeface="Verdana" pitchFamily="34" charset="0"/>
              </a:rPr>
              <a:t> KEY)</a:t>
            </a:r>
            <a:endParaRPr lang="en-US" sz="2200" b="1" dirty="0" smtClean="0">
              <a:latin typeface="Verdana" pitchFamily="34" charset="0"/>
            </a:endParaRPr>
          </a:p>
          <a:p>
            <a:pPr>
              <a:spcAft>
                <a:spcPts val="600"/>
              </a:spcAft>
              <a:tabLst>
                <a:tab pos="228600" algn="l"/>
                <a:tab pos="3367088" algn="r"/>
              </a:tabLst>
            </a:pPr>
            <a:r>
              <a:rPr lang="en-US" sz="2200" b="1" u="sng" dirty="0" smtClean="0">
                <a:solidFill>
                  <a:srgbClr val="009900"/>
                </a:solidFill>
                <a:latin typeface="Verdana" pitchFamily="34" charset="0"/>
              </a:rPr>
              <a:t>Z</a:t>
            </a:r>
            <a:r>
              <a:rPr lang="en-US" sz="2200" b="1" dirty="0" smtClean="0">
                <a:latin typeface="Verdana" pitchFamily="34" charset="0"/>
              </a:rPr>
              <a:t>ulu </a:t>
            </a:r>
            <a:r>
              <a:rPr lang="en-US" sz="2200" dirty="0" smtClean="0">
                <a:latin typeface="Verdana" pitchFamily="34" charset="0"/>
              </a:rPr>
              <a:t>(</a:t>
            </a:r>
            <a:r>
              <a:rPr lang="en-US" sz="2200" b="1" dirty="0" smtClean="0">
                <a:latin typeface="Verdana" pitchFamily="34" charset="0"/>
              </a:rPr>
              <a:t>ZOO</a:t>
            </a:r>
            <a:r>
              <a:rPr lang="en-US" sz="2200" dirty="0" smtClean="0">
                <a:latin typeface="Verdana" pitchFamily="34" charset="0"/>
              </a:rPr>
              <a:t> LOO)</a:t>
            </a:r>
          </a:p>
          <a:p>
            <a:endParaRPr lang="en-US" sz="2000" dirty="0"/>
          </a:p>
        </p:txBody>
      </p:sp>
      <p:sp>
        <p:nvSpPr>
          <p:cNvPr id="13" name="Footer Placeholder 12"/>
          <p:cNvSpPr>
            <a:spLocks noGrp="1"/>
          </p:cNvSpPr>
          <p:nvPr>
            <p:ph type="ftr" sz="quarter" idx="11"/>
          </p:nvPr>
        </p:nvSpPr>
        <p:spPr>
          <a:xfrm>
            <a:off x="3437032" y="7444384"/>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11</a:t>
            </a:fld>
            <a:endParaRPr lang="en-US" dirty="0"/>
          </a:p>
        </p:txBody>
      </p:sp>
      <p:sp>
        <p:nvSpPr>
          <p:cNvPr id="2058" name="Text Box 19"/>
          <p:cNvSpPr txBox="1">
            <a:spLocks noChangeArrowheads="1"/>
          </p:cNvSpPr>
          <p:nvPr/>
        </p:nvSpPr>
        <p:spPr bwMode="auto">
          <a:xfrm>
            <a:off x="7678757" y="7362681"/>
            <a:ext cx="172156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1.d.</a:t>
            </a:r>
            <a:endParaRPr lang="en-US" sz="1200" dirty="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3400"/>
          <p:cNvSpPr>
            <a:spLocks/>
          </p:cNvSpPr>
          <p:nvPr/>
        </p:nvSpPr>
        <p:spPr bwMode="auto">
          <a:xfrm>
            <a:off x="673847" y="4739987"/>
            <a:ext cx="8891494" cy="2419061"/>
          </a:xfrm>
          <a:custGeom>
            <a:avLst/>
            <a:gdLst>
              <a:gd name="T0" fmla="*/ 0 w 4328"/>
              <a:gd name="T1" fmla="*/ 200 h 1744"/>
              <a:gd name="T2" fmla="*/ 160 w 4328"/>
              <a:gd name="T3" fmla="*/ 168 h 1744"/>
              <a:gd name="T4" fmla="*/ 336 w 4328"/>
              <a:gd name="T5" fmla="*/ 128 h 1744"/>
              <a:gd name="T6" fmla="*/ 496 w 4328"/>
              <a:gd name="T7" fmla="*/ 112 h 1744"/>
              <a:gd name="T8" fmla="*/ 688 w 4328"/>
              <a:gd name="T9" fmla="*/ 88 h 1744"/>
              <a:gd name="T10" fmla="*/ 936 w 4328"/>
              <a:gd name="T11" fmla="*/ 56 h 1744"/>
              <a:gd name="T12" fmla="*/ 1280 w 4328"/>
              <a:gd name="T13" fmla="*/ 32 h 1744"/>
              <a:gd name="T14" fmla="*/ 1584 w 4328"/>
              <a:gd name="T15" fmla="*/ 8 h 1744"/>
              <a:gd name="T16" fmla="*/ 1904 w 4328"/>
              <a:gd name="T17" fmla="*/ 0 h 1744"/>
              <a:gd name="T18" fmla="*/ 2240 w 4328"/>
              <a:gd name="T19" fmla="*/ 0 h 1744"/>
              <a:gd name="T20" fmla="*/ 2616 w 4328"/>
              <a:gd name="T21" fmla="*/ 8 h 1744"/>
              <a:gd name="T22" fmla="*/ 2952 w 4328"/>
              <a:gd name="T23" fmla="*/ 16 h 1744"/>
              <a:gd name="T24" fmla="*/ 3192 w 4328"/>
              <a:gd name="T25" fmla="*/ 40 h 1744"/>
              <a:gd name="T26" fmla="*/ 3504 w 4328"/>
              <a:gd name="T27" fmla="*/ 72 h 1744"/>
              <a:gd name="T28" fmla="*/ 3776 w 4328"/>
              <a:gd name="T29" fmla="*/ 104 h 1744"/>
              <a:gd name="T30" fmla="*/ 3960 w 4328"/>
              <a:gd name="T31" fmla="*/ 136 h 1744"/>
              <a:gd name="T32" fmla="*/ 4176 w 4328"/>
              <a:gd name="T33" fmla="*/ 168 h 1744"/>
              <a:gd name="T34" fmla="*/ 4328 w 4328"/>
              <a:gd name="T35" fmla="*/ 208 h 1744"/>
              <a:gd name="T36" fmla="*/ 4328 w 4328"/>
              <a:gd name="T37" fmla="*/ 1744 h 1744"/>
              <a:gd name="T38" fmla="*/ 0 w 4328"/>
              <a:gd name="T39" fmla="*/ 1744 h 1744"/>
              <a:gd name="T40" fmla="*/ 0 w 4328"/>
              <a:gd name="T41" fmla="*/ 200 h 17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8"/>
              <a:gd name="T64" fmla="*/ 0 h 1744"/>
              <a:gd name="T65" fmla="*/ 4328 w 4328"/>
              <a:gd name="T66" fmla="*/ 1744 h 17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8" h="1744">
                <a:moveTo>
                  <a:pt x="0" y="200"/>
                </a:moveTo>
                <a:lnTo>
                  <a:pt x="160" y="168"/>
                </a:lnTo>
                <a:lnTo>
                  <a:pt x="336" y="128"/>
                </a:lnTo>
                <a:lnTo>
                  <a:pt x="496" y="112"/>
                </a:lnTo>
                <a:lnTo>
                  <a:pt x="688" y="88"/>
                </a:lnTo>
                <a:lnTo>
                  <a:pt x="936" y="56"/>
                </a:lnTo>
                <a:lnTo>
                  <a:pt x="1280" y="32"/>
                </a:lnTo>
                <a:lnTo>
                  <a:pt x="1584" y="8"/>
                </a:lnTo>
                <a:lnTo>
                  <a:pt x="1904" y="0"/>
                </a:lnTo>
                <a:lnTo>
                  <a:pt x="2240" y="0"/>
                </a:lnTo>
                <a:lnTo>
                  <a:pt x="2616" y="8"/>
                </a:lnTo>
                <a:lnTo>
                  <a:pt x="2952" y="16"/>
                </a:lnTo>
                <a:lnTo>
                  <a:pt x="3192" y="40"/>
                </a:lnTo>
                <a:lnTo>
                  <a:pt x="3504" y="72"/>
                </a:lnTo>
                <a:lnTo>
                  <a:pt x="3776" y="104"/>
                </a:lnTo>
                <a:lnTo>
                  <a:pt x="3960" y="136"/>
                </a:lnTo>
                <a:lnTo>
                  <a:pt x="4176" y="168"/>
                </a:lnTo>
                <a:lnTo>
                  <a:pt x="4328" y="208"/>
                </a:lnTo>
                <a:lnTo>
                  <a:pt x="4328" y="1744"/>
                </a:lnTo>
                <a:lnTo>
                  <a:pt x="0" y="1744"/>
                </a:lnTo>
                <a:lnTo>
                  <a:pt x="0" y="200"/>
                </a:lnTo>
                <a:close/>
              </a:path>
            </a:pathLst>
          </a:custGeom>
          <a:solidFill>
            <a:srgbClr val="00FFFF"/>
          </a:solidFill>
          <a:ln w="9525">
            <a:noFill/>
            <a:round/>
            <a:headEnd/>
            <a:tailEnd/>
          </a:ln>
        </p:spPr>
        <p:txBody>
          <a:bodyPr/>
          <a:lstStyle/>
          <a:p>
            <a:endParaRPr lang="en-US"/>
          </a:p>
        </p:txBody>
      </p:sp>
      <p:sp>
        <p:nvSpPr>
          <p:cNvPr id="2075" name="Oval 3361" descr="80%"/>
          <p:cNvSpPr>
            <a:spLocks noChangeArrowheads="1"/>
          </p:cNvSpPr>
          <p:nvPr/>
        </p:nvSpPr>
        <p:spPr bwMode="auto">
          <a:xfrm>
            <a:off x="3153102" y="723756"/>
            <a:ext cx="3925615" cy="3485637"/>
          </a:xfrm>
          <a:prstGeom prst="ellipse">
            <a:avLst/>
          </a:prstGeom>
          <a:pattFill prst="pct80">
            <a:fgClr>
              <a:srgbClr val="EAEAEA"/>
            </a:fgClr>
            <a:bgClr>
              <a:srgbClr val="B2B2B2"/>
            </a:bgClr>
          </a:pattFill>
          <a:ln w="3175">
            <a:noFill/>
            <a:round/>
            <a:headEnd/>
            <a:tailEnd/>
          </a:ln>
        </p:spPr>
        <p:txBody>
          <a:bodyPr wrap="none" anchor="ctr"/>
          <a:lstStyle/>
          <a:p>
            <a:endParaRPr lang="en-US"/>
          </a:p>
        </p:txBody>
      </p:sp>
      <p:sp>
        <p:nvSpPr>
          <p:cNvPr id="2076" name="Oval 3357"/>
          <p:cNvSpPr>
            <a:spLocks noChangeArrowheads="1"/>
          </p:cNvSpPr>
          <p:nvPr/>
        </p:nvSpPr>
        <p:spPr bwMode="auto">
          <a:xfrm>
            <a:off x="3331539" y="894594"/>
            <a:ext cx="3551673" cy="3153606"/>
          </a:xfrm>
          <a:prstGeom prst="ellipse">
            <a:avLst/>
          </a:prstGeom>
          <a:solidFill>
            <a:schemeClr val="bg1"/>
          </a:solidFill>
          <a:ln w="9525">
            <a:noFill/>
            <a:round/>
            <a:headEnd/>
            <a:tailEnd/>
          </a:ln>
        </p:spPr>
        <p:txBody>
          <a:bodyPr wrap="none" anchor="ctr"/>
          <a:lstStyle/>
          <a:p>
            <a:endParaRPr lang="en-US"/>
          </a:p>
        </p:txBody>
      </p:sp>
      <p:sp>
        <p:nvSpPr>
          <p:cNvPr id="2077" name="Oval 3360"/>
          <p:cNvSpPr>
            <a:spLocks noChangeArrowheads="1"/>
          </p:cNvSpPr>
          <p:nvPr/>
        </p:nvSpPr>
        <p:spPr bwMode="auto">
          <a:xfrm>
            <a:off x="3641864" y="1170138"/>
            <a:ext cx="2906196" cy="2580474"/>
          </a:xfrm>
          <a:prstGeom prst="ellipse">
            <a:avLst/>
          </a:prstGeom>
          <a:solidFill>
            <a:srgbClr val="00FFFF"/>
          </a:solidFill>
          <a:ln w="9525">
            <a:noFill/>
            <a:round/>
            <a:headEnd/>
            <a:tailEnd/>
          </a:ln>
        </p:spPr>
        <p:txBody>
          <a:bodyPr wrap="none" anchor="ctr"/>
          <a:lstStyle/>
          <a:p>
            <a:pPr algn="ctr"/>
            <a:endParaRPr lang="en-US"/>
          </a:p>
        </p:txBody>
      </p:sp>
      <p:sp>
        <p:nvSpPr>
          <p:cNvPr id="2078" name="Freeform 3367"/>
          <p:cNvSpPr>
            <a:spLocks/>
          </p:cNvSpPr>
          <p:nvPr/>
        </p:nvSpPr>
        <p:spPr bwMode="auto">
          <a:xfrm>
            <a:off x="4068562" y="816063"/>
            <a:ext cx="2144348" cy="790813"/>
          </a:xfrm>
          <a:custGeom>
            <a:avLst/>
            <a:gdLst>
              <a:gd name="T0" fmla="*/ 0 w 602"/>
              <a:gd name="T1" fmla="*/ 226 h 250"/>
              <a:gd name="T2" fmla="*/ 35 w 602"/>
              <a:gd name="T3" fmla="*/ 66 h 250"/>
              <a:gd name="T4" fmla="*/ 197 w 602"/>
              <a:gd name="T5" fmla="*/ 121 h 250"/>
              <a:gd name="T6" fmla="*/ 317 w 602"/>
              <a:gd name="T7" fmla="*/ 0 h 250"/>
              <a:gd name="T8" fmla="*/ 419 w 602"/>
              <a:gd name="T9" fmla="*/ 129 h 250"/>
              <a:gd name="T10" fmla="*/ 582 w 602"/>
              <a:gd name="T11" fmla="*/ 87 h 250"/>
              <a:gd name="T12" fmla="*/ 602 w 602"/>
              <a:gd name="T13" fmla="*/ 250 h 250"/>
              <a:gd name="T14" fmla="*/ 0 60000 65536"/>
              <a:gd name="T15" fmla="*/ 0 60000 65536"/>
              <a:gd name="T16" fmla="*/ 0 60000 65536"/>
              <a:gd name="T17" fmla="*/ 0 60000 65536"/>
              <a:gd name="T18" fmla="*/ 0 60000 65536"/>
              <a:gd name="T19" fmla="*/ 0 60000 65536"/>
              <a:gd name="T20" fmla="*/ 0 60000 65536"/>
              <a:gd name="T21" fmla="*/ 0 w 602"/>
              <a:gd name="T22" fmla="*/ 0 h 250"/>
              <a:gd name="T23" fmla="*/ 602 w 602"/>
              <a:gd name="T24" fmla="*/ 250 h 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2" h="250">
                <a:moveTo>
                  <a:pt x="0" y="226"/>
                </a:moveTo>
                <a:lnTo>
                  <a:pt x="35" y="66"/>
                </a:lnTo>
                <a:lnTo>
                  <a:pt x="197" y="121"/>
                </a:lnTo>
                <a:lnTo>
                  <a:pt x="317" y="0"/>
                </a:lnTo>
                <a:lnTo>
                  <a:pt x="419" y="129"/>
                </a:lnTo>
                <a:lnTo>
                  <a:pt x="582" y="87"/>
                </a:lnTo>
                <a:lnTo>
                  <a:pt x="602" y="250"/>
                </a:lnTo>
              </a:path>
            </a:pathLst>
          </a:custGeom>
          <a:noFill/>
          <a:ln w="9525" cap="flat" cmpd="sng">
            <a:solidFill>
              <a:srgbClr val="FF0000"/>
            </a:solidFill>
            <a:prstDash val="lgDash"/>
            <a:round/>
            <a:headEnd type="none" w="med" len="med"/>
            <a:tailEnd type="none" w="med" len="med"/>
          </a:ln>
        </p:spPr>
        <p:txBody>
          <a:bodyPr/>
          <a:lstStyle/>
          <a:p>
            <a:endParaRPr lang="en-US"/>
          </a:p>
        </p:txBody>
      </p:sp>
      <p:sp>
        <p:nvSpPr>
          <p:cNvPr id="2079" name="Text Box 3371"/>
          <p:cNvSpPr txBox="1">
            <a:spLocks noChangeArrowheads="1"/>
          </p:cNvSpPr>
          <p:nvPr/>
        </p:nvSpPr>
        <p:spPr bwMode="auto">
          <a:xfrm>
            <a:off x="4039081" y="1458082"/>
            <a:ext cx="69823" cy="159816"/>
          </a:xfrm>
          <a:prstGeom prst="rect">
            <a:avLst/>
          </a:prstGeom>
          <a:noFill/>
          <a:ln w="9525">
            <a:noFill/>
            <a:miter lim="800000"/>
            <a:headEnd/>
            <a:tailEnd/>
          </a:ln>
        </p:spPr>
        <p:txBody>
          <a:bodyPr wrap="none" lIns="0" tIns="0" rIns="0" bIns="0">
            <a:spAutoFit/>
          </a:bodyPr>
          <a:lstStyle/>
          <a:p>
            <a:pPr algn="ctr"/>
            <a:r>
              <a:rPr lang="en-US" sz="900" b="1">
                <a:latin typeface="Verdana" pitchFamily="34" charset="0"/>
              </a:rPr>
              <a:t>A</a:t>
            </a:r>
          </a:p>
        </p:txBody>
      </p:sp>
      <p:sp>
        <p:nvSpPr>
          <p:cNvPr id="2080" name="Text Box 3372"/>
          <p:cNvSpPr txBox="1">
            <a:spLocks noChangeArrowheads="1"/>
          </p:cNvSpPr>
          <p:nvPr/>
        </p:nvSpPr>
        <p:spPr bwMode="auto">
          <a:xfrm>
            <a:off x="6195842" y="1558656"/>
            <a:ext cx="68272" cy="159816"/>
          </a:xfrm>
          <a:prstGeom prst="rect">
            <a:avLst/>
          </a:prstGeom>
          <a:noFill/>
          <a:ln w="9525">
            <a:noFill/>
            <a:miter lim="800000"/>
            <a:headEnd/>
            <a:tailEnd/>
          </a:ln>
        </p:spPr>
        <p:txBody>
          <a:bodyPr wrap="none" lIns="0" tIns="0" rIns="0" bIns="0">
            <a:spAutoFit/>
          </a:bodyPr>
          <a:lstStyle/>
          <a:p>
            <a:pPr algn="ctr"/>
            <a:r>
              <a:rPr lang="en-US" sz="900" b="1">
                <a:latin typeface="Verdana" pitchFamily="34" charset="0"/>
              </a:rPr>
              <a:t>B</a:t>
            </a:r>
          </a:p>
        </p:txBody>
      </p:sp>
      <p:sp>
        <p:nvSpPr>
          <p:cNvPr id="2081" name="Text Box 3373"/>
          <p:cNvSpPr txBox="1">
            <a:spLocks noChangeArrowheads="1"/>
          </p:cNvSpPr>
          <p:nvPr/>
        </p:nvSpPr>
        <p:spPr bwMode="auto">
          <a:xfrm>
            <a:off x="4535601" y="2032592"/>
            <a:ext cx="1103206" cy="491847"/>
          </a:xfrm>
          <a:prstGeom prst="rect">
            <a:avLst/>
          </a:prstGeom>
          <a:noFill/>
          <a:ln w="9525">
            <a:noFill/>
            <a:miter lim="800000"/>
            <a:headEnd/>
            <a:tailEnd/>
          </a:ln>
        </p:spPr>
        <p:txBody>
          <a:bodyPr wrap="none" lIns="0" tIns="0" rIns="0" bIns="0">
            <a:spAutoFit/>
          </a:bodyPr>
          <a:lstStyle/>
          <a:p>
            <a:pPr algn="ctr"/>
            <a:r>
              <a:rPr lang="en-US" sz="3200" dirty="0">
                <a:latin typeface="Verdana" pitchFamily="34" charset="0"/>
              </a:rPr>
              <a:t>Earth</a:t>
            </a:r>
          </a:p>
        </p:txBody>
      </p:sp>
      <p:grpSp>
        <p:nvGrpSpPr>
          <p:cNvPr id="3" name="Group 3344"/>
          <p:cNvGrpSpPr>
            <a:grpSpLocks/>
          </p:cNvGrpSpPr>
          <p:nvPr/>
        </p:nvGrpSpPr>
        <p:grpSpPr bwMode="auto">
          <a:xfrm>
            <a:off x="690282" y="122671"/>
            <a:ext cx="8875059" cy="7566299"/>
            <a:chOff x="336" y="99"/>
            <a:chExt cx="4320" cy="6169"/>
          </a:xfrm>
        </p:grpSpPr>
        <p:sp>
          <p:nvSpPr>
            <p:cNvPr id="2071" name="Rectangle 3345"/>
            <p:cNvSpPr>
              <a:spLocks noChangeArrowheads="1"/>
            </p:cNvSpPr>
            <p:nvPr/>
          </p:nvSpPr>
          <p:spPr bwMode="auto">
            <a:xfrm>
              <a:off x="336" y="240"/>
              <a:ext cx="4320" cy="5851"/>
            </a:xfrm>
            <a:prstGeom prst="rect">
              <a:avLst/>
            </a:prstGeom>
            <a:noFill/>
            <a:ln w="38100">
              <a:solidFill>
                <a:schemeClr val="tx1"/>
              </a:solidFill>
              <a:miter lim="800000"/>
              <a:headEnd/>
              <a:tailEnd/>
            </a:ln>
          </p:spPr>
          <p:txBody>
            <a:bodyPr wrap="none" anchor="ctr"/>
            <a:lstStyle/>
            <a:p>
              <a:pPr algn="ctr"/>
              <a:endParaRPr lang="en-US"/>
            </a:p>
          </p:txBody>
        </p:sp>
        <p:sp>
          <p:nvSpPr>
            <p:cNvPr id="2072" name="Text Box 3346"/>
            <p:cNvSpPr txBox="1">
              <a:spLocks noChangeArrowheads="1"/>
            </p:cNvSpPr>
            <p:nvPr/>
          </p:nvSpPr>
          <p:spPr bwMode="auto">
            <a:xfrm>
              <a:off x="419" y="99"/>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3" name="Text Box 3347"/>
            <p:cNvSpPr txBox="1">
              <a:spLocks noChangeArrowheads="1"/>
            </p:cNvSpPr>
            <p:nvPr/>
          </p:nvSpPr>
          <p:spPr bwMode="auto">
            <a:xfrm>
              <a:off x="2918" y="113"/>
              <a:ext cx="1654"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How Radio Waves Travel</a:t>
              </a:r>
            </a:p>
          </p:txBody>
        </p:sp>
        <p:sp>
          <p:nvSpPr>
            <p:cNvPr id="2074"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grpSp>
        <p:nvGrpSpPr>
          <p:cNvPr id="4" name="Group 3380"/>
          <p:cNvGrpSpPr>
            <a:grpSpLocks/>
          </p:cNvGrpSpPr>
          <p:nvPr/>
        </p:nvGrpSpPr>
        <p:grpSpPr bwMode="auto">
          <a:xfrm rot="21496138" flipH="1">
            <a:off x="4038974" y="4443124"/>
            <a:ext cx="135591" cy="304223"/>
            <a:chOff x="1517" y="5170"/>
            <a:chExt cx="213" cy="806"/>
          </a:xfrm>
        </p:grpSpPr>
        <p:sp>
          <p:nvSpPr>
            <p:cNvPr id="2068" name="AutoShape 3377"/>
            <p:cNvSpPr>
              <a:spLocks noChangeArrowheads="1"/>
            </p:cNvSpPr>
            <p:nvPr/>
          </p:nvSpPr>
          <p:spPr bwMode="auto">
            <a:xfrm>
              <a:off x="1517" y="5170"/>
              <a:ext cx="211" cy="806"/>
            </a:xfrm>
            <a:prstGeom prst="triangle">
              <a:avLst>
                <a:gd name="adj" fmla="val 50000"/>
              </a:avLst>
            </a:prstGeom>
            <a:noFill/>
            <a:ln w="1270">
              <a:solidFill>
                <a:schemeClr val="tx1"/>
              </a:solidFill>
              <a:miter lim="800000"/>
              <a:headEnd/>
              <a:tailEnd/>
            </a:ln>
          </p:spPr>
          <p:txBody>
            <a:bodyPr wrap="none" anchor="ctr"/>
            <a:lstStyle/>
            <a:p>
              <a:endParaRPr lang="en-US"/>
            </a:p>
          </p:txBody>
        </p:sp>
        <p:sp>
          <p:nvSpPr>
            <p:cNvPr id="2069" name="Freeform 3378"/>
            <p:cNvSpPr>
              <a:spLocks/>
            </p:cNvSpPr>
            <p:nvPr/>
          </p:nvSpPr>
          <p:spPr bwMode="auto">
            <a:xfrm>
              <a:off x="1517" y="5238"/>
              <a:ext cx="198" cy="737"/>
            </a:xfrm>
            <a:custGeom>
              <a:avLst/>
              <a:gdLst>
                <a:gd name="T0" fmla="*/ 0 w 198"/>
                <a:gd name="T1" fmla="*/ 737 h 737"/>
                <a:gd name="T2" fmla="*/ 198 w 198"/>
                <a:gd name="T3" fmla="*/ 642 h 737"/>
                <a:gd name="T4" fmla="*/ 24 w 198"/>
                <a:gd name="T5" fmla="*/ 560 h 737"/>
                <a:gd name="T6" fmla="*/ 177 w 198"/>
                <a:gd name="T7" fmla="*/ 483 h 737"/>
                <a:gd name="T8" fmla="*/ 42 w 198"/>
                <a:gd name="T9" fmla="*/ 416 h 737"/>
                <a:gd name="T10" fmla="*/ 160 w 198"/>
                <a:gd name="T11" fmla="*/ 353 h 737"/>
                <a:gd name="T12" fmla="*/ 58 w 198"/>
                <a:gd name="T13" fmla="*/ 291 h 737"/>
                <a:gd name="T14" fmla="*/ 148 w 198"/>
                <a:gd name="T15" fmla="*/ 249 h 737"/>
                <a:gd name="T16" fmla="*/ 72 w 198"/>
                <a:gd name="T17" fmla="*/ 201 h 737"/>
                <a:gd name="T18" fmla="*/ 138 w 198"/>
                <a:gd name="T19" fmla="*/ 170 h 737"/>
                <a:gd name="T20" fmla="*/ 79 w 198"/>
                <a:gd name="T21" fmla="*/ 137 h 737"/>
                <a:gd name="T22" fmla="*/ 129 w 198"/>
                <a:gd name="T23" fmla="*/ 111 h 737"/>
                <a:gd name="T24" fmla="*/ 85 w 198"/>
                <a:gd name="T25" fmla="*/ 90 h 737"/>
                <a:gd name="T26" fmla="*/ 123 w 198"/>
                <a:gd name="T27" fmla="*/ 72 h 737"/>
                <a:gd name="T28" fmla="*/ 90 w 198"/>
                <a:gd name="T29" fmla="*/ 48 h 737"/>
                <a:gd name="T30" fmla="*/ 120 w 198"/>
                <a:gd name="T31" fmla="*/ 35 h 737"/>
                <a:gd name="T32" fmla="*/ 94 w 198"/>
                <a:gd name="T33" fmla="*/ 20 h 737"/>
                <a:gd name="T34" fmla="*/ 114 w 198"/>
                <a:gd name="T35" fmla="*/ 0 h 7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737"/>
                <a:gd name="T56" fmla="*/ 198 w 198"/>
                <a:gd name="T57" fmla="*/ 737 h 7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737">
                  <a:moveTo>
                    <a:pt x="0" y="737"/>
                  </a:moveTo>
                  <a:lnTo>
                    <a:pt x="198" y="642"/>
                  </a:lnTo>
                  <a:lnTo>
                    <a:pt x="24" y="560"/>
                  </a:lnTo>
                  <a:lnTo>
                    <a:pt x="177" y="483"/>
                  </a:lnTo>
                  <a:lnTo>
                    <a:pt x="42" y="416"/>
                  </a:lnTo>
                  <a:lnTo>
                    <a:pt x="160" y="353"/>
                  </a:lnTo>
                  <a:lnTo>
                    <a:pt x="58" y="291"/>
                  </a:lnTo>
                  <a:lnTo>
                    <a:pt x="148" y="249"/>
                  </a:lnTo>
                  <a:lnTo>
                    <a:pt x="72" y="201"/>
                  </a:lnTo>
                  <a:lnTo>
                    <a:pt x="138" y="170"/>
                  </a:lnTo>
                  <a:lnTo>
                    <a:pt x="79" y="137"/>
                  </a:lnTo>
                  <a:lnTo>
                    <a:pt x="129" y="111"/>
                  </a:lnTo>
                  <a:lnTo>
                    <a:pt x="85" y="90"/>
                  </a:lnTo>
                  <a:lnTo>
                    <a:pt x="123" y="72"/>
                  </a:lnTo>
                  <a:lnTo>
                    <a:pt x="90" y="48"/>
                  </a:lnTo>
                  <a:lnTo>
                    <a:pt x="120" y="35"/>
                  </a:lnTo>
                  <a:lnTo>
                    <a:pt x="94" y="20"/>
                  </a:lnTo>
                  <a:lnTo>
                    <a:pt x="114" y="0"/>
                  </a:lnTo>
                </a:path>
              </a:pathLst>
            </a:custGeom>
            <a:noFill/>
            <a:ln w="1270" cmpd="sng">
              <a:solidFill>
                <a:schemeClr val="tx1"/>
              </a:solidFill>
              <a:round/>
              <a:headEnd/>
              <a:tailEnd/>
            </a:ln>
          </p:spPr>
          <p:txBody>
            <a:bodyPr/>
            <a:lstStyle/>
            <a:p>
              <a:endParaRPr lang="en-US"/>
            </a:p>
          </p:txBody>
        </p:sp>
        <p:sp>
          <p:nvSpPr>
            <p:cNvPr id="2070" name="Freeform 3379"/>
            <p:cNvSpPr>
              <a:spLocks/>
            </p:cNvSpPr>
            <p:nvPr/>
          </p:nvSpPr>
          <p:spPr bwMode="auto">
            <a:xfrm flipH="1">
              <a:off x="1532" y="5238"/>
              <a:ext cx="198" cy="737"/>
            </a:xfrm>
            <a:custGeom>
              <a:avLst/>
              <a:gdLst>
                <a:gd name="T0" fmla="*/ 0 w 198"/>
                <a:gd name="T1" fmla="*/ 737 h 737"/>
                <a:gd name="T2" fmla="*/ 198 w 198"/>
                <a:gd name="T3" fmla="*/ 642 h 737"/>
                <a:gd name="T4" fmla="*/ 24 w 198"/>
                <a:gd name="T5" fmla="*/ 560 h 737"/>
                <a:gd name="T6" fmla="*/ 177 w 198"/>
                <a:gd name="T7" fmla="*/ 483 h 737"/>
                <a:gd name="T8" fmla="*/ 42 w 198"/>
                <a:gd name="T9" fmla="*/ 416 h 737"/>
                <a:gd name="T10" fmla="*/ 160 w 198"/>
                <a:gd name="T11" fmla="*/ 353 h 737"/>
                <a:gd name="T12" fmla="*/ 58 w 198"/>
                <a:gd name="T13" fmla="*/ 291 h 737"/>
                <a:gd name="T14" fmla="*/ 148 w 198"/>
                <a:gd name="T15" fmla="*/ 249 h 737"/>
                <a:gd name="T16" fmla="*/ 72 w 198"/>
                <a:gd name="T17" fmla="*/ 201 h 737"/>
                <a:gd name="T18" fmla="*/ 138 w 198"/>
                <a:gd name="T19" fmla="*/ 170 h 737"/>
                <a:gd name="T20" fmla="*/ 79 w 198"/>
                <a:gd name="T21" fmla="*/ 137 h 737"/>
                <a:gd name="T22" fmla="*/ 129 w 198"/>
                <a:gd name="T23" fmla="*/ 111 h 737"/>
                <a:gd name="T24" fmla="*/ 85 w 198"/>
                <a:gd name="T25" fmla="*/ 90 h 737"/>
                <a:gd name="T26" fmla="*/ 123 w 198"/>
                <a:gd name="T27" fmla="*/ 72 h 737"/>
                <a:gd name="T28" fmla="*/ 90 w 198"/>
                <a:gd name="T29" fmla="*/ 48 h 737"/>
                <a:gd name="T30" fmla="*/ 120 w 198"/>
                <a:gd name="T31" fmla="*/ 35 h 737"/>
                <a:gd name="T32" fmla="*/ 94 w 198"/>
                <a:gd name="T33" fmla="*/ 20 h 737"/>
                <a:gd name="T34" fmla="*/ 114 w 198"/>
                <a:gd name="T35" fmla="*/ 0 h 7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737"/>
                <a:gd name="T56" fmla="*/ 198 w 198"/>
                <a:gd name="T57" fmla="*/ 737 h 7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737">
                  <a:moveTo>
                    <a:pt x="0" y="737"/>
                  </a:moveTo>
                  <a:lnTo>
                    <a:pt x="198" y="642"/>
                  </a:lnTo>
                  <a:lnTo>
                    <a:pt x="24" y="560"/>
                  </a:lnTo>
                  <a:lnTo>
                    <a:pt x="177" y="483"/>
                  </a:lnTo>
                  <a:lnTo>
                    <a:pt x="42" y="416"/>
                  </a:lnTo>
                  <a:lnTo>
                    <a:pt x="160" y="353"/>
                  </a:lnTo>
                  <a:lnTo>
                    <a:pt x="58" y="291"/>
                  </a:lnTo>
                  <a:lnTo>
                    <a:pt x="148" y="249"/>
                  </a:lnTo>
                  <a:lnTo>
                    <a:pt x="72" y="201"/>
                  </a:lnTo>
                  <a:lnTo>
                    <a:pt x="138" y="170"/>
                  </a:lnTo>
                  <a:lnTo>
                    <a:pt x="79" y="137"/>
                  </a:lnTo>
                  <a:lnTo>
                    <a:pt x="129" y="111"/>
                  </a:lnTo>
                  <a:lnTo>
                    <a:pt x="85" y="90"/>
                  </a:lnTo>
                  <a:lnTo>
                    <a:pt x="123" y="72"/>
                  </a:lnTo>
                  <a:lnTo>
                    <a:pt x="90" y="48"/>
                  </a:lnTo>
                  <a:lnTo>
                    <a:pt x="120" y="35"/>
                  </a:lnTo>
                  <a:lnTo>
                    <a:pt x="94" y="20"/>
                  </a:lnTo>
                  <a:lnTo>
                    <a:pt x="114" y="0"/>
                  </a:lnTo>
                </a:path>
              </a:pathLst>
            </a:custGeom>
            <a:noFill/>
            <a:ln w="1270" cmpd="sng">
              <a:solidFill>
                <a:schemeClr val="tx1"/>
              </a:solidFill>
              <a:round/>
              <a:headEnd/>
              <a:tailEnd/>
            </a:ln>
          </p:spPr>
          <p:txBody>
            <a:bodyPr/>
            <a:lstStyle/>
            <a:p>
              <a:endParaRPr lang="en-US"/>
            </a:p>
          </p:txBody>
        </p:sp>
      </p:grpSp>
      <p:sp>
        <p:nvSpPr>
          <p:cNvPr id="2054" name="Freeform 3386"/>
          <p:cNvSpPr>
            <a:spLocks/>
          </p:cNvSpPr>
          <p:nvPr/>
        </p:nvSpPr>
        <p:spPr bwMode="auto">
          <a:xfrm rot="-165841">
            <a:off x="4121151" y="4407550"/>
            <a:ext cx="2717987" cy="251474"/>
          </a:xfrm>
          <a:custGeom>
            <a:avLst/>
            <a:gdLst>
              <a:gd name="T0" fmla="*/ 0 w 1809"/>
              <a:gd name="T1" fmla="*/ 0 h 168"/>
              <a:gd name="T2" fmla="*/ 366 w 1809"/>
              <a:gd name="T3" fmla="*/ 21 h 168"/>
              <a:gd name="T4" fmla="*/ 300 w 1809"/>
              <a:gd name="T5" fmla="*/ 39 h 168"/>
              <a:gd name="T6" fmla="*/ 690 w 1809"/>
              <a:gd name="T7" fmla="*/ 57 h 168"/>
              <a:gd name="T8" fmla="*/ 621 w 1809"/>
              <a:gd name="T9" fmla="*/ 69 h 168"/>
              <a:gd name="T10" fmla="*/ 975 w 1809"/>
              <a:gd name="T11" fmla="*/ 81 h 168"/>
              <a:gd name="T12" fmla="*/ 894 w 1809"/>
              <a:gd name="T13" fmla="*/ 96 h 168"/>
              <a:gd name="T14" fmla="*/ 1242 w 1809"/>
              <a:gd name="T15" fmla="*/ 108 h 168"/>
              <a:gd name="T16" fmla="*/ 1173 w 1809"/>
              <a:gd name="T17" fmla="*/ 120 h 168"/>
              <a:gd name="T18" fmla="*/ 1527 w 1809"/>
              <a:gd name="T19" fmla="*/ 135 h 168"/>
              <a:gd name="T20" fmla="*/ 1461 w 1809"/>
              <a:gd name="T21" fmla="*/ 150 h 168"/>
              <a:gd name="T22" fmla="*/ 1809 w 1809"/>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9"/>
              <a:gd name="T37" fmla="*/ 0 h 168"/>
              <a:gd name="T38" fmla="*/ 1809 w 1809"/>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9" h="168">
                <a:moveTo>
                  <a:pt x="0" y="0"/>
                </a:moveTo>
                <a:lnTo>
                  <a:pt x="366" y="21"/>
                </a:lnTo>
                <a:lnTo>
                  <a:pt x="300" y="39"/>
                </a:lnTo>
                <a:lnTo>
                  <a:pt x="690" y="57"/>
                </a:lnTo>
                <a:lnTo>
                  <a:pt x="621" y="69"/>
                </a:lnTo>
                <a:lnTo>
                  <a:pt x="975" y="81"/>
                </a:lnTo>
                <a:lnTo>
                  <a:pt x="894" y="96"/>
                </a:lnTo>
                <a:lnTo>
                  <a:pt x="1242" y="108"/>
                </a:lnTo>
                <a:lnTo>
                  <a:pt x="1173" y="120"/>
                </a:lnTo>
                <a:lnTo>
                  <a:pt x="1527" y="135"/>
                </a:lnTo>
                <a:lnTo>
                  <a:pt x="1461" y="150"/>
                </a:lnTo>
                <a:lnTo>
                  <a:pt x="1809" y="168"/>
                </a:lnTo>
              </a:path>
            </a:pathLst>
          </a:custGeom>
          <a:noFill/>
          <a:ln w="3175" cmpd="sng">
            <a:solidFill>
              <a:srgbClr val="FF0000"/>
            </a:solidFill>
            <a:round/>
            <a:headEnd/>
            <a:tailEnd/>
          </a:ln>
        </p:spPr>
        <p:txBody>
          <a:bodyPr/>
          <a:lstStyle/>
          <a:p>
            <a:endParaRPr lang="en-US"/>
          </a:p>
        </p:txBody>
      </p:sp>
      <p:sp>
        <p:nvSpPr>
          <p:cNvPr id="2055" name="Text Box 3395"/>
          <p:cNvSpPr txBox="1">
            <a:spLocks noChangeArrowheads="1"/>
          </p:cNvSpPr>
          <p:nvPr/>
        </p:nvSpPr>
        <p:spPr bwMode="auto">
          <a:xfrm>
            <a:off x="4283102" y="5759379"/>
            <a:ext cx="1857881" cy="830997"/>
          </a:xfrm>
          <a:prstGeom prst="rect">
            <a:avLst/>
          </a:prstGeom>
          <a:noFill/>
          <a:ln w="9525">
            <a:noFill/>
            <a:miter lim="800000"/>
            <a:headEnd/>
            <a:tailEnd/>
          </a:ln>
        </p:spPr>
        <p:txBody>
          <a:bodyPr wrap="none" lIns="0" tIns="0" rIns="0" bIns="0">
            <a:spAutoFit/>
          </a:bodyPr>
          <a:lstStyle/>
          <a:p>
            <a:pPr algn="ctr"/>
            <a:r>
              <a:rPr lang="en-US" sz="5400" dirty="0">
                <a:latin typeface="Verdana" pitchFamily="34" charset="0"/>
              </a:rPr>
              <a:t>Earth</a:t>
            </a:r>
          </a:p>
        </p:txBody>
      </p:sp>
      <p:grpSp>
        <p:nvGrpSpPr>
          <p:cNvPr id="5" name="Group 3422"/>
          <p:cNvGrpSpPr>
            <a:grpSpLocks/>
          </p:cNvGrpSpPr>
          <p:nvPr/>
        </p:nvGrpSpPr>
        <p:grpSpPr bwMode="auto">
          <a:xfrm rot="301155">
            <a:off x="6759015" y="4622223"/>
            <a:ext cx="269129" cy="150885"/>
            <a:chOff x="3328" y="2680"/>
            <a:chExt cx="1148" cy="996"/>
          </a:xfrm>
        </p:grpSpPr>
        <p:sp>
          <p:nvSpPr>
            <p:cNvPr id="2058" name="Rectangle 3412"/>
            <p:cNvSpPr>
              <a:spLocks noChangeArrowheads="1"/>
            </p:cNvSpPr>
            <p:nvPr/>
          </p:nvSpPr>
          <p:spPr bwMode="auto">
            <a:xfrm>
              <a:off x="3432" y="3064"/>
              <a:ext cx="952" cy="608"/>
            </a:xfrm>
            <a:prstGeom prst="rect">
              <a:avLst/>
            </a:prstGeom>
            <a:solidFill>
              <a:schemeClr val="accent1"/>
            </a:solidFill>
            <a:ln w="9525">
              <a:noFill/>
              <a:miter lim="800000"/>
              <a:headEnd/>
              <a:tailEnd/>
            </a:ln>
          </p:spPr>
          <p:txBody>
            <a:bodyPr wrap="none" anchor="ctr"/>
            <a:lstStyle/>
            <a:p>
              <a:endParaRPr lang="en-US"/>
            </a:p>
          </p:txBody>
        </p:sp>
        <p:grpSp>
          <p:nvGrpSpPr>
            <p:cNvPr id="6" name="Group 3411"/>
            <p:cNvGrpSpPr>
              <a:grpSpLocks/>
            </p:cNvGrpSpPr>
            <p:nvPr/>
          </p:nvGrpSpPr>
          <p:grpSpPr bwMode="auto">
            <a:xfrm>
              <a:off x="3522" y="3184"/>
              <a:ext cx="293" cy="293"/>
              <a:chOff x="3266" y="3824"/>
              <a:chExt cx="37" cy="37"/>
            </a:xfrm>
          </p:grpSpPr>
          <p:sp>
            <p:nvSpPr>
              <p:cNvPr id="2065" name="Rectangle 3403"/>
              <p:cNvSpPr>
                <a:spLocks noChangeArrowheads="1"/>
              </p:cNvSpPr>
              <p:nvPr/>
            </p:nvSpPr>
            <p:spPr bwMode="auto">
              <a:xfrm flipH="1" flipV="1">
                <a:off x="3266" y="3824"/>
                <a:ext cx="37" cy="37"/>
              </a:xfrm>
              <a:prstGeom prst="rect">
                <a:avLst/>
              </a:prstGeom>
              <a:solidFill>
                <a:schemeClr val="bg1"/>
              </a:solidFill>
              <a:ln w="9525">
                <a:noFill/>
                <a:miter lim="800000"/>
                <a:headEnd/>
                <a:tailEnd/>
              </a:ln>
            </p:spPr>
            <p:txBody>
              <a:bodyPr wrap="none" anchor="ctr"/>
              <a:lstStyle/>
              <a:p>
                <a:endParaRPr lang="en-US"/>
              </a:p>
            </p:txBody>
          </p:sp>
          <p:sp>
            <p:nvSpPr>
              <p:cNvPr id="2066" name="Line 3408"/>
              <p:cNvSpPr>
                <a:spLocks noChangeShapeType="1"/>
              </p:cNvSpPr>
              <p:nvPr/>
            </p:nvSpPr>
            <p:spPr bwMode="auto">
              <a:xfrm>
                <a:off x="3266" y="3843"/>
                <a:ext cx="37" cy="0"/>
              </a:xfrm>
              <a:prstGeom prst="line">
                <a:avLst/>
              </a:prstGeom>
              <a:noFill/>
              <a:ln w="3175">
                <a:solidFill>
                  <a:schemeClr val="tx1"/>
                </a:solidFill>
                <a:round/>
                <a:headEnd/>
                <a:tailEnd/>
              </a:ln>
            </p:spPr>
            <p:txBody>
              <a:bodyPr/>
              <a:lstStyle/>
              <a:p>
                <a:endParaRPr lang="en-US"/>
              </a:p>
            </p:txBody>
          </p:sp>
          <p:sp>
            <p:nvSpPr>
              <p:cNvPr id="2067" name="Line 3409"/>
              <p:cNvSpPr>
                <a:spLocks noChangeShapeType="1"/>
              </p:cNvSpPr>
              <p:nvPr/>
            </p:nvSpPr>
            <p:spPr bwMode="auto">
              <a:xfrm flipV="1">
                <a:off x="3285" y="3824"/>
                <a:ext cx="0" cy="37"/>
              </a:xfrm>
              <a:prstGeom prst="line">
                <a:avLst/>
              </a:prstGeom>
              <a:noFill/>
              <a:ln w="3175">
                <a:solidFill>
                  <a:schemeClr val="tx1"/>
                </a:solidFill>
                <a:round/>
                <a:headEnd/>
                <a:tailEnd/>
              </a:ln>
            </p:spPr>
            <p:txBody>
              <a:bodyPr/>
              <a:lstStyle/>
              <a:p>
                <a:endParaRPr lang="en-US"/>
              </a:p>
            </p:txBody>
          </p:sp>
        </p:grpSp>
        <p:sp>
          <p:nvSpPr>
            <p:cNvPr id="2060" name="Rectangle 3413"/>
            <p:cNvSpPr>
              <a:spLocks noChangeArrowheads="1"/>
            </p:cNvSpPr>
            <p:nvPr/>
          </p:nvSpPr>
          <p:spPr bwMode="auto">
            <a:xfrm>
              <a:off x="4036" y="3140"/>
              <a:ext cx="224" cy="536"/>
            </a:xfrm>
            <a:prstGeom prst="rect">
              <a:avLst/>
            </a:prstGeom>
            <a:solidFill>
              <a:srgbClr val="663300"/>
            </a:solidFill>
            <a:ln w="9525">
              <a:noFill/>
              <a:miter lim="800000"/>
              <a:headEnd/>
              <a:tailEnd/>
            </a:ln>
          </p:spPr>
          <p:txBody>
            <a:bodyPr wrap="none" anchor="ctr"/>
            <a:lstStyle/>
            <a:p>
              <a:endParaRPr lang="en-US"/>
            </a:p>
          </p:txBody>
        </p:sp>
        <p:sp>
          <p:nvSpPr>
            <p:cNvPr id="2061" name="Oval 3416"/>
            <p:cNvSpPr>
              <a:spLocks noChangeArrowheads="1"/>
            </p:cNvSpPr>
            <p:nvPr/>
          </p:nvSpPr>
          <p:spPr bwMode="auto">
            <a:xfrm>
              <a:off x="4044" y="3404"/>
              <a:ext cx="36" cy="36"/>
            </a:xfrm>
            <a:prstGeom prst="ellipse">
              <a:avLst/>
            </a:prstGeom>
            <a:solidFill>
              <a:srgbClr val="FFFF00"/>
            </a:solidFill>
            <a:ln w="9525">
              <a:solidFill>
                <a:schemeClr val="tx1"/>
              </a:solidFill>
              <a:round/>
              <a:headEnd/>
              <a:tailEnd/>
            </a:ln>
          </p:spPr>
          <p:txBody>
            <a:bodyPr wrap="none" anchor="ctr"/>
            <a:lstStyle/>
            <a:p>
              <a:endParaRPr lang="en-US"/>
            </a:p>
          </p:txBody>
        </p:sp>
        <p:sp>
          <p:nvSpPr>
            <p:cNvPr id="2062" name="AutoShape 3418"/>
            <p:cNvSpPr>
              <a:spLocks noChangeArrowheads="1"/>
            </p:cNvSpPr>
            <p:nvPr/>
          </p:nvSpPr>
          <p:spPr bwMode="auto">
            <a:xfrm>
              <a:off x="3328" y="2780"/>
              <a:ext cx="1148" cy="284"/>
            </a:xfrm>
            <a:prstGeom prst="triangle">
              <a:avLst>
                <a:gd name="adj" fmla="val 50000"/>
              </a:avLst>
            </a:prstGeom>
            <a:solidFill>
              <a:srgbClr val="FF0000"/>
            </a:solidFill>
            <a:ln w="9525">
              <a:noFill/>
              <a:miter lim="800000"/>
              <a:headEnd/>
              <a:tailEnd/>
            </a:ln>
          </p:spPr>
          <p:txBody>
            <a:bodyPr wrap="none" anchor="ctr"/>
            <a:lstStyle/>
            <a:p>
              <a:endParaRPr lang="en-US"/>
            </a:p>
          </p:txBody>
        </p:sp>
        <p:sp>
          <p:nvSpPr>
            <p:cNvPr id="2063" name="Line 3419"/>
            <p:cNvSpPr>
              <a:spLocks noChangeShapeType="1"/>
            </p:cNvSpPr>
            <p:nvPr/>
          </p:nvSpPr>
          <p:spPr bwMode="auto">
            <a:xfrm flipV="1">
              <a:off x="3684" y="2700"/>
              <a:ext cx="0" cy="260"/>
            </a:xfrm>
            <a:prstGeom prst="line">
              <a:avLst/>
            </a:prstGeom>
            <a:noFill/>
            <a:ln w="9525">
              <a:solidFill>
                <a:schemeClr val="tx1"/>
              </a:solidFill>
              <a:round/>
              <a:headEnd/>
              <a:tailEnd/>
            </a:ln>
          </p:spPr>
          <p:txBody>
            <a:bodyPr/>
            <a:lstStyle/>
            <a:p>
              <a:endParaRPr lang="en-US"/>
            </a:p>
          </p:txBody>
        </p:sp>
        <p:sp>
          <p:nvSpPr>
            <p:cNvPr id="2064" name="Oval 3421"/>
            <p:cNvSpPr>
              <a:spLocks noChangeArrowheads="1"/>
            </p:cNvSpPr>
            <p:nvPr/>
          </p:nvSpPr>
          <p:spPr bwMode="auto">
            <a:xfrm>
              <a:off x="3668" y="2680"/>
              <a:ext cx="36" cy="36"/>
            </a:xfrm>
            <a:prstGeom prst="ellipse">
              <a:avLst/>
            </a:prstGeom>
            <a:solidFill>
              <a:srgbClr val="663300"/>
            </a:solidFill>
            <a:ln w="9525">
              <a:solidFill>
                <a:schemeClr val="tx1"/>
              </a:solidFill>
              <a:round/>
              <a:headEnd/>
              <a:tailEnd/>
            </a:ln>
          </p:spPr>
          <p:txBody>
            <a:bodyPr wrap="none" anchor="ctr"/>
            <a:lstStyle/>
            <a:p>
              <a:endParaRPr lang="en-US"/>
            </a:p>
          </p:txBody>
        </p:sp>
      </p:grpSp>
      <p:sp>
        <p:nvSpPr>
          <p:cNvPr id="2057" name="Text Box 3423"/>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36" name="Footer Placeholder 35"/>
          <p:cNvSpPr>
            <a:spLocks noGrp="1"/>
          </p:cNvSpPr>
          <p:nvPr>
            <p:ph type="ftr" sz="quarter" idx="11"/>
          </p:nvPr>
        </p:nvSpPr>
        <p:spPr/>
        <p:txBody>
          <a:bodyPr/>
          <a:lstStyle/>
          <a:p>
            <a:pPr>
              <a:defRPr/>
            </a:pPr>
            <a:r>
              <a:rPr lang="en-US" smtClean="0"/>
              <a:t>07122013</a:t>
            </a:r>
            <a:endParaRPr lang="en-US"/>
          </a:p>
        </p:txBody>
      </p:sp>
      <p:sp>
        <p:nvSpPr>
          <p:cNvPr id="37" name="Slide Number Placeholder 36"/>
          <p:cNvSpPr>
            <a:spLocks noGrp="1"/>
          </p:cNvSpPr>
          <p:nvPr>
            <p:ph type="sldNum" sz="quarter" idx="12"/>
          </p:nvPr>
        </p:nvSpPr>
        <p:spPr/>
        <p:txBody>
          <a:bodyPr/>
          <a:lstStyle/>
          <a:p>
            <a:pPr>
              <a:defRPr/>
            </a:pPr>
            <a:fld id="{5A5C206B-7A74-47AE-8858-CF48A11612B2}" type="slidenum">
              <a:rPr lang="en-US" smtClean="0"/>
              <a:pPr>
                <a:defRPr/>
              </a:pPr>
              <a:t>12</a:t>
            </a:fld>
            <a:endParaRPr lang="en-US"/>
          </a:p>
        </p:txBody>
      </p:sp>
      <p:sp>
        <p:nvSpPr>
          <p:cNvPr id="38" name="TextBox 37"/>
          <p:cNvSpPr txBox="1"/>
          <p:nvPr/>
        </p:nvSpPr>
        <p:spPr bwMode="auto">
          <a:xfrm>
            <a:off x="7788167" y="4303985"/>
            <a:ext cx="1083951" cy="461665"/>
          </a:xfrm>
          <a:prstGeom prst="rect">
            <a:avLst/>
          </a:prstGeom>
          <a:solidFill>
            <a:schemeClr val="bg1"/>
          </a:solidFill>
          <a:ln w="9525">
            <a:noFill/>
            <a:miter lim="800000"/>
            <a:headEnd/>
            <a:tailEnd/>
          </a:ln>
        </p:spPr>
        <p:txBody>
          <a:bodyPr wrap="none" rtlCol="0">
            <a:spAutoFit/>
          </a:bodyPr>
          <a:lstStyle/>
          <a:p>
            <a:r>
              <a:rPr lang="en-US" b="1" dirty="0" smtClean="0">
                <a:latin typeface="Verdana" pitchFamily="34" charset="0"/>
              </a:rPr>
              <a:t>Local</a:t>
            </a:r>
            <a:endParaRPr lang="en-US" b="1" dirty="0">
              <a:latin typeface="Verdana" pitchFamily="34" charset="0"/>
            </a:endParaRPr>
          </a:p>
        </p:txBody>
      </p:sp>
      <p:sp>
        <p:nvSpPr>
          <p:cNvPr id="39" name="TextBox 38"/>
          <p:cNvSpPr txBox="1"/>
          <p:nvPr/>
        </p:nvSpPr>
        <p:spPr bwMode="auto">
          <a:xfrm>
            <a:off x="7234461" y="1492468"/>
            <a:ext cx="2272146" cy="830997"/>
          </a:xfrm>
          <a:prstGeom prst="rect">
            <a:avLst/>
          </a:prstGeom>
          <a:solidFill>
            <a:schemeClr val="bg1"/>
          </a:solidFill>
          <a:ln w="9525">
            <a:noFill/>
            <a:miter lim="800000"/>
            <a:headEnd/>
            <a:tailEnd/>
          </a:ln>
        </p:spPr>
        <p:txBody>
          <a:bodyPr wrap="square" rtlCol="0">
            <a:spAutoFit/>
          </a:bodyPr>
          <a:lstStyle/>
          <a:p>
            <a:pPr algn="ctr"/>
            <a:r>
              <a:rPr lang="en-US" b="1" dirty="0" smtClean="0">
                <a:latin typeface="Verdana" pitchFamily="34" charset="0"/>
              </a:rPr>
              <a:t>Around the World</a:t>
            </a:r>
            <a:endParaRPr lang="en-US" b="1" dirty="0">
              <a:latin typeface="Verdana" pitchFamily="34" charset="0"/>
            </a:endParaRPr>
          </a:p>
        </p:txBody>
      </p:sp>
      <p:sp>
        <p:nvSpPr>
          <p:cNvPr id="40" name="TextBox 39"/>
          <p:cNvSpPr txBox="1"/>
          <p:nvPr/>
        </p:nvSpPr>
        <p:spPr bwMode="auto">
          <a:xfrm>
            <a:off x="1655359" y="804042"/>
            <a:ext cx="1726755" cy="830997"/>
          </a:xfrm>
          <a:prstGeom prst="rect">
            <a:avLst/>
          </a:prstGeom>
          <a:solidFill>
            <a:schemeClr val="bg1"/>
          </a:solidFill>
          <a:ln w="9525">
            <a:noFill/>
            <a:miter lim="800000"/>
            <a:headEnd/>
            <a:tailEnd/>
          </a:ln>
        </p:spPr>
        <p:txBody>
          <a:bodyPr wrap="square" rtlCol="0">
            <a:spAutoFit/>
          </a:bodyPr>
          <a:lstStyle/>
          <a:p>
            <a:r>
              <a:rPr lang="en-US" dirty="0" smtClean="0">
                <a:solidFill>
                  <a:srgbClr val="3366FF"/>
                </a:solidFill>
                <a:latin typeface="Arial" pitchFamily="34" charset="0"/>
                <a:ea typeface="Verdana" pitchFamily="34" charset="0"/>
                <a:cs typeface="Arial" pitchFamily="34" charset="0"/>
              </a:rPr>
              <a:t>Ionosphere</a:t>
            </a:r>
          </a:p>
          <a:p>
            <a:endParaRPr lang="en-US" b="1" dirty="0">
              <a:latin typeface="Verdana" pitchFamily="34" charset="0"/>
            </a:endParaRPr>
          </a:p>
        </p:txBody>
      </p:sp>
      <p:cxnSp>
        <p:nvCxnSpPr>
          <p:cNvPr id="42" name="Straight Arrow Connector 41"/>
          <p:cNvCxnSpPr/>
          <p:nvPr/>
        </p:nvCxnSpPr>
        <p:spPr bwMode="auto">
          <a:xfrm>
            <a:off x="2475186" y="1213945"/>
            <a:ext cx="882869"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8"/>
                                        </p:tgtEl>
                                        <p:attrNameLst>
                                          <p:attrName>style.visibility</p:attrName>
                                        </p:attrNameLst>
                                      </p:cBhvr>
                                      <p:to>
                                        <p:strVal val="visible"/>
                                      </p:to>
                                    </p:set>
                                    <p:animEffect transition="in" filter="wipe(left)">
                                      <p:cBhvr>
                                        <p:cTn id="12" dur="1000"/>
                                        <p:tgtEl>
                                          <p:spTgt spid="207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amond(i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animBg="1"/>
      <p:bldP spid="2054"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44"/>
          <p:cNvGrpSpPr>
            <a:grpSpLocks/>
          </p:cNvGrpSpPr>
          <p:nvPr/>
        </p:nvGrpSpPr>
        <p:grpSpPr bwMode="auto">
          <a:xfrm>
            <a:off x="690282" y="122671"/>
            <a:ext cx="8875059" cy="7566299"/>
            <a:chOff x="336" y="99"/>
            <a:chExt cx="4320" cy="6169"/>
          </a:xfrm>
        </p:grpSpPr>
        <p:sp>
          <p:nvSpPr>
            <p:cNvPr id="2071" name="Rectangle 3345"/>
            <p:cNvSpPr>
              <a:spLocks noChangeArrowheads="1"/>
            </p:cNvSpPr>
            <p:nvPr/>
          </p:nvSpPr>
          <p:spPr bwMode="auto">
            <a:xfrm>
              <a:off x="336" y="240"/>
              <a:ext cx="4320" cy="5851"/>
            </a:xfrm>
            <a:prstGeom prst="rect">
              <a:avLst/>
            </a:prstGeom>
            <a:noFill/>
            <a:ln w="38100">
              <a:solidFill>
                <a:schemeClr val="tx1"/>
              </a:solidFill>
              <a:miter lim="800000"/>
              <a:headEnd/>
              <a:tailEnd/>
            </a:ln>
          </p:spPr>
          <p:txBody>
            <a:bodyPr wrap="none" anchor="ctr"/>
            <a:lstStyle/>
            <a:p>
              <a:pPr algn="ctr"/>
              <a:endParaRPr lang="en-US"/>
            </a:p>
          </p:txBody>
        </p:sp>
        <p:sp>
          <p:nvSpPr>
            <p:cNvPr id="2072" name="Text Box 3346"/>
            <p:cNvSpPr txBox="1">
              <a:spLocks noChangeArrowheads="1"/>
            </p:cNvSpPr>
            <p:nvPr/>
          </p:nvSpPr>
          <p:spPr bwMode="auto">
            <a:xfrm>
              <a:off x="419" y="99"/>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3" name="Text Box 3347"/>
            <p:cNvSpPr txBox="1">
              <a:spLocks noChangeArrowheads="1"/>
            </p:cNvSpPr>
            <p:nvPr/>
          </p:nvSpPr>
          <p:spPr bwMode="auto">
            <a:xfrm>
              <a:off x="2918" y="113"/>
              <a:ext cx="1654"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How Radio Waves Travel</a:t>
              </a:r>
            </a:p>
          </p:txBody>
        </p:sp>
        <p:sp>
          <p:nvSpPr>
            <p:cNvPr id="2074"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57" name="Text Box 3423"/>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36" name="Footer Placeholder 35"/>
          <p:cNvSpPr>
            <a:spLocks noGrp="1"/>
          </p:cNvSpPr>
          <p:nvPr>
            <p:ph type="ftr" sz="quarter" idx="11"/>
          </p:nvPr>
        </p:nvSpPr>
        <p:spPr/>
        <p:txBody>
          <a:bodyPr/>
          <a:lstStyle/>
          <a:p>
            <a:pPr>
              <a:defRPr/>
            </a:pPr>
            <a:r>
              <a:rPr lang="en-US" smtClean="0"/>
              <a:t>07122013</a:t>
            </a:r>
            <a:endParaRPr lang="en-US"/>
          </a:p>
        </p:txBody>
      </p:sp>
      <p:sp>
        <p:nvSpPr>
          <p:cNvPr id="37" name="Slide Number Placeholder 36"/>
          <p:cNvSpPr>
            <a:spLocks noGrp="1"/>
          </p:cNvSpPr>
          <p:nvPr>
            <p:ph type="sldNum" sz="quarter" idx="12"/>
          </p:nvPr>
        </p:nvSpPr>
        <p:spPr/>
        <p:txBody>
          <a:bodyPr/>
          <a:lstStyle/>
          <a:p>
            <a:pPr>
              <a:defRPr/>
            </a:pPr>
            <a:fld id="{5A5C206B-7A74-47AE-8858-CF48A11612B2}" type="slidenum">
              <a:rPr lang="en-US" smtClean="0"/>
              <a:pPr>
                <a:defRPr/>
              </a:pPr>
              <a:t>13</a:t>
            </a:fld>
            <a:endParaRPr lang="en-US"/>
          </a:p>
        </p:txBody>
      </p:sp>
      <p:pic>
        <p:nvPicPr>
          <p:cNvPr id="179202" name="Picture 2"/>
          <p:cNvPicPr>
            <a:picLocks noChangeAspect="1" noChangeArrowheads="1"/>
          </p:cNvPicPr>
          <p:nvPr/>
        </p:nvPicPr>
        <p:blipFill>
          <a:blip r:embed="rId2" cstate="print"/>
          <a:srcRect/>
          <a:stretch>
            <a:fillRect/>
          </a:stretch>
        </p:blipFill>
        <p:spPr bwMode="auto">
          <a:xfrm>
            <a:off x="1009024" y="827583"/>
            <a:ext cx="8355717" cy="5917367"/>
          </a:xfrm>
          <a:prstGeom prst="rect">
            <a:avLst/>
          </a:prstGeom>
          <a:noFill/>
          <a:ln w="9525">
            <a:noFill/>
            <a:miter lim="800000"/>
            <a:headEnd/>
            <a:tailEnd/>
          </a:ln>
        </p:spPr>
      </p:pic>
      <p:sp>
        <p:nvSpPr>
          <p:cNvPr id="41" name="TextBox 40"/>
          <p:cNvSpPr txBox="1"/>
          <p:nvPr/>
        </p:nvSpPr>
        <p:spPr bwMode="auto">
          <a:xfrm>
            <a:off x="930147" y="6810698"/>
            <a:ext cx="3001784" cy="400110"/>
          </a:xfrm>
          <a:prstGeom prst="rect">
            <a:avLst/>
          </a:prstGeom>
          <a:solidFill>
            <a:schemeClr val="bg1"/>
          </a:solidFill>
          <a:ln w="9525">
            <a:noFill/>
            <a:miter lim="800000"/>
            <a:headEnd/>
            <a:tailEnd/>
          </a:ln>
        </p:spPr>
        <p:txBody>
          <a:bodyPr wrap="none" rtlCol="0">
            <a:spAutoFit/>
          </a:bodyPr>
          <a:lstStyle/>
          <a:p>
            <a:r>
              <a:rPr lang="en-US" sz="2000" dirty="0" smtClean="0">
                <a:latin typeface="Verdana" pitchFamily="34" charset="0"/>
              </a:rPr>
              <a:t>Drawing from WØSTU</a:t>
            </a:r>
            <a:endParaRPr lang="en-US" sz="2000" dirty="0">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44"/>
          <p:cNvGrpSpPr>
            <a:grpSpLocks/>
          </p:cNvGrpSpPr>
          <p:nvPr/>
        </p:nvGrpSpPr>
        <p:grpSpPr bwMode="auto">
          <a:xfrm>
            <a:off x="690282" y="122671"/>
            <a:ext cx="8875059" cy="7566299"/>
            <a:chOff x="336" y="99"/>
            <a:chExt cx="4320" cy="6169"/>
          </a:xfrm>
        </p:grpSpPr>
        <p:sp>
          <p:nvSpPr>
            <p:cNvPr id="2071" name="Rectangle 3345"/>
            <p:cNvSpPr>
              <a:spLocks noChangeArrowheads="1"/>
            </p:cNvSpPr>
            <p:nvPr/>
          </p:nvSpPr>
          <p:spPr bwMode="auto">
            <a:xfrm>
              <a:off x="336" y="240"/>
              <a:ext cx="4320" cy="5851"/>
            </a:xfrm>
            <a:prstGeom prst="rect">
              <a:avLst/>
            </a:prstGeom>
            <a:noFill/>
            <a:ln w="38100">
              <a:solidFill>
                <a:schemeClr val="tx1"/>
              </a:solidFill>
              <a:miter lim="800000"/>
              <a:headEnd/>
              <a:tailEnd/>
            </a:ln>
          </p:spPr>
          <p:txBody>
            <a:bodyPr wrap="none" anchor="ctr"/>
            <a:lstStyle/>
            <a:p>
              <a:pPr algn="ctr"/>
              <a:endParaRPr lang="en-US"/>
            </a:p>
          </p:txBody>
        </p:sp>
        <p:sp>
          <p:nvSpPr>
            <p:cNvPr id="2072" name="Text Box 3346"/>
            <p:cNvSpPr txBox="1">
              <a:spLocks noChangeArrowheads="1"/>
            </p:cNvSpPr>
            <p:nvPr/>
          </p:nvSpPr>
          <p:spPr bwMode="auto">
            <a:xfrm>
              <a:off x="419" y="99"/>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3" name="Text Box 3347"/>
            <p:cNvSpPr txBox="1">
              <a:spLocks noChangeArrowheads="1"/>
            </p:cNvSpPr>
            <p:nvPr/>
          </p:nvSpPr>
          <p:spPr bwMode="auto">
            <a:xfrm>
              <a:off x="2918" y="113"/>
              <a:ext cx="1654"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How Radio Waves Travel</a:t>
              </a:r>
            </a:p>
          </p:txBody>
        </p:sp>
        <p:sp>
          <p:nvSpPr>
            <p:cNvPr id="2074"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57" name="Text Box 3423"/>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38" name="Title 37"/>
          <p:cNvSpPr>
            <a:spLocks noGrp="1"/>
          </p:cNvSpPr>
          <p:nvPr>
            <p:ph type="title"/>
          </p:nvPr>
        </p:nvSpPr>
        <p:spPr>
          <a:xfrm>
            <a:off x="753969" y="674869"/>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How High Frequency (HF) Radio Waves Travel </a:t>
            </a:r>
            <a:endParaRPr lang="en-US" dirty="0">
              <a:solidFill>
                <a:schemeClr val="tx1"/>
              </a:solidFill>
              <a:latin typeface="Verdana" pitchFamily="34" charset="0"/>
              <a:ea typeface="Verdana" pitchFamily="34" charset="0"/>
              <a:cs typeface="Verdana" pitchFamily="34" charset="0"/>
            </a:endParaRPr>
          </a:p>
        </p:txBody>
      </p:sp>
      <p:sp>
        <p:nvSpPr>
          <p:cNvPr id="36" name="Footer Placeholder 35"/>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37" name="Slide Number Placeholder 36"/>
          <p:cNvSpPr>
            <a:spLocks noGrp="1"/>
          </p:cNvSpPr>
          <p:nvPr>
            <p:ph type="sldNum" sz="quarter" idx="12"/>
          </p:nvPr>
        </p:nvSpPr>
        <p:spPr/>
        <p:txBody>
          <a:bodyPr/>
          <a:lstStyle/>
          <a:p>
            <a:pPr>
              <a:defRPr/>
            </a:pPr>
            <a:fld id="{5A5C206B-7A74-47AE-8858-CF48A11612B2}" type="slidenum">
              <a:rPr lang="en-US" smtClean="0"/>
              <a:pPr>
                <a:defRPr/>
              </a:pPr>
              <a:t>14</a:t>
            </a:fld>
            <a:endParaRPr lang="en-US"/>
          </a:p>
        </p:txBody>
      </p:sp>
      <p:sp>
        <p:nvSpPr>
          <p:cNvPr id="40" name="Rectangle 3"/>
          <p:cNvSpPr>
            <a:spLocks noGrp="1" noChangeArrowheads="1"/>
          </p:cNvSpPr>
          <p:nvPr>
            <p:ph idx="1"/>
          </p:nvPr>
        </p:nvSpPr>
        <p:spPr>
          <a:xfrm>
            <a:off x="753970" y="2686318"/>
            <a:ext cx="8550462" cy="4663931"/>
          </a:xfrm>
        </p:spPr>
        <p:txBody>
          <a:bodyPr/>
          <a:lstStyle/>
          <a:p>
            <a:pPr eaLnBrk="1" hangingPunct="1"/>
            <a:r>
              <a:rPr lang="en-US" dirty="0" smtClean="0">
                <a:solidFill>
                  <a:srgbClr val="3366FF"/>
                </a:solidFill>
                <a:latin typeface="Arial" pitchFamily="34" charset="0"/>
              </a:rPr>
              <a:t>Ionosphere</a:t>
            </a:r>
          </a:p>
          <a:p>
            <a:pPr eaLnBrk="1" hangingPunct="1"/>
            <a:r>
              <a:rPr lang="en-US" dirty="0" smtClean="0">
                <a:solidFill>
                  <a:srgbClr val="00B050"/>
                </a:solidFill>
                <a:latin typeface="Arial" pitchFamily="34" charset="0"/>
              </a:rPr>
              <a:t>Ground Wave (Local)</a:t>
            </a:r>
          </a:p>
          <a:p>
            <a:pPr eaLnBrk="1" hangingPunct="1"/>
            <a:r>
              <a:rPr lang="en-US" dirty="0" smtClean="0">
                <a:solidFill>
                  <a:srgbClr val="FF0000"/>
                </a:solidFill>
                <a:latin typeface="Arial" pitchFamily="34" charset="0"/>
              </a:rPr>
              <a:t>Sky Wave (DX)</a:t>
            </a:r>
          </a:p>
          <a:p>
            <a:pPr eaLnBrk="1" hangingPunct="1"/>
            <a:r>
              <a:rPr lang="en-US" dirty="0" smtClean="0">
                <a:solidFill>
                  <a:srgbClr val="FF9933"/>
                </a:solidFill>
                <a:latin typeface="Arial" pitchFamily="34" charset="0"/>
              </a:rPr>
              <a:t>Skip</a:t>
            </a:r>
          </a:p>
          <a:p>
            <a:pPr eaLnBrk="1" hangingPunct="1"/>
            <a:r>
              <a:rPr lang="en-US" dirty="0" smtClean="0">
                <a:latin typeface="Arial" pitchFamily="34" charset="0"/>
              </a:rPr>
              <a:t>Local</a:t>
            </a:r>
          </a:p>
          <a:p>
            <a:pPr eaLnBrk="1" hangingPunct="1"/>
            <a:r>
              <a:rPr lang="en-US" dirty="0" smtClean="0">
                <a:latin typeface="Arial" pitchFamily="34" charset="0"/>
              </a:rPr>
              <a:t>DX</a:t>
            </a:r>
          </a:p>
        </p:txBody>
      </p:sp>
      <p:sp>
        <p:nvSpPr>
          <p:cNvPr id="50" name="Text Box 7"/>
          <p:cNvSpPr txBox="1">
            <a:spLocks noChangeArrowheads="1"/>
          </p:cNvSpPr>
          <p:nvPr/>
        </p:nvSpPr>
        <p:spPr bwMode="auto">
          <a:xfrm>
            <a:off x="7061990" y="3954676"/>
            <a:ext cx="1359916" cy="379876"/>
          </a:xfrm>
          <a:prstGeom prst="rect">
            <a:avLst/>
          </a:prstGeom>
          <a:noFill/>
          <a:ln w="9525">
            <a:noFill/>
            <a:miter lim="800000"/>
            <a:headEnd/>
            <a:tailEnd/>
          </a:ln>
        </p:spPr>
        <p:txBody>
          <a:bodyPr wrap="none" lIns="101882" tIns="50941" rIns="101882" bIns="50941">
            <a:spAutoFit/>
          </a:bodyPr>
          <a:lstStyle/>
          <a:p>
            <a:r>
              <a:rPr lang="en-US" sz="1800" dirty="0">
                <a:solidFill>
                  <a:srgbClr val="3366FF"/>
                </a:solidFill>
                <a:latin typeface="Arial" pitchFamily="34" charset="0"/>
                <a:ea typeface="Verdana" pitchFamily="34" charset="0"/>
                <a:cs typeface="Arial" pitchFamily="34" charset="0"/>
              </a:rPr>
              <a:t>Ionosphere</a:t>
            </a:r>
          </a:p>
        </p:txBody>
      </p:sp>
      <p:grpSp>
        <p:nvGrpSpPr>
          <p:cNvPr id="64" name="Group 63"/>
          <p:cNvGrpSpPr/>
          <p:nvPr/>
        </p:nvGrpSpPr>
        <p:grpSpPr>
          <a:xfrm>
            <a:off x="3982984" y="3610303"/>
            <a:ext cx="5238028" cy="3042781"/>
            <a:chOff x="3982984" y="3610303"/>
            <a:chExt cx="5238028" cy="3042781"/>
          </a:xfrm>
        </p:grpSpPr>
        <p:cxnSp>
          <p:nvCxnSpPr>
            <p:cNvPr id="58" name="Straight Arrow Connector 57"/>
            <p:cNvCxnSpPr/>
            <p:nvPr/>
          </p:nvCxnSpPr>
          <p:spPr bwMode="auto">
            <a:xfrm>
              <a:off x="5134130" y="3610303"/>
              <a:ext cx="583324" cy="206528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Freeform 5"/>
            <p:cNvSpPr>
              <a:spLocks/>
            </p:cNvSpPr>
            <p:nvPr/>
          </p:nvSpPr>
          <p:spPr bwMode="auto">
            <a:xfrm>
              <a:off x="3982984" y="4596441"/>
              <a:ext cx="5182870" cy="472209"/>
            </a:xfrm>
            <a:custGeom>
              <a:avLst/>
              <a:gdLst>
                <a:gd name="T0" fmla="*/ 0 w 2968"/>
                <a:gd name="T1" fmla="*/ 2147483647 h 800"/>
                <a:gd name="T2" fmla="*/ 2147483647 w 2968"/>
                <a:gd name="T3" fmla="*/ 2147483647 h 800"/>
                <a:gd name="T4" fmla="*/ 2147483647 w 2968"/>
                <a:gd name="T5" fmla="*/ 2147483647 h 800"/>
                <a:gd name="T6" fmla="*/ 2147483647 w 2968"/>
                <a:gd name="T7" fmla="*/ 2147483647 h 800"/>
                <a:gd name="T8" fmla="*/ 0 60000 65536"/>
                <a:gd name="T9" fmla="*/ 0 60000 65536"/>
                <a:gd name="T10" fmla="*/ 0 60000 65536"/>
                <a:gd name="T11" fmla="*/ 0 60000 65536"/>
                <a:gd name="T12" fmla="*/ 0 w 2968"/>
                <a:gd name="T13" fmla="*/ 0 h 800"/>
                <a:gd name="T14" fmla="*/ 2968 w 2968"/>
                <a:gd name="T15" fmla="*/ 800 h 800"/>
              </a:gdLst>
              <a:ahLst/>
              <a:cxnLst>
                <a:cxn ang="T8">
                  <a:pos x="T0" y="T1"/>
                </a:cxn>
                <a:cxn ang="T9">
                  <a:pos x="T2" y="T3"/>
                </a:cxn>
                <a:cxn ang="T10">
                  <a:pos x="T4" y="T5"/>
                </a:cxn>
                <a:cxn ang="T11">
                  <a:pos x="T6" y="T7"/>
                </a:cxn>
              </a:cxnLst>
              <a:rect l="T12" t="T13" r="T14" b="T15"/>
              <a:pathLst>
                <a:path w="2968" h="800">
                  <a:moveTo>
                    <a:pt x="0" y="728"/>
                  </a:moveTo>
                  <a:cubicBezTo>
                    <a:pt x="492" y="372"/>
                    <a:pt x="984" y="16"/>
                    <a:pt x="1440" y="8"/>
                  </a:cubicBezTo>
                  <a:cubicBezTo>
                    <a:pt x="1896" y="0"/>
                    <a:pt x="2504" y="560"/>
                    <a:pt x="2736" y="680"/>
                  </a:cubicBezTo>
                  <a:cubicBezTo>
                    <a:pt x="2968" y="800"/>
                    <a:pt x="2900" y="764"/>
                    <a:pt x="2832" y="728"/>
                  </a:cubicBezTo>
                </a:path>
              </a:pathLst>
            </a:custGeom>
            <a:noFill/>
            <a:ln w="9525">
              <a:solidFill>
                <a:schemeClr val="accent2"/>
              </a:solidFill>
              <a:round/>
              <a:headEnd/>
              <a:tailEnd/>
            </a:ln>
          </p:spPr>
          <p:txBody>
            <a:bodyPr lIns="101882" tIns="50941" rIns="101882" bIns="50941">
              <a:spAutoFit/>
            </a:bodyPr>
            <a:lstStyle/>
            <a:p>
              <a:endParaRPr lang="en-US">
                <a:latin typeface="Calibri" pitchFamily="34" charset="0"/>
              </a:endParaRPr>
            </a:p>
          </p:txBody>
        </p:sp>
        <p:sp>
          <p:nvSpPr>
            <p:cNvPr id="43" name="Freeform 4"/>
            <p:cNvSpPr>
              <a:spLocks/>
            </p:cNvSpPr>
            <p:nvPr/>
          </p:nvSpPr>
          <p:spPr bwMode="auto">
            <a:xfrm>
              <a:off x="4047071" y="5770184"/>
              <a:ext cx="4791929" cy="472209"/>
            </a:xfrm>
            <a:custGeom>
              <a:avLst/>
              <a:gdLst>
                <a:gd name="T0" fmla="*/ 0 w 1248"/>
                <a:gd name="T1" fmla="*/ 2147483647 h 344"/>
                <a:gd name="T2" fmla="*/ 2147483647 w 1248"/>
                <a:gd name="T3" fmla="*/ 2147483647 h 344"/>
                <a:gd name="T4" fmla="*/ 2147483647 w 1248"/>
                <a:gd name="T5" fmla="*/ 2147483647 h 344"/>
                <a:gd name="T6" fmla="*/ 0 60000 65536"/>
                <a:gd name="T7" fmla="*/ 0 60000 65536"/>
                <a:gd name="T8" fmla="*/ 0 60000 65536"/>
                <a:gd name="T9" fmla="*/ 0 w 1248"/>
                <a:gd name="T10" fmla="*/ 0 h 344"/>
                <a:gd name="T11" fmla="*/ 1248 w 1248"/>
                <a:gd name="T12" fmla="*/ 344 h 344"/>
              </a:gdLst>
              <a:ahLst/>
              <a:cxnLst>
                <a:cxn ang="T6">
                  <a:pos x="T0" y="T1"/>
                </a:cxn>
                <a:cxn ang="T7">
                  <a:pos x="T2" y="T3"/>
                </a:cxn>
                <a:cxn ang="T8">
                  <a:pos x="T4" y="T5"/>
                </a:cxn>
              </a:cxnLst>
              <a:rect l="T9" t="T10" r="T11" b="T12"/>
              <a:pathLst>
                <a:path w="1248" h="344">
                  <a:moveTo>
                    <a:pt x="0" y="344"/>
                  </a:moveTo>
                  <a:cubicBezTo>
                    <a:pt x="208" y="180"/>
                    <a:pt x="416" y="16"/>
                    <a:pt x="624" y="8"/>
                  </a:cubicBezTo>
                  <a:cubicBezTo>
                    <a:pt x="832" y="0"/>
                    <a:pt x="1144" y="248"/>
                    <a:pt x="1248" y="296"/>
                  </a:cubicBezTo>
                </a:path>
              </a:pathLst>
            </a:custGeom>
            <a:noFill/>
            <a:ln w="25400">
              <a:solidFill>
                <a:srgbClr val="339966"/>
              </a:solidFill>
              <a:round/>
              <a:headEnd/>
              <a:tailEnd/>
            </a:ln>
          </p:spPr>
          <p:txBody>
            <a:bodyPr wrap="square" lIns="101882" tIns="50941" rIns="101882" bIns="50941">
              <a:spAutoFit/>
            </a:bodyPr>
            <a:lstStyle/>
            <a:p>
              <a:endParaRPr lang="en-US">
                <a:latin typeface="Calibri" pitchFamily="34" charset="0"/>
              </a:endParaRPr>
            </a:p>
          </p:txBody>
        </p:sp>
        <p:cxnSp>
          <p:nvCxnSpPr>
            <p:cNvPr id="45" name="Straight Arrow Connector 44"/>
            <p:cNvCxnSpPr/>
            <p:nvPr/>
          </p:nvCxnSpPr>
          <p:spPr bwMode="auto">
            <a:xfrm flipV="1">
              <a:off x="4456213" y="4635098"/>
              <a:ext cx="1450427" cy="1481959"/>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48" name="Straight Arrow Connector 47"/>
            <p:cNvCxnSpPr/>
            <p:nvPr/>
          </p:nvCxnSpPr>
          <p:spPr bwMode="auto">
            <a:xfrm>
              <a:off x="5900893" y="4638675"/>
              <a:ext cx="1933903" cy="1323683"/>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52" name="Straight Arrow Connector 51"/>
            <p:cNvCxnSpPr/>
            <p:nvPr/>
          </p:nvCxnSpPr>
          <p:spPr bwMode="auto">
            <a:xfrm flipV="1">
              <a:off x="4472143" y="5481638"/>
              <a:ext cx="1933575" cy="633412"/>
            </a:xfrm>
            <a:prstGeom prst="straightConnector1">
              <a:avLst/>
            </a:prstGeom>
            <a:solidFill>
              <a:schemeClr val="accent1"/>
            </a:solidFill>
            <a:ln w="31750" cap="flat" cmpd="sng" algn="ctr">
              <a:solidFill>
                <a:srgbClr val="00B050"/>
              </a:solidFill>
              <a:prstDash val="solid"/>
              <a:round/>
              <a:headEnd type="none" w="med" len="med"/>
              <a:tailEnd type="arrow"/>
            </a:ln>
            <a:effectLst/>
          </p:spPr>
        </p:cxnSp>
        <p:sp>
          <p:nvSpPr>
            <p:cNvPr id="54" name="Text Box 6"/>
            <p:cNvSpPr txBox="1">
              <a:spLocks noChangeArrowheads="1"/>
            </p:cNvSpPr>
            <p:nvPr/>
          </p:nvSpPr>
          <p:spPr bwMode="auto">
            <a:xfrm>
              <a:off x="6073102" y="5740985"/>
              <a:ext cx="757187" cy="379876"/>
            </a:xfrm>
            <a:prstGeom prst="rect">
              <a:avLst/>
            </a:prstGeom>
            <a:noFill/>
            <a:ln w="9525">
              <a:noFill/>
              <a:miter lim="800000"/>
              <a:headEnd/>
              <a:tailEnd/>
            </a:ln>
          </p:spPr>
          <p:txBody>
            <a:bodyPr wrap="none" lIns="101882" tIns="50941" rIns="101882" bIns="50941">
              <a:spAutoFit/>
            </a:bodyPr>
            <a:lstStyle/>
            <a:p>
              <a:r>
                <a:rPr lang="en-US" sz="1800" dirty="0">
                  <a:latin typeface="Arial" pitchFamily="34" charset="0"/>
                  <a:cs typeface="Arial" pitchFamily="34" charset="0"/>
                </a:rPr>
                <a:t>Earth</a:t>
              </a:r>
            </a:p>
          </p:txBody>
        </p:sp>
        <p:cxnSp>
          <p:nvCxnSpPr>
            <p:cNvPr id="20" name="Straight Arrow Connector 19"/>
            <p:cNvCxnSpPr>
              <a:stCxn id="50" idx="2"/>
            </p:cNvCxnSpPr>
            <p:nvPr/>
          </p:nvCxnSpPr>
          <p:spPr bwMode="auto">
            <a:xfrm>
              <a:off x="7741948" y="4334552"/>
              <a:ext cx="63945" cy="4327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Connector 24"/>
            <p:cNvCxnSpPr/>
            <p:nvPr/>
          </p:nvCxnSpPr>
          <p:spPr bwMode="auto">
            <a:xfrm>
              <a:off x="4503509" y="6227416"/>
              <a:ext cx="126124" cy="4256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a:off x="7672378" y="6053995"/>
              <a:ext cx="94593" cy="4729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bwMode="auto">
            <a:xfrm>
              <a:off x="5843577" y="6132812"/>
              <a:ext cx="945932" cy="461665"/>
            </a:xfrm>
            <a:prstGeom prst="rect">
              <a:avLst/>
            </a:prstGeom>
            <a:solidFill>
              <a:schemeClr val="bg1"/>
            </a:solidFill>
            <a:ln w="9525">
              <a:noFill/>
              <a:miter lim="800000"/>
              <a:headEnd/>
              <a:tailEnd/>
            </a:ln>
          </p:spPr>
          <p:txBody>
            <a:bodyPr wrap="square" rtlCol="0">
              <a:spAutoFit/>
            </a:bodyPr>
            <a:lstStyle/>
            <a:p>
              <a:pPr eaLnBrk="1" hangingPunct="1"/>
              <a:r>
                <a:rPr lang="en-US" dirty="0" smtClean="0">
                  <a:solidFill>
                    <a:srgbClr val="FF9933"/>
                  </a:solidFill>
                  <a:latin typeface="Arial" pitchFamily="34" charset="0"/>
                </a:rPr>
                <a:t>Skip</a:t>
              </a:r>
            </a:p>
          </p:txBody>
        </p:sp>
        <p:cxnSp>
          <p:nvCxnSpPr>
            <p:cNvPr id="32" name="Straight Arrow Connector 31"/>
            <p:cNvCxnSpPr/>
            <p:nvPr/>
          </p:nvCxnSpPr>
          <p:spPr bwMode="auto">
            <a:xfrm flipH="1">
              <a:off x="4582338" y="6369305"/>
              <a:ext cx="1182413" cy="945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6616089" y="6290478"/>
              <a:ext cx="1040524" cy="157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flipV="1">
              <a:off x="7824943" y="5357029"/>
              <a:ext cx="1396069" cy="605621"/>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62" name="Straight Arrow Connector 61"/>
            <p:cNvCxnSpPr/>
            <p:nvPr/>
          </p:nvCxnSpPr>
          <p:spPr bwMode="auto">
            <a:xfrm>
              <a:off x="4017364" y="4056063"/>
              <a:ext cx="1050091" cy="1435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dirty="0" smtClean="0"/>
          </a:p>
          <a:p>
            <a:endParaRPr lang="en-US" dirty="0"/>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3400" y="114"/>
              <a:ext cx="1172"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WWV and WWVH</a:t>
              </a: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75" name="Title 74"/>
          <p:cNvSpPr>
            <a:spLocks noGrp="1"/>
          </p:cNvSpPr>
          <p:nvPr>
            <p:ph type="title"/>
          </p:nvPr>
        </p:nvSpPr>
        <p:spPr>
          <a:xfrm>
            <a:off x="753970" y="154591"/>
            <a:ext cx="8550462" cy="1295400"/>
          </a:xfrm>
        </p:spPr>
        <p:txBody>
          <a:bodyPr/>
          <a:lstStyle/>
          <a:p>
            <a:r>
              <a:rPr lang="en-US" dirty="0" smtClean="0">
                <a:latin typeface="Verdana" pitchFamily="34" charset="0"/>
                <a:ea typeface="Verdana" pitchFamily="34" charset="0"/>
                <a:cs typeface="Verdana" pitchFamily="34" charset="0"/>
              </a:rPr>
              <a:t>WWV and WWVH</a:t>
            </a:r>
            <a:endParaRPr lang="en-US" dirty="0">
              <a:latin typeface="Verdana" pitchFamily="34" charset="0"/>
              <a:ea typeface="Verdana" pitchFamily="34" charset="0"/>
              <a:cs typeface="Verdana" pitchFamily="34" charset="0"/>
            </a:endParaRPr>
          </a:p>
        </p:txBody>
      </p:sp>
      <p:sp>
        <p:nvSpPr>
          <p:cNvPr id="76" name="Content Placeholder 75"/>
          <p:cNvSpPr>
            <a:spLocks noGrp="1"/>
          </p:cNvSpPr>
          <p:nvPr>
            <p:ph idx="1"/>
          </p:nvPr>
        </p:nvSpPr>
        <p:spPr>
          <a:xfrm>
            <a:off x="753970" y="1141250"/>
            <a:ext cx="8973354" cy="6205478"/>
          </a:xfrm>
        </p:spPr>
        <p:txBody>
          <a:bodyPr/>
          <a:lstStyle/>
          <a:p>
            <a:pPr>
              <a:spcBef>
                <a:spcPct val="50000"/>
              </a:spcBef>
            </a:pPr>
            <a:r>
              <a:rPr lang="en-US" sz="3000" dirty="0" smtClean="0">
                <a:latin typeface="Verdana" pitchFamily="34" charset="0"/>
                <a:ea typeface="Verdana" pitchFamily="34" charset="0"/>
                <a:cs typeface="Verdana" pitchFamily="34" charset="0"/>
              </a:rPr>
              <a:t>National Bureau of Standard radio stations that provide accurate frequencies, time, and HF propagation forecasts.</a:t>
            </a:r>
          </a:p>
          <a:p>
            <a:pPr>
              <a:spcBef>
                <a:spcPct val="50000"/>
              </a:spcBef>
            </a:pPr>
            <a:r>
              <a:rPr lang="en-US" sz="3000" dirty="0" smtClean="0">
                <a:latin typeface="Verdana" pitchFamily="34" charset="0"/>
                <a:ea typeface="Verdana" pitchFamily="34" charset="0"/>
                <a:cs typeface="Verdana" pitchFamily="34" charset="0"/>
              </a:rPr>
              <a:t>WWV &amp; WWVH transmit on 2.5, 5, 10, 15 and 20 </a:t>
            </a:r>
            <a:r>
              <a:rPr lang="en-US" sz="3000" dirty="0" err="1" smtClean="0">
                <a:latin typeface="Verdana" pitchFamily="34" charset="0"/>
                <a:ea typeface="Verdana" pitchFamily="34" charset="0"/>
                <a:cs typeface="Verdana" pitchFamily="34" charset="0"/>
              </a:rPr>
              <a:t>MHz.</a:t>
            </a:r>
            <a:r>
              <a:rPr lang="en-US" sz="3000" dirty="0" smtClean="0">
                <a:latin typeface="Verdana" pitchFamily="34" charset="0"/>
                <a:ea typeface="Verdana" pitchFamily="34" charset="0"/>
                <a:cs typeface="Verdana" pitchFamily="34" charset="0"/>
              </a:rPr>
              <a:t> </a:t>
            </a:r>
          </a:p>
          <a:p>
            <a:pPr>
              <a:spcBef>
                <a:spcPct val="50000"/>
              </a:spcBef>
            </a:pPr>
            <a:r>
              <a:rPr lang="en-US" sz="3000" dirty="0" smtClean="0">
                <a:latin typeface="Verdana" pitchFamily="34" charset="0"/>
                <a:ea typeface="Verdana" pitchFamily="34" charset="0"/>
                <a:cs typeface="Verdana" pitchFamily="34" charset="0"/>
              </a:rPr>
              <a:t>WWV is in Ft Collins, Colorado and             WWVH is in Kauai, Hawaii.</a:t>
            </a:r>
          </a:p>
        </p:txBody>
      </p:sp>
      <p:sp>
        <p:nvSpPr>
          <p:cNvPr id="23" name="Footer Placeholder 2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15</a:t>
            </a:fld>
            <a:endParaRPr lang="en-US" dirty="0"/>
          </a:p>
        </p:txBody>
      </p:sp>
      <p:sp>
        <p:nvSpPr>
          <p:cNvPr id="14" name="Content Placeholder 75"/>
          <p:cNvSpPr txBox="1">
            <a:spLocks/>
          </p:cNvSpPr>
          <p:nvPr/>
        </p:nvSpPr>
        <p:spPr bwMode="auto">
          <a:xfrm>
            <a:off x="761992" y="4903100"/>
            <a:ext cx="8973354" cy="6205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50000"/>
              </a:spcBef>
            </a:pPr>
            <a:r>
              <a:rPr lang="en-US" sz="3000" kern="0" dirty="0" smtClean="0">
                <a:solidFill>
                  <a:srgbClr val="FF0000"/>
                </a:solidFill>
                <a:latin typeface="Verdana" pitchFamily="34" charset="0"/>
                <a:ea typeface="Verdana" pitchFamily="34" charset="0"/>
                <a:cs typeface="Verdana" pitchFamily="34" charset="0"/>
              </a:rPr>
              <a:t>Listening to WWV or WWVH provides an indication of the radio frequencies that are being reflected from the ionosphere and the locations from which you may hear radio stations for each frequency.</a:t>
            </a:r>
            <a:endParaRPr lang="en-US" sz="3000" kern="0"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3361" descr="80%"/>
          <p:cNvSpPr>
            <a:spLocks noChangeArrowheads="1"/>
          </p:cNvSpPr>
          <p:nvPr/>
        </p:nvSpPr>
        <p:spPr bwMode="auto">
          <a:xfrm>
            <a:off x="1286062" y="768264"/>
            <a:ext cx="7486276" cy="6609986"/>
          </a:xfrm>
          <a:prstGeom prst="ellipse">
            <a:avLst/>
          </a:prstGeom>
          <a:pattFill prst="pct80">
            <a:fgClr>
              <a:srgbClr val="EAEAEA"/>
            </a:fgClr>
            <a:bgClr>
              <a:srgbClr val="B2B2B2"/>
            </a:bgClr>
          </a:pattFill>
          <a:ln w="3175">
            <a:noFill/>
            <a:round/>
            <a:headEnd/>
            <a:tailEnd/>
          </a:ln>
        </p:spPr>
        <p:txBody>
          <a:bodyPr wrap="none" anchor="ctr"/>
          <a:lstStyle/>
          <a:p>
            <a:endParaRPr lang="en-US"/>
          </a:p>
        </p:txBody>
      </p:sp>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a:p>
        </p:txBody>
      </p:sp>
      <p:sp>
        <p:nvSpPr>
          <p:cNvPr id="2052" name="Oval 3360"/>
          <p:cNvSpPr>
            <a:spLocks noChangeArrowheads="1"/>
          </p:cNvSpPr>
          <p:nvPr/>
        </p:nvSpPr>
        <p:spPr bwMode="auto">
          <a:xfrm>
            <a:off x="2258825" y="1373797"/>
            <a:ext cx="5540749" cy="5024806"/>
          </a:xfrm>
          <a:prstGeom prst="ellipse">
            <a:avLst/>
          </a:prstGeom>
          <a:solidFill>
            <a:srgbClr val="00FFFF"/>
          </a:solidFill>
          <a:ln w="9525">
            <a:noFill/>
            <a:round/>
            <a:headEnd/>
            <a:tailEnd/>
          </a:ln>
        </p:spPr>
        <p:txBody>
          <a:bodyPr wrap="none" anchor="ctr"/>
          <a:lstStyle/>
          <a:p>
            <a:pPr algn="ctr"/>
            <a:endParaRPr lang="en-US" dirty="0"/>
          </a:p>
        </p:txBody>
      </p:sp>
      <p:sp>
        <p:nvSpPr>
          <p:cNvPr id="2053" name="Text Box 3371"/>
          <p:cNvSpPr txBox="1">
            <a:spLocks noChangeArrowheads="1"/>
          </p:cNvSpPr>
          <p:nvPr/>
        </p:nvSpPr>
        <p:spPr bwMode="auto">
          <a:xfrm rot="-2988321">
            <a:off x="2813568" y="2511454"/>
            <a:ext cx="990656" cy="615553"/>
          </a:xfrm>
          <a:prstGeom prst="rect">
            <a:avLst/>
          </a:prstGeom>
          <a:noFill/>
          <a:ln w="9525">
            <a:noFill/>
            <a:miter lim="800000"/>
            <a:headEnd/>
            <a:tailEnd/>
          </a:ln>
        </p:spPr>
        <p:txBody>
          <a:bodyPr wrap="none" lIns="0" tIns="0" rIns="0" bIns="0">
            <a:spAutoFit/>
          </a:bodyPr>
          <a:lstStyle/>
          <a:p>
            <a:pPr algn="ctr"/>
            <a:r>
              <a:rPr lang="en-US" sz="2000" b="1" dirty="0">
                <a:solidFill>
                  <a:srgbClr val="FF0000"/>
                </a:solidFill>
                <a:latin typeface="Verdana" pitchFamily="34" charset="0"/>
              </a:rPr>
              <a:t>WWVH</a:t>
            </a:r>
          </a:p>
          <a:p>
            <a:pPr algn="ctr"/>
            <a:r>
              <a:rPr lang="en-US" sz="2000" b="1" dirty="0">
                <a:solidFill>
                  <a:srgbClr val="FF0000"/>
                </a:solidFill>
                <a:latin typeface="Verdana" pitchFamily="34" charset="0"/>
              </a:rPr>
              <a:t>Hawaii</a:t>
            </a:r>
          </a:p>
        </p:txBody>
      </p:sp>
      <p:sp>
        <p:nvSpPr>
          <p:cNvPr id="2054" name="Text Box 3372"/>
          <p:cNvSpPr txBox="1">
            <a:spLocks noChangeArrowheads="1"/>
          </p:cNvSpPr>
          <p:nvPr/>
        </p:nvSpPr>
        <p:spPr bwMode="auto">
          <a:xfrm rot="1663693">
            <a:off x="5420956" y="2141186"/>
            <a:ext cx="1282402" cy="615553"/>
          </a:xfrm>
          <a:prstGeom prst="rect">
            <a:avLst/>
          </a:prstGeom>
          <a:noFill/>
          <a:ln w="9525">
            <a:noFill/>
            <a:miter lim="800000"/>
            <a:headEnd/>
            <a:tailEnd/>
          </a:ln>
        </p:spPr>
        <p:txBody>
          <a:bodyPr wrap="square" lIns="0" tIns="0" rIns="0" bIns="0">
            <a:spAutoFit/>
          </a:bodyPr>
          <a:lstStyle/>
          <a:p>
            <a:pPr algn="ctr"/>
            <a:r>
              <a:rPr lang="en-US" sz="2000" b="1" dirty="0">
                <a:solidFill>
                  <a:srgbClr val="007A00"/>
                </a:solidFill>
                <a:latin typeface="Verdana" pitchFamily="34" charset="0"/>
              </a:rPr>
              <a:t>WWV</a:t>
            </a:r>
          </a:p>
          <a:p>
            <a:pPr algn="ctr"/>
            <a:r>
              <a:rPr lang="en-US" sz="2000" b="1" dirty="0">
                <a:solidFill>
                  <a:srgbClr val="007A00"/>
                </a:solidFill>
                <a:latin typeface="Verdana" pitchFamily="34" charset="0"/>
              </a:rPr>
              <a:t>Colorado</a:t>
            </a:r>
          </a:p>
        </p:txBody>
      </p:sp>
      <p:sp>
        <p:nvSpPr>
          <p:cNvPr id="2055" name="Text Box 3373"/>
          <p:cNvSpPr txBox="1">
            <a:spLocks noChangeArrowheads="1"/>
          </p:cNvSpPr>
          <p:nvPr/>
        </p:nvSpPr>
        <p:spPr bwMode="auto">
          <a:xfrm>
            <a:off x="4424823" y="3513282"/>
            <a:ext cx="1237518" cy="492443"/>
          </a:xfrm>
          <a:prstGeom prst="rect">
            <a:avLst/>
          </a:prstGeom>
          <a:noFill/>
          <a:ln w="9525">
            <a:noFill/>
            <a:miter lim="800000"/>
            <a:headEnd/>
            <a:tailEnd/>
          </a:ln>
        </p:spPr>
        <p:txBody>
          <a:bodyPr wrap="none" lIns="0" tIns="0" rIns="0" bIns="0">
            <a:spAutoFit/>
          </a:bodyPr>
          <a:lstStyle/>
          <a:p>
            <a:pPr algn="ctr"/>
            <a:r>
              <a:rPr lang="en-US" sz="3200" b="1" dirty="0">
                <a:latin typeface="Verdana" pitchFamily="34" charset="0"/>
              </a:rPr>
              <a:t>Earth</a:t>
            </a:r>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3400" y="114"/>
              <a:ext cx="1172"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WWV and WWVH</a:t>
              </a: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32119" name="AutoShape 3447"/>
          <p:cNvSpPr>
            <a:spLocks noChangeArrowheads="1"/>
          </p:cNvSpPr>
          <p:nvPr/>
        </p:nvSpPr>
        <p:spPr bwMode="auto">
          <a:xfrm>
            <a:off x="6039970" y="1563252"/>
            <a:ext cx="404720" cy="229393"/>
          </a:xfrm>
          <a:prstGeom prst="star5">
            <a:avLst/>
          </a:prstGeom>
          <a:solidFill>
            <a:srgbClr val="FF9900"/>
          </a:solidFill>
          <a:ln w="9525">
            <a:solidFill>
              <a:srgbClr val="FF0000"/>
            </a:solidFill>
            <a:miter lim="800000"/>
            <a:headEnd/>
            <a:tailEnd/>
          </a:ln>
          <a:effectLst/>
        </p:spPr>
        <p:txBody>
          <a:bodyPr wrap="none" anchor="ctr"/>
          <a:lstStyle/>
          <a:p>
            <a:pPr>
              <a:defRPr/>
            </a:pPr>
            <a:endParaRPr lang="en-US"/>
          </a:p>
        </p:txBody>
      </p:sp>
      <p:sp>
        <p:nvSpPr>
          <p:cNvPr id="32120" name="AutoShape 3448"/>
          <p:cNvSpPr>
            <a:spLocks noChangeArrowheads="1"/>
          </p:cNvSpPr>
          <p:nvPr/>
        </p:nvSpPr>
        <p:spPr bwMode="auto">
          <a:xfrm>
            <a:off x="2675420" y="2251490"/>
            <a:ext cx="404720" cy="229393"/>
          </a:xfrm>
          <a:prstGeom prst="star5">
            <a:avLst/>
          </a:prstGeom>
          <a:solidFill>
            <a:srgbClr val="FF9900"/>
          </a:solidFill>
          <a:ln w="9525">
            <a:solidFill>
              <a:schemeClr val="accent2"/>
            </a:solidFill>
            <a:miter lim="800000"/>
            <a:headEnd/>
            <a:tailEnd/>
          </a:ln>
          <a:effectLst/>
        </p:spPr>
        <p:txBody>
          <a:bodyPr wrap="none" anchor="ctr"/>
          <a:lstStyle/>
          <a:p>
            <a:pPr>
              <a:defRPr/>
            </a:pPr>
            <a:endParaRPr lang="en-US"/>
          </a:p>
        </p:txBody>
      </p:sp>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23" name="Footer Placeholder 22"/>
          <p:cNvSpPr>
            <a:spLocks noGrp="1"/>
          </p:cNvSpPr>
          <p:nvPr>
            <p:ph type="ftr" sz="quarter" idx="11"/>
          </p:nvPr>
        </p:nvSpPr>
        <p:spPr/>
        <p:txBody>
          <a:bodyPr/>
          <a:lstStyle/>
          <a:p>
            <a:pPr>
              <a:defRPr/>
            </a:pPr>
            <a:r>
              <a:rPr lang="en-US" smtClean="0"/>
              <a:t>07122013</a:t>
            </a:r>
            <a:endParaRPr lang="en-US"/>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16</a:t>
            </a:fld>
            <a:endParaRPr lang="en-US"/>
          </a:p>
        </p:txBody>
      </p:sp>
      <p:sp>
        <p:nvSpPr>
          <p:cNvPr id="25" name="AutoShape 3447"/>
          <p:cNvSpPr>
            <a:spLocks noChangeArrowheads="1"/>
          </p:cNvSpPr>
          <p:nvPr/>
        </p:nvSpPr>
        <p:spPr bwMode="auto">
          <a:xfrm>
            <a:off x="7422118" y="3024230"/>
            <a:ext cx="404720" cy="229393"/>
          </a:xfrm>
          <a:prstGeom prst="star5">
            <a:avLst/>
          </a:prstGeom>
          <a:solidFill>
            <a:srgbClr val="FF9900"/>
          </a:solidFill>
          <a:ln w="9525">
            <a:solidFill>
              <a:srgbClr val="FF0000"/>
            </a:solidFill>
            <a:miter lim="800000"/>
            <a:headEnd/>
            <a:tailEnd/>
          </a:ln>
          <a:effectLst/>
        </p:spPr>
        <p:txBody>
          <a:bodyPr wrap="none" anchor="ctr"/>
          <a:lstStyle/>
          <a:p>
            <a:pPr>
              <a:defRPr/>
            </a:pPr>
            <a:endParaRPr lang="en-US"/>
          </a:p>
        </p:txBody>
      </p:sp>
      <p:sp>
        <p:nvSpPr>
          <p:cNvPr id="26" name="TextBox 25"/>
          <p:cNvSpPr txBox="1"/>
          <p:nvPr/>
        </p:nvSpPr>
        <p:spPr bwMode="auto">
          <a:xfrm rot="3324283">
            <a:off x="6479628" y="3310758"/>
            <a:ext cx="1619354" cy="369332"/>
          </a:xfrm>
          <a:prstGeom prst="rect">
            <a:avLst/>
          </a:prstGeom>
          <a:noFill/>
          <a:ln w="9525">
            <a:noFill/>
            <a:miter lim="800000"/>
            <a:headEnd/>
            <a:tailEnd/>
          </a:ln>
        </p:spPr>
        <p:txBody>
          <a:bodyPr wrap="none" rtlCol="0">
            <a:spAutoFit/>
          </a:bodyPr>
          <a:lstStyle/>
          <a:p>
            <a:r>
              <a:rPr lang="en-US" sz="1800" b="1" dirty="0" smtClean="0">
                <a:latin typeface="Verdana" pitchFamily="34" charset="0"/>
              </a:rPr>
              <a:t>SBR W.Va. </a:t>
            </a:r>
          </a:p>
        </p:txBody>
      </p:sp>
      <p:cxnSp>
        <p:nvCxnSpPr>
          <p:cNvPr id="28" name="Straight Arrow Connector 27"/>
          <p:cNvCxnSpPr/>
          <p:nvPr/>
        </p:nvCxnSpPr>
        <p:spPr bwMode="auto">
          <a:xfrm flipV="1">
            <a:off x="2822028" y="1355834"/>
            <a:ext cx="693682" cy="10089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3515710" y="1308538"/>
            <a:ext cx="1229711" cy="788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4761186" y="1135117"/>
            <a:ext cx="1261242" cy="22071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6053959" y="1150883"/>
            <a:ext cx="9144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a:stCxn id="2052" idx="7"/>
          </p:cNvCxnSpPr>
          <p:nvPr/>
        </p:nvCxnSpPr>
        <p:spPr bwMode="auto">
          <a:xfrm>
            <a:off x="6988150" y="2109662"/>
            <a:ext cx="926140" cy="4128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H="1">
            <a:off x="7846871" y="2538248"/>
            <a:ext cx="98950" cy="13479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7819697" y="3886200"/>
            <a:ext cx="457200" cy="10799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Straight Arrow Connector 48"/>
          <p:cNvCxnSpPr>
            <a:endCxn id="2052" idx="5"/>
          </p:cNvCxnSpPr>
          <p:nvPr/>
        </p:nvCxnSpPr>
        <p:spPr bwMode="auto">
          <a:xfrm flipH="1">
            <a:off x="6988150" y="4981903"/>
            <a:ext cx="1272981" cy="6808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Straight Arrow Connector 51"/>
          <p:cNvCxnSpPr>
            <a:stCxn id="2052" idx="5"/>
          </p:cNvCxnSpPr>
          <p:nvPr/>
        </p:nvCxnSpPr>
        <p:spPr bwMode="auto">
          <a:xfrm flipH="1">
            <a:off x="6290441" y="5662738"/>
            <a:ext cx="697709" cy="11479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flipH="1" flipV="1">
            <a:off x="4666593" y="6353503"/>
            <a:ext cx="1623848" cy="4729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flipH="1">
            <a:off x="3279228" y="6337738"/>
            <a:ext cx="1371600" cy="22071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flipH="1" flipV="1">
            <a:off x="2869324" y="5486400"/>
            <a:ext cx="409904" cy="10878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flipH="1" flipV="1">
            <a:off x="1844566" y="4981903"/>
            <a:ext cx="1040524" cy="5202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Arrow Connector 62"/>
          <p:cNvCxnSpPr>
            <a:endCxn id="2052" idx="2"/>
          </p:cNvCxnSpPr>
          <p:nvPr/>
        </p:nvCxnSpPr>
        <p:spPr bwMode="auto">
          <a:xfrm flipV="1">
            <a:off x="1844566" y="3886200"/>
            <a:ext cx="414259" cy="10484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7" name="Straight Arrow Connector 66"/>
          <p:cNvCxnSpPr>
            <a:stCxn id="2052" idx="2"/>
          </p:cNvCxnSpPr>
          <p:nvPr/>
        </p:nvCxnSpPr>
        <p:spPr bwMode="auto">
          <a:xfrm flipH="1" flipV="1">
            <a:off x="1986455" y="2727434"/>
            <a:ext cx="272370" cy="11587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Connector 68"/>
          <p:cNvCxnSpPr/>
          <p:nvPr/>
        </p:nvCxnSpPr>
        <p:spPr bwMode="auto">
          <a:xfrm flipV="1">
            <a:off x="1970690" y="2364828"/>
            <a:ext cx="819807" cy="3941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a:endCxn id="2051" idx="7"/>
          </p:cNvCxnSpPr>
          <p:nvPr/>
        </p:nvCxnSpPr>
        <p:spPr bwMode="auto">
          <a:xfrm>
            <a:off x="6290441" y="1671145"/>
            <a:ext cx="1133515" cy="2286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4" name="Straight Arrow Connector 73"/>
          <p:cNvCxnSpPr>
            <a:stCxn id="2051" idx="7"/>
            <a:endCxn id="25" idx="0"/>
          </p:cNvCxnSpPr>
          <p:nvPr/>
        </p:nvCxnSpPr>
        <p:spPr bwMode="auto">
          <a:xfrm>
            <a:off x="7423956" y="1899785"/>
            <a:ext cx="200522" cy="112444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8" name="TextBox 37"/>
          <p:cNvSpPr txBox="1"/>
          <p:nvPr/>
        </p:nvSpPr>
        <p:spPr bwMode="auto">
          <a:xfrm>
            <a:off x="7346774" y="693683"/>
            <a:ext cx="1930337"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Ionosphere</a:t>
            </a:r>
            <a:endParaRPr lang="en-US" dirty="0">
              <a:latin typeface="Verdana" pitchFamily="34" charset="0"/>
            </a:endParaRPr>
          </a:p>
        </p:txBody>
      </p:sp>
      <p:cxnSp>
        <p:nvCxnSpPr>
          <p:cNvPr id="41" name="Straight Arrow Connector 40"/>
          <p:cNvCxnSpPr>
            <a:stCxn id="38" idx="1"/>
          </p:cNvCxnSpPr>
          <p:nvPr/>
        </p:nvCxnSpPr>
        <p:spPr bwMode="auto">
          <a:xfrm flipH="1">
            <a:off x="6637283" y="924516"/>
            <a:ext cx="709491" cy="210601"/>
          </a:xfrm>
          <a:prstGeom prst="straightConnector1">
            <a:avLst/>
          </a:prstGeom>
          <a:solidFill>
            <a:schemeClr val="accent1"/>
          </a:solidFill>
          <a:ln w="28575" cap="flat" cmpd="sng" algn="ctr">
            <a:solidFill>
              <a:schemeClr val="accent4"/>
            </a:solidFill>
            <a:prstDash val="solid"/>
            <a:round/>
            <a:headEnd type="none" w="med" len="med"/>
            <a:tailEnd type="arrow"/>
          </a:ln>
          <a:effectLst/>
        </p:spPr>
      </p:cxnSp>
      <p:sp>
        <p:nvSpPr>
          <p:cNvPr id="40" name="TextBox 39"/>
          <p:cNvSpPr txBox="1"/>
          <p:nvPr/>
        </p:nvSpPr>
        <p:spPr bwMode="auto">
          <a:xfrm>
            <a:off x="740980" y="599091"/>
            <a:ext cx="1844565" cy="1015663"/>
          </a:xfrm>
          <a:prstGeom prst="rect">
            <a:avLst/>
          </a:prstGeom>
          <a:solidFill>
            <a:schemeClr val="bg1"/>
          </a:solidFill>
          <a:ln w="9525">
            <a:noFill/>
            <a:miter lim="800000"/>
            <a:headEnd/>
            <a:tailEnd/>
          </a:ln>
        </p:spPr>
        <p:txBody>
          <a:bodyPr wrap="square" rtlCol="0">
            <a:spAutoFit/>
          </a:bodyPr>
          <a:lstStyle/>
          <a:p>
            <a:r>
              <a:rPr lang="en-US" sz="2000" dirty="0" smtClean="0">
                <a:latin typeface="Verdana" pitchFamily="34" charset="0"/>
              </a:rPr>
              <a:t>Sky waves skip around the world.</a:t>
            </a:r>
            <a:endParaRPr lang="en-US" sz="2000" dirty="0">
              <a:latin typeface="Verdana" pitchFamily="34" charset="0"/>
            </a:endParaRPr>
          </a:p>
        </p:txBody>
      </p:sp>
      <p:cxnSp>
        <p:nvCxnSpPr>
          <p:cNvPr id="44" name="Straight Arrow Connector 43"/>
          <p:cNvCxnSpPr/>
          <p:nvPr/>
        </p:nvCxnSpPr>
        <p:spPr bwMode="auto">
          <a:xfrm>
            <a:off x="1797269" y="1639614"/>
            <a:ext cx="646386" cy="8198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dirty="0" smtClean="0"/>
          </a:p>
          <a:p>
            <a:endParaRPr lang="en-US" dirty="0"/>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3400" y="114"/>
              <a:ext cx="1172"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WWV and WWVH</a:t>
              </a: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75" name="Title 74"/>
          <p:cNvSpPr>
            <a:spLocks noGrp="1"/>
          </p:cNvSpPr>
          <p:nvPr>
            <p:ph type="title"/>
          </p:nvPr>
        </p:nvSpPr>
        <p:spPr/>
        <p:txBody>
          <a:bodyPr/>
          <a:lstStyle/>
          <a:p>
            <a:r>
              <a:rPr lang="en-US" dirty="0" smtClean="0">
                <a:latin typeface="Verdana" pitchFamily="34" charset="0"/>
                <a:ea typeface="Verdana" pitchFamily="34" charset="0"/>
                <a:cs typeface="Verdana" pitchFamily="34" charset="0"/>
              </a:rPr>
              <a:t>WWV in Ft. Collins, CO</a:t>
            </a:r>
            <a:endParaRPr lang="en-US" dirty="0">
              <a:latin typeface="Verdana" pitchFamily="34" charset="0"/>
              <a:ea typeface="Verdana" pitchFamily="34" charset="0"/>
              <a:cs typeface="Verdana" pitchFamily="34" charset="0"/>
            </a:endParaRPr>
          </a:p>
        </p:txBody>
      </p:sp>
      <p:pic>
        <p:nvPicPr>
          <p:cNvPr id="13" name="Content Placeholder 12" descr="300px-wwv_building.jpg"/>
          <p:cNvPicPr>
            <a:picLocks noGrp="1" noChangeAspect="1"/>
          </p:cNvPicPr>
          <p:nvPr>
            <p:ph idx="1"/>
          </p:nvPr>
        </p:nvPicPr>
        <p:blipFill>
          <a:blip r:embed="rId2" cstate="print"/>
          <a:stretch>
            <a:fillRect/>
          </a:stretch>
        </p:blipFill>
        <p:spPr>
          <a:xfrm>
            <a:off x="1024759" y="1781503"/>
            <a:ext cx="8282897" cy="5411495"/>
          </a:xfrm>
        </p:spPr>
      </p:pic>
      <p:sp>
        <p:nvSpPr>
          <p:cNvPr id="23" name="Footer Placeholder 2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dirty="0" smtClean="0"/>
          </a:p>
          <a:p>
            <a:endParaRPr lang="en-US" dirty="0"/>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3400" y="114"/>
              <a:ext cx="1172"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WWV and WWVH</a:t>
              </a: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2.a.</a:t>
            </a:r>
            <a:endParaRPr lang="en-US" dirty="0"/>
          </a:p>
        </p:txBody>
      </p:sp>
      <p:sp>
        <p:nvSpPr>
          <p:cNvPr id="75" name="Title 74"/>
          <p:cNvSpPr>
            <a:spLocks noGrp="1"/>
          </p:cNvSpPr>
          <p:nvPr>
            <p:ph type="title"/>
          </p:nvPr>
        </p:nvSpPr>
        <p:spPr>
          <a:xfrm>
            <a:off x="753970" y="107293"/>
            <a:ext cx="8550462" cy="1295400"/>
          </a:xfrm>
        </p:spPr>
        <p:txBody>
          <a:bodyPr/>
          <a:lstStyle/>
          <a:p>
            <a:r>
              <a:rPr lang="en-US" dirty="0" smtClean="0">
                <a:latin typeface="Verdana" pitchFamily="34" charset="0"/>
                <a:ea typeface="Verdana" pitchFamily="34" charset="0"/>
                <a:cs typeface="Verdana" pitchFamily="34" charset="0"/>
              </a:rPr>
              <a:t>WWV and WWVH</a:t>
            </a:r>
            <a:endParaRPr lang="en-US" dirty="0">
              <a:latin typeface="Verdana" pitchFamily="34" charset="0"/>
              <a:ea typeface="Verdana" pitchFamily="34" charset="0"/>
              <a:cs typeface="Verdana" pitchFamily="34" charset="0"/>
            </a:endParaRPr>
          </a:p>
        </p:txBody>
      </p:sp>
      <p:sp>
        <p:nvSpPr>
          <p:cNvPr id="23" name="Footer Placeholder 22"/>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18</a:t>
            </a:fld>
            <a:endParaRPr lang="en-US"/>
          </a:p>
        </p:txBody>
      </p:sp>
      <p:graphicFrame>
        <p:nvGraphicFramePr>
          <p:cNvPr id="57346" name="Object 2"/>
          <p:cNvGraphicFramePr>
            <a:graphicFrameLocks noGrp="1" noChangeAspect="1"/>
          </p:cNvGraphicFramePr>
          <p:nvPr>
            <p:ph idx="1"/>
          </p:nvPr>
        </p:nvGraphicFramePr>
        <p:xfrm>
          <a:off x="853134" y="1505802"/>
          <a:ext cx="8352132" cy="5891742"/>
        </p:xfrm>
        <a:graphic>
          <a:graphicData uri="http://schemas.openxmlformats.org/presentationml/2006/ole">
            <mc:AlternateContent xmlns:mc="http://schemas.openxmlformats.org/markup-compatibility/2006">
              <mc:Choice xmlns:v="urn:schemas-microsoft-com:vml" Requires="v">
                <p:oleObj spid="_x0000_s57371" name="Photo Editor Photo" r:id="rId3" imgW="7238095" imgH="5106113" progId="">
                  <p:embed/>
                </p:oleObj>
              </mc:Choice>
              <mc:Fallback>
                <p:oleObj name="Photo Editor Photo" r:id="rId3" imgW="7238095" imgH="5106113" progId="">
                  <p:embed/>
                  <p:pic>
                    <p:nvPicPr>
                      <p:cNvPr id="0" name="Picture 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34" y="1505802"/>
                        <a:ext cx="8352132" cy="58917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526555" y="138618"/>
            <a:ext cx="1866216" cy="369332"/>
          </a:xfrm>
          <a:prstGeom prst="rect">
            <a:avLst/>
          </a:prstGeom>
          <a:solidFill>
            <a:schemeClr val="bg1"/>
          </a:solidFill>
          <a:ln w="9525">
            <a:noFill/>
            <a:miter lim="800000"/>
            <a:headEnd/>
            <a:tailEnd/>
          </a:ln>
        </p:spPr>
        <p:txBody>
          <a:bodyPr wrap="none">
            <a:spAutoFit/>
          </a:bodyPr>
          <a:lstStyle/>
          <a:p>
            <a:pPr algn="r"/>
            <a:r>
              <a:rPr lang="en-US" sz="1800" b="1" dirty="0">
                <a:latin typeface="Verdana" pitchFamily="34" charset="0"/>
              </a:rPr>
              <a:t>DX and Local</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6" name="Text Box 22"/>
          <p:cNvSpPr txBox="1">
            <a:spLocks noChangeArrowheads="1"/>
          </p:cNvSpPr>
          <p:nvPr/>
        </p:nvSpPr>
        <p:spPr bwMode="auto">
          <a:xfrm>
            <a:off x="7664467" y="7362681"/>
            <a:ext cx="172008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2.b.</a:t>
            </a:r>
            <a:endParaRPr lang="en-US" dirty="0"/>
          </a:p>
        </p:txBody>
      </p:sp>
      <p:sp>
        <p:nvSpPr>
          <p:cNvPr id="13" name="Title 12"/>
          <p:cNvSpPr>
            <a:spLocks noGrp="1"/>
          </p:cNvSpPr>
          <p:nvPr>
            <p:ph type="title"/>
          </p:nvPr>
        </p:nvSpPr>
        <p:spPr/>
        <p:txBody>
          <a:bodyPr/>
          <a:lstStyle/>
          <a:p>
            <a:r>
              <a:rPr lang="en-US" dirty="0" smtClean="0">
                <a:latin typeface="Verdana" pitchFamily="34" charset="0"/>
                <a:ea typeface="Verdana" pitchFamily="34" charset="0"/>
                <a:cs typeface="Verdana" pitchFamily="34" charset="0"/>
              </a:rPr>
              <a:t>DX and Local Stations</a:t>
            </a:r>
            <a:endParaRPr lang="en-US" dirty="0">
              <a:latin typeface="Verdana" pitchFamily="34" charset="0"/>
              <a:ea typeface="Verdana" pitchFamily="34" charset="0"/>
              <a:cs typeface="Verdana" pitchFamily="34" charset="0"/>
            </a:endParaRPr>
          </a:p>
        </p:txBody>
      </p:sp>
      <p:sp>
        <p:nvSpPr>
          <p:cNvPr id="14" name="Content Placeholder 13"/>
          <p:cNvSpPr>
            <a:spLocks noGrp="1"/>
          </p:cNvSpPr>
          <p:nvPr>
            <p:ph idx="1"/>
          </p:nvPr>
        </p:nvSpPr>
        <p:spPr>
          <a:xfrm>
            <a:off x="753970" y="1976848"/>
            <a:ext cx="8550462" cy="4663931"/>
          </a:xfrm>
        </p:spPr>
        <p:txBody>
          <a:bodyPr/>
          <a:lstStyle/>
          <a:p>
            <a:r>
              <a:rPr lang="en-US" dirty="0" smtClean="0">
                <a:solidFill>
                  <a:srgbClr val="FF0000"/>
                </a:solidFill>
                <a:latin typeface="Verdana" pitchFamily="34" charset="0"/>
              </a:rPr>
              <a:t>A DX station is a distant station usually located in another country.  </a:t>
            </a:r>
          </a:p>
          <a:p>
            <a:pPr lvl="1"/>
            <a:r>
              <a:rPr lang="en-US" dirty="0" smtClean="0">
                <a:solidFill>
                  <a:schemeClr val="tx2"/>
                </a:solidFill>
                <a:latin typeface="Verdana" pitchFamily="34" charset="0"/>
              </a:rPr>
              <a:t>DX is the old Morse code abbreviation for distance.  It refers to hearing or communicating with a radio station that is far away.</a:t>
            </a:r>
          </a:p>
        </p:txBody>
      </p:sp>
      <p:sp>
        <p:nvSpPr>
          <p:cNvPr id="11" name="Footer Placeholder 10"/>
          <p:cNvSpPr>
            <a:spLocks noGrp="1"/>
          </p:cNvSpPr>
          <p:nvPr>
            <p:ph type="ftr" sz="quarter" idx="11"/>
          </p:nvPr>
        </p:nvSpPr>
        <p:spPr>
          <a:xfrm>
            <a:off x="3437032" y="7444384"/>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19</a:t>
            </a:fld>
            <a:endParaRPr lang="en-US" dirty="0"/>
          </a:p>
        </p:txBody>
      </p:sp>
      <p:sp>
        <p:nvSpPr>
          <p:cNvPr id="15" name="Content Placeholder 13"/>
          <p:cNvSpPr txBox="1">
            <a:spLocks/>
          </p:cNvSpPr>
          <p:nvPr/>
        </p:nvSpPr>
        <p:spPr bwMode="auto">
          <a:xfrm>
            <a:off x="761992" y="4872430"/>
            <a:ext cx="8550462" cy="1287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FF0000"/>
                </a:solidFill>
                <a:latin typeface="Verdana" pitchFamily="34" charset="0"/>
              </a:rPr>
              <a:t>A local radio station is located in the nearby community or region.</a:t>
            </a:r>
          </a:p>
          <a:p>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329386" y="138618"/>
            <a:ext cx="206338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Class Sessions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p:txBody>
          <a:bodyPr/>
          <a:lstStyle/>
          <a:p>
            <a:r>
              <a:rPr lang="en-US" b="1" dirty="0" smtClean="0">
                <a:latin typeface="Verdana" pitchFamily="34" charset="0"/>
                <a:ea typeface="Verdana" pitchFamily="34" charset="0"/>
                <a:cs typeface="Verdana" pitchFamily="34" charset="0"/>
              </a:rPr>
              <a:t>Radio Merit Badge</a:t>
            </a:r>
            <a:endParaRPr lang="en-US" b="1" dirty="0">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753970" y="1992614"/>
            <a:ext cx="8550462" cy="4663931"/>
          </a:xfrm>
        </p:spPr>
        <p:txBody>
          <a:bodyPr/>
          <a:lstStyle/>
          <a:p>
            <a:r>
              <a:rPr lang="en-US" sz="3600" dirty="0" smtClean="0">
                <a:latin typeface="Verdana" pitchFamily="34" charset="0"/>
                <a:ea typeface="Verdana" pitchFamily="34" charset="0"/>
                <a:cs typeface="Verdana" pitchFamily="34" charset="0"/>
              </a:rPr>
              <a:t>Session 1 – Radio basics, safety, and amateur radio</a:t>
            </a:r>
          </a:p>
          <a:p>
            <a:r>
              <a:rPr lang="en-US" sz="3600" dirty="0" smtClean="0">
                <a:latin typeface="Verdana" pitchFamily="34" charset="0"/>
                <a:ea typeface="Verdana" pitchFamily="34" charset="0"/>
                <a:cs typeface="Verdana" pitchFamily="34" charset="0"/>
              </a:rPr>
              <a:t>Session 2 – Amateur radio operating experience</a:t>
            </a:r>
          </a:p>
          <a:p>
            <a:r>
              <a:rPr lang="en-US" sz="3600" dirty="0" smtClean="0">
                <a:latin typeface="Verdana" pitchFamily="34" charset="0"/>
                <a:ea typeface="Verdana" pitchFamily="34" charset="0"/>
                <a:cs typeface="Verdana" pitchFamily="34" charset="0"/>
              </a:rPr>
              <a:t>Session 3 – Electromagnetic spectrum, components, careers, amateur radio licensing, and emergencies</a:t>
            </a:r>
          </a:p>
          <a:p>
            <a:endParaRPr lang="en-US" sz="3600" dirty="0" smtClean="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F5F7795E-C164-4D43-8444-659383B58B13}"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54"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dirty="0"/>
            </a:p>
          </p:txBody>
        </p:sp>
        <p:sp>
          <p:nvSpPr>
            <p:cNvPr id="2055"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6" name="Text Box 3347"/>
            <p:cNvSpPr txBox="1">
              <a:spLocks noChangeArrowheads="1"/>
            </p:cNvSpPr>
            <p:nvPr/>
          </p:nvSpPr>
          <p:spPr bwMode="auto">
            <a:xfrm>
              <a:off x="3707" y="114"/>
              <a:ext cx="865" cy="301"/>
            </a:xfrm>
            <a:prstGeom prst="rect">
              <a:avLst/>
            </a:prstGeom>
            <a:solidFill>
              <a:schemeClr val="bg1"/>
            </a:solidFill>
            <a:ln w="9525">
              <a:noFill/>
              <a:miter lim="800000"/>
              <a:headEnd/>
              <a:tailEnd/>
            </a:ln>
          </p:spPr>
          <p:txBody>
            <a:bodyPr wrap="none">
              <a:spAutoFit/>
            </a:bodyPr>
            <a:lstStyle/>
            <a:p>
              <a:pPr algn="r"/>
              <a:r>
                <a:rPr lang="en-US" sz="1800" b="1" dirty="0">
                  <a:latin typeface="Verdana" pitchFamily="34" charset="0"/>
                </a:rPr>
                <a:t>ITU and FCC</a:t>
              </a:r>
            </a:p>
          </p:txBody>
        </p:sp>
        <p:sp>
          <p:nvSpPr>
            <p:cNvPr id="2057"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53" name="Text Box 3597"/>
          <p:cNvSpPr txBox="1">
            <a:spLocks noChangeArrowheads="1"/>
          </p:cNvSpPr>
          <p:nvPr/>
        </p:nvSpPr>
        <p:spPr bwMode="auto">
          <a:xfrm>
            <a:off x="7664467" y="7362681"/>
            <a:ext cx="172008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2.b.</a:t>
            </a:r>
            <a:endParaRPr lang="en-US" dirty="0"/>
          </a:p>
        </p:txBody>
      </p:sp>
      <p:sp>
        <p:nvSpPr>
          <p:cNvPr id="11" name="Title 10"/>
          <p:cNvSpPr>
            <a:spLocks noGrp="1"/>
          </p:cNvSpPr>
          <p:nvPr>
            <p:ph type="title"/>
          </p:nvPr>
        </p:nvSpPr>
        <p:spPr/>
        <p:txBody>
          <a:bodyPr/>
          <a:lstStyle/>
          <a:p>
            <a:r>
              <a:rPr lang="en-US" dirty="0" smtClean="0">
                <a:latin typeface="Verdana" pitchFamily="34" charset="0"/>
              </a:rPr>
              <a:t>FCC – Federal Communications Commission</a:t>
            </a:r>
          </a:p>
        </p:txBody>
      </p:sp>
      <p:sp>
        <p:nvSpPr>
          <p:cNvPr id="14" name="Content Placeholder 13"/>
          <p:cNvSpPr>
            <a:spLocks noGrp="1"/>
          </p:cNvSpPr>
          <p:nvPr>
            <p:ph idx="1"/>
          </p:nvPr>
        </p:nvSpPr>
        <p:spPr>
          <a:xfrm>
            <a:off x="753970" y="2244870"/>
            <a:ext cx="8705340" cy="4663931"/>
          </a:xfrm>
        </p:spPr>
        <p:txBody>
          <a:bodyPr/>
          <a:lstStyle/>
          <a:p>
            <a:pPr>
              <a:spcBef>
                <a:spcPts val="600"/>
              </a:spcBef>
            </a:pPr>
            <a:r>
              <a:rPr lang="en-US" dirty="0" smtClean="0">
                <a:solidFill>
                  <a:srgbClr val="FF0000"/>
                </a:solidFill>
                <a:latin typeface="Verdana" pitchFamily="34" charset="0"/>
                <a:ea typeface="Verdana" pitchFamily="34" charset="0"/>
                <a:cs typeface="Verdana" pitchFamily="34" charset="0"/>
              </a:rPr>
              <a:t>The FCC sets and enforces technical standards for devices that produce radio frequencies and issues licenses for radio stations, transmitters and operators.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The FCC does not have any authority outside of the United States.</a:t>
            </a:r>
          </a:p>
          <a:p>
            <a:endParaRPr lang="en-US" dirty="0">
              <a:latin typeface="Verdana" pitchFamily="34" charset="0"/>
              <a:ea typeface="Verdana" pitchFamily="34" charset="0"/>
              <a:cs typeface="Verdana" pitchFamily="34" charset="0"/>
            </a:endParaRPr>
          </a:p>
        </p:txBody>
      </p:sp>
      <p:sp>
        <p:nvSpPr>
          <p:cNvPr id="12" name="Footer Placeholder 11"/>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3" name="Slide Number Placeholder 12"/>
          <p:cNvSpPr>
            <a:spLocks noGrp="1"/>
          </p:cNvSpPr>
          <p:nvPr>
            <p:ph type="sldNum" sz="quarter" idx="12"/>
          </p:nvPr>
        </p:nvSpPr>
        <p:spPr/>
        <p:txBody>
          <a:bodyPr/>
          <a:lstStyle/>
          <a:p>
            <a:pPr>
              <a:defRPr/>
            </a:pPr>
            <a:fld id="{5A5C206B-7A74-47AE-8858-CF48A11612B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54"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dirty="0"/>
            </a:p>
          </p:txBody>
        </p:sp>
        <p:sp>
          <p:nvSpPr>
            <p:cNvPr id="2055"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6" name="Text Box 3347"/>
            <p:cNvSpPr txBox="1">
              <a:spLocks noChangeArrowheads="1"/>
            </p:cNvSpPr>
            <p:nvPr/>
          </p:nvSpPr>
          <p:spPr bwMode="auto">
            <a:xfrm>
              <a:off x="3707" y="114"/>
              <a:ext cx="865" cy="301"/>
            </a:xfrm>
            <a:prstGeom prst="rect">
              <a:avLst/>
            </a:prstGeom>
            <a:solidFill>
              <a:schemeClr val="bg1"/>
            </a:solidFill>
            <a:ln w="9525">
              <a:noFill/>
              <a:miter lim="800000"/>
              <a:headEnd/>
              <a:tailEnd/>
            </a:ln>
          </p:spPr>
          <p:txBody>
            <a:bodyPr wrap="none">
              <a:spAutoFit/>
            </a:bodyPr>
            <a:lstStyle/>
            <a:p>
              <a:pPr algn="r"/>
              <a:r>
                <a:rPr lang="en-US" sz="1800" b="1" dirty="0">
                  <a:latin typeface="Verdana" pitchFamily="34" charset="0"/>
                </a:rPr>
                <a:t>ITU and FCC</a:t>
              </a:r>
            </a:p>
          </p:txBody>
        </p:sp>
        <p:sp>
          <p:nvSpPr>
            <p:cNvPr id="2057"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53" name="Text Box 3597"/>
          <p:cNvSpPr txBox="1">
            <a:spLocks noChangeArrowheads="1"/>
          </p:cNvSpPr>
          <p:nvPr/>
        </p:nvSpPr>
        <p:spPr bwMode="auto">
          <a:xfrm>
            <a:off x="7664467" y="7362681"/>
            <a:ext cx="172008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2.b.</a:t>
            </a:r>
            <a:endParaRPr lang="en-US" dirty="0"/>
          </a:p>
        </p:txBody>
      </p:sp>
      <p:sp>
        <p:nvSpPr>
          <p:cNvPr id="11" name="Title 10"/>
          <p:cNvSpPr>
            <a:spLocks noGrp="1"/>
          </p:cNvSpPr>
          <p:nvPr>
            <p:ph type="title"/>
          </p:nvPr>
        </p:nvSpPr>
        <p:spPr/>
        <p:txBody>
          <a:bodyPr/>
          <a:lstStyle/>
          <a:p>
            <a:r>
              <a:rPr lang="en-US" dirty="0" smtClean="0">
                <a:latin typeface="Verdana" pitchFamily="34" charset="0"/>
              </a:rPr>
              <a:t>ITU – International Telecommunications Union</a:t>
            </a:r>
          </a:p>
        </p:txBody>
      </p:sp>
      <p:sp>
        <p:nvSpPr>
          <p:cNvPr id="14" name="Content Placeholder 13"/>
          <p:cNvSpPr>
            <a:spLocks noGrp="1"/>
          </p:cNvSpPr>
          <p:nvPr>
            <p:ph idx="1"/>
          </p:nvPr>
        </p:nvSpPr>
        <p:spPr>
          <a:xfrm>
            <a:off x="753970" y="2244870"/>
            <a:ext cx="8705340" cy="4663931"/>
          </a:xfrm>
        </p:spPr>
        <p:txBody>
          <a:bodyPr/>
          <a:lstStyle/>
          <a:p>
            <a:pPr>
              <a:spcBef>
                <a:spcPts val="600"/>
              </a:spcBef>
            </a:pPr>
            <a:r>
              <a:rPr lang="en-US" dirty="0" smtClean="0">
                <a:solidFill>
                  <a:srgbClr val="FF0000"/>
                </a:solidFill>
                <a:latin typeface="Verdana" pitchFamily="34" charset="0"/>
                <a:ea typeface="Verdana" pitchFamily="34" charset="0"/>
                <a:cs typeface="Verdana" pitchFamily="34" charset="0"/>
              </a:rPr>
              <a:t>The ITU coordinates global telecommunications networks and services including management of radio frequency spectrum and satellite orbits.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The ITU tries to prevent harmful interference between radio stations but it depends upon cooperation among countries as it does not have the ability to enforce actions.</a:t>
            </a:r>
          </a:p>
          <a:p>
            <a:endParaRPr lang="en-US" dirty="0">
              <a:latin typeface="Verdana" pitchFamily="34" charset="0"/>
              <a:ea typeface="Verdana" pitchFamily="34" charset="0"/>
              <a:cs typeface="Verdana" pitchFamily="34" charset="0"/>
            </a:endParaRPr>
          </a:p>
        </p:txBody>
      </p:sp>
      <p:sp>
        <p:nvSpPr>
          <p:cNvPr id="12" name="Footer Placeholder 11"/>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3" name="Slide Number Placeholder 12"/>
          <p:cNvSpPr>
            <a:spLocks noGrp="1"/>
          </p:cNvSpPr>
          <p:nvPr>
            <p:ph type="sldNum" sz="quarter" idx="12"/>
          </p:nvPr>
        </p:nvSpPr>
        <p:spPr/>
        <p:txBody>
          <a:bodyPr/>
          <a:lstStyle/>
          <a:p>
            <a:pPr>
              <a:defRPr/>
            </a:pPr>
            <a:fld id="{5A5C206B-7A74-47AE-8858-CF48A11612B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3"/>
          <p:cNvGrpSpPr>
            <a:grpSpLocks/>
          </p:cNvGrpSpPr>
          <p:nvPr/>
        </p:nvGrpSpPr>
        <p:grpSpPr bwMode="auto">
          <a:xfrm>
            <a:off x="1768988" y="693671"/>
            <a:ext cx="6224129" cy="766272"/>
            <a:chOff x="924" y="3332"/>
            <a:chExt cx="3500" cy="844"/>
          </a:xfrm>
        </p:grpSpPr>
        <p:sp>
          <p:nvSpPr>
            <p:cNvPr id="2165" name="Freeform 130"/>
            <p:cNvSpPr>
              <a:spLocks/>
            </p:cNvSpPr>
            <p:nvPr/>
          </p:nvSpPr>
          <p:spPr bwMode="auto">
            <a:xfrm>
              <a:off x="924" y="3336"/>
              <a:ext cx="3336" cy="840"/>
            </a:xfrm>
            <a:custGeom>
              <a:avLst/>
              <a:gdLst>
                <a:gd name="T0" fmla="*/ 0 w 3336"/>
                <a:gd name="T1" fmla="*/ 840 h 840"/>
                <a:gd name="T2" fmla="*/ 3336 w 3336"/>
                <a:gd name="T3" fmla="*/ 840 h 840"/>
                <a:gd name="T4" fmla="*/ 3336 w 3336"/>
                <a:gd name="T5" fmla="*/ 0 h 840"/>
                <a:gd name="T6" fmla="*/ 0 60000 65536"/>
                <a:gd name="T7" fmla="*/ 0 60000 65536"/>
                <a:gd name="T8" fmla="*/ 0 60000 65536"/>
                <a:gd name="T9" fmla="*/ 0 w 3336"/>
                <a:gd name="T10" fmla="*/ 0 h 840"/>
                <a:gd name="T11" fmla="*/ 3336 w 3336"/>
                <a:gd name="T12" fmla="*/ 840 h 840"/>
              </a:gdLst>
              <a:ahLst/>
              <a:cxnLst>
                <a:cxn ang="T6">
                  <a:pos x="T0" y="T1"/>
                </a:cxn>
                <a:cxn ang="T7">
                  <a:pos x="T2" y="T3"/>
                </a:cxn>
                <a:cxn ang="T8">
                  <a:pos x="T4" y="T5"/>
                </a:cxn>
              </a:cxnLst>
              <a:rect l="T9" t="T10" r="T11" b="T12"/>
              <a:pathLst>
                <a:path w="3336" h="840">
                  <a:moveTo>
                    <a:pt x="0" y="840"/>
                  </a:moveTo>
                  <a:lnTo>
                    <a:pt x="3336" y="840"/>
                  </a:lnTo>
                  <a:lnTo>
                    <a:pt x="3336" y="0"/>
                  </a:lnTo>
                </a:path>
              </a:pathLst>
            </a:custGeom>
            <a:noFill/>
            <a:ln w="38100" cmpd="sng">
              <a:solidFill>
                <a:schemeClr val="tx1"/>
              </a:solidFill>
              <a:round/>
              <a:headEnd/>
              <a:tailEnd/>
            </a:ln>
          </p:spPr>
          <p:txBody>
            <a:bodyPr/>
            <a:lstStyle/>
            <a:p>
              <a:endParaRPr lang="en-US" dirty="0"/>
            </a:p>
          </p:txBody>
        </p:sp>
        <p:sp>
          <p:nvSpPr>
            <p:cNvPr id="2166" name="Line 131"/>
            <p:cNvSpPr>
              <a:spLocks noChangeShapeType="1"/>
            </p:cNvSpPr>
            <p:nvPr/>
          </p:nvSpPr>
          <p:spPr bwMode="auto">
            <a:xfrm flipV="1">
              <a:off x="4264" y="3332"/>
              <a:ext cx="160" cy="284"/>
            </a:xfrm>
            <a:prstGeom prst="line">
              <a:avLst/>
            </a:prstGeom>
            <a:noFill/>
            <a:ln w="38100">
              <a:solidFill>
                <a:schemeClr val="tx1"/>
              </a:solidFill>
              <a:round/>
              <a:headEnd/>
              <a:tailEnd/>
            </a:ln>
          </p:spPr>
          <p:txBody>
            <a:bodyPr/>
            <a:lstStyle/>
            <a:p>
              <a:endParaRPr lang="en-US" dirty="0"/>
            </a:p>
          </p:txBody>
        </p:sp>
        <p:sp>
          <p:nvSpPr>
            <p:cNvPr id="2167" name="Line 132"/>
            <p:cNvSpPr>
              <a:spLocks noChangeShapeType="1"/>
            </p:cNvSpPr>
            <p:nvPr/>
          </p:nvSpPr>
          <p:spPr bwMode="auto">
            <a:xfrm flipH="1" flipV="1">
              <a:off x="4092" y="3336"/>
              <a:ext cx="160" cy="284"/>
            </a:xfrm>
            <a:prstGeom prst="line">
              <a:avLst/>
            </a:prstGeom>
            <a:noFill/>
            <a:ln w="38100">
              <a:solidFill>
                <a:schemeClr val="tx1"/>
              </a:solidFill>
              <a:round/>
              <a:headEnd/>
              <a:tailEnd/>
            </a:ln>
          </p:spPr>
          <p:txBody>
            <a:bodyPr/>
            <a:lstStyle/>
            <a:p>
              <a:endParaRPr lang="en-US" dirty="0"/>
            </a:p>
          </p:txBody>
        </p:sp>
      </p:grpSp>
      <p:sp>
        <p:nvSpPr>
          <p:cNvPr id="2051"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2"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3" name="Text Box 13"/>
          <p:cNvSpPr txBox="1">
            <a:spLocks noChangeArrowheads="1"/>
          </p:cNvSpPr>
          <p:nvPr/>
        </p:nvSpPr>
        <p:spPr bwMode="auto">
          <a:xfrm>
            <a:off x="5407385" y="138618"/>
            <a:ext cx="398538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Block Diagram </a:t>
            </a:r>
            <a:r>
              <a:rPr lang="en-US" sz="1800" b="1" dirty="0" err="1" smtClean="0">
                <a:latin typeface="Verdana" pitchFamily="34" charset="0"/>
              </a:rPr>
              <a:t>vs</a:t>
            </a:r>
            <a:r>
              <a:rPr lang="en-US" sz="1800" b="1" dirty="0" smtClean="0">
                <a:latin typeface="Verdana" pitchFamily="34" charset="0"/>
              </a:rPr>
              <a:t> Schematic</a:t>
            </a:r>
            <a:endParaRPr lang="en-US" sz="1800" b="1" dirty="0">
              <a:latin typeface="Verdana" pitchFamily="34" charset="0"/>
            </a:endParaRPr>
          </a:p>
        </p:txBody>
      </p:sp>
      <p:sp>
        <p:nvSpPr>
          <p:cNvPr id="2054"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nvGrpSpPr>
          <p:cNvPr id="3" name="Group 20"/>
          <p:cNvGrpSpPr>
            <a:grpSpLocks/>
          </p:cNvGrpSpPr>
          <p:nvPr/>
        </p:nvGrpSpPr>
        <p:grpSpPr bwMode="auto">
          <a:xfrm>
            <a:off x="2037385" y="3710362"/>
            <a:ext cx="5498532" cy="2359415"/>
            <a:chOff x="384" y="905"/>
            <a:chExt cx="4992" cy="2477"/>
          </a:xfrm>
        </p:grpSpPr>
        <p:sp>
          <p:nvSpPr>
            <p:cNvPr id="2061" name="Text Box 21"/>
            <p:cNvSpPr txBox="1">
              <a:spLocks noChangeArrowheads="1"/>
            </p:cNvSpPr>
            <p:nvPr/>
          </p:nvSpPr>
          <p:spPr bwMode="auto">
            <a:xfrm>
              <a:off x="4244" y="905"/>
              <a:ext cx="1050" cy="582"/>
            </a:xfrm>
            <a:prstGeom prst="rect">
              <a:avLst/>
            </a:prstGeom>
            <a:noFill/>
            <a:ln w="9525">
              <a:noFill/>
              <a:miter lim="800000"/>
              <a:headEnd/>
              <a:tailEnd/>
            </a:ln>
          </p:spPr>
          <p:txBody>
            <a:bodyPr wrap="none">
              <a:spAutoFit/>
            </a:bodyPr>
            <a:lstStyle/>
            <a:p>
              <a:pPr algn="ctr" eaLnBrk="1" hangingPunct="1"/>
              <a:r>
                <a:rPr lang="en-US" sz="1400" dirty="0">
                  <a:latin typeface="Arial" charset="0"/>
                </a:rPr>
                <a:t>Pippin QRP TX</a:t>
              </a:r>
            </a:p>
            <a:p>
              <a:pPr algn="ctr" eaLnBrk="1" hangingPunct="1"/>
              <a:r>
                <a:rPr lang="en-US" sz="1000" dirty="0">
                  <a:latin typeface="Arial" charset="0"/>
                </a:rPr>
                <a:t>G3MY</a:t>
              </a:r>
            </a:p>
          </p:txBody>
        </p:sp>
        <p:sp>
          <p:nvSpPr>
            <p:cNvPr id="2062" name="AutoShape 22"/>
            <p:cNvSpPr>
              <a:spLocks noChangeAspect="1" noChangeArrowheads="1" noTextEdit="1"/>
            </p:cNvSpPr>
            <p:nvPr/>
          </p:nvSpPr>
          <p:spPr bwMode="auto">
            <a:xfrm>
              <a:off x="384" y="938"/>
              <a:ext cx="4992" cy="2444"/>
            </a:xfrm>
            <a:prstGeom prst="rect">
              <a:avLst/>
            </a:prstGeom>
            <a:noFill/>
            <a:ln w="9525">
              <a:noFill/>
              <a:miter lim="800000"/>
              <a:headEnd/>
              <a:tailEnd/>
            </a:ln>
          </p:spPr>
          <p:txBody>
            <a:bodyPr/>
            <a:lstStyle/>
            <a:p>
              <a:endParaRPr lang="en-US"/>
            </a:p>
          </p:txBody>
        </p:sp>
        <p:sp>
          <p:nvSpPr>
            <p:cNvPr id="2063" name="Freeform 23"/>
            <p:cNvSpPr>
              <a:spLocks/>
            </p:cNvSpPr>
            <p:nvPr/>
          </p:nvSpPr>
          <p:spPr bwMode="auto">
            <a:xfrm>
              <a:off x="535" y="1205"/>
              <a:ext cx="85" cy="212"/>
            </a:xfrm>
            <a:custGeom>
              <a:avLst/>
              <a:gdLst>
                <a:gd name="T0" fmla="*/ 43 w 85"/>
                <a:gd name="T1" fmla="*/ 0 h 212"/>
                <a:gd name="T2" fmla="*/ 85 w 85"/>
                <a:gd name="T3" fmla="*/ 17 h 212"/>
                <a:gd name="T4" fmla="*/ 0 w 85"/>
                <a:gd name="T5" fmla="*/ 52 h 212"/>
                <a:gd name="T6" fmla="*/ 85 w 85"/>
                <a:gd name="T7" fmla="*/ 88 h 212"/>
                <a:gd name="T8" fmla="*/ 0 w 85"/>
                <a:gd name="T9" fmla="*/ 124 h 212"/>
                <a:gd name="T10" fmla="*/ 85 w 85"/>
                <a:gd name="T11" fmla="*/ 159 h 212"/>
                <a:gd name="T12" fmla="*/ 0 w 85"/>
                <a:gd name="T13" fmla="*/ 194 h 212"/>
                <a:gd name="T14" fmla="*/ 43 w 85"/>
                <a:gd name="T15" fmla="*/ 212 h 212"/>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2"/>
                <a:gd name="T26" fmla="*/ 85 w 85"/>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2">
                  <a:moveTo>
                    <a:pt x="43" y="0"/>
                  </a:moveTo>
                  <a:lnTo>
                    <a:pt x="85" y="17"/>
                  </a:lnTo>
                  <a:lnTo>
                    <a:pt x="0" y="52"/>
                  </a:lnTo>
                  <a:lnTo>
                    <a:pt x="85" y="88"/>
                  </a:lnTo>
                  <a:lnTo>
                    <a:pt x="0" y="124"/>
                  </a:lnTo>
                  <a:lnTo>
                    <a:pt x="85" y="159"/>
                  </a:lnTo>
                  <a:lnTo>
                    <a:pt x="0" y="194"/>
                  </a:lnTo>
                  <a:lnTo>
                    <a:pt x="43" y="212"/>
                  </a:lnTo>
                </a:path>
              </a:pathLst>
            </a:custGeom>
            <a:noFill/>
            <a:ln w="4763" cap="rnd">
              <a:solidFill>
                <a:srgbClr val="000000"/>
              </a:solidFill>
              <a:prstDash val="solid"/>
              <a:round/>
              <a:headEnd/>
              <a:tailEnd/>
            </a:ln>
          </p:spPr>
          <p:txBody>
            <a:bodyPr/>
            <a:lstStyle/>
            <a:p>
              <a:endParaRPr lang="en-US"/>
            </a:p>
          </p:txBody>
        </p:sp>
        <p:sp>
          <p:nvSpPr>
            <p:cNvPr id="2064" name="Rectangle 24"/>
            <p:cNvSpPr>
              <a:spLocks noChangeArrowheads="1"/>
            </p:cNvSpPr>
            <p:nvPr/>
          </p:nvSpPr>
          <p:spPr bwMode="auto">
            <a:xfrm>
              <a:off x="415" y="1229"/>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R1</a:t>
              </a:r>
              <a:endParaRPr lang="en-US" sz="1400">
                <a:latin typeface="Arial" charset="0"/>
              </a:endParaRPr>
            </a:p>
          </p:txBody>
        </p:sp>
        <p:sp>
          <p:nvSpPr>
            <p:cNvPr id="2065" name="Rectangle 25"/>
            <p:cNvSpPr>
              <a:spLocks noChangeArrowheads="1"/>
            </p:cNvSpPr>
            <p:nvPr/>
          </p:nvSpPr>
          <p:spPr bwMode="auto">
            <a:xfrm>
              <a:off x="393" y="1313"/>
              <a:ext cx="119"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68K</a:t>
              </a:r>
              <a:endParaRPr lang="en-US" sz="1400">
                <a:latin typeface="Arial" charset="0"/>
              </a:endParaRPr>
            </a:p>
          </p:txBody>
        </p:sp>
        <p:sp>
          <p:nvSpPr>
            <p:cNvPr id="2066" name="Freeform 26"/>
            <p:cNvSpPr>
              <a:spLocks/>
            </p:cNvSpPr>
            <p:nvPr/>
          </p:nvSpPr>
          <p:spPr bwMode="auto">
            <a:xfrm>
              <a:off x="1474" y="1199"/>
              <a:ext cx="85" cy="212"/>
            </a:xfrm>
            <a:custGeom>
              <a:avLst/>
              <a:gdLst>
                <a:gd name="T0" fmla="*/ 42 w 85"/>
                <a:gd name="T1" fmla="*/ 0 h 212"/>
                <a:gd name="T2" fmla="*/ 85 w 85"/>
                <a:gd name="T3" fmla="*/ 18 h 212"/>
                <a:gd name="T4" fmla="*/ 0 w 85"/>
                <a:gd name="T5" fmla="*/ 53 h 212"/>
                <a:gd name="T6" fmla="*/ 85 w 85"/>
                <a:gd name="T7" fmla="*/ 88 h 212"/>
                <a:gd name="T8" fmla="*/ 0 w 85"/>
                <a:gd name="T9" fmla="*/ 124 h 212"/>
                <a:gd name="T10" fmla="*/ 85 w 85"/>
                <a:gd name="T11" fmla="*/ 159 h 212"/>
                <a:gd name="T12" fmla="*/ 0 w 85"/>
                <a:gd name="T13" fmla="*/ 194 h 212"/>
                <a:gd name="T14" fmla="*/ 42 w 85"/>
                <a:gd name="T15" fmla="*/ 212 h 212"/>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2"/>
                <a:gd name="T26" fmla="*/ 85 w 85"/>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2">
                  <a:moveTo>
                    <a:pt x="42" y="0"/>
                  </a:moveTo>
                  <a:lnTo>
                    <a:pt x="85" y="18"/>
                  </a:lnTo>
                  <a:lnTo>
                    <a:pt x="0" y="53"/>
                  </a:lnTo>
                  <a:lnTo>
                    <a:pt x="85" y="88"/>
                  </a:lnTo>
                  <a:lnTo>
                    <a:pt x="0" y="124"/>
                  </a:lnTo>
                  <a:lnTo>
                    <a:pt x="85" y="159"/>
                  </a:lnTo>
                  <a:lnTo>
                    <a:pt x="0" y="194"/>
                  </a:lnTo>
                  <a:lnTo>
                    <a:pt x="42" y="212"/>
                  </a:lnTo>
                </a:path>
              </a:pathLst>
            </a:custGeom>
            <a:noFill/>
            <a:ln w="4763" cap="rnd">
              <a:solidFill>
                <a:srgbClr val="000000"/>
              </a:solidFill>
              <a:prstDash val="solid"/>
              <a:round/>
              <a:headEnd/>
              <a:tailEnd/>
            </a:ln>
          </p:spPr>
          <p:txBody>
            <a:bodyPr/>
            <a:lstStyle/>
            <a:p>
              <a:endParaRPr lang="en-US"/>
            </a:p>
          </p:txBody>
        </p:sp>
        <p:sp>
          <p:nvSpPr>
            <p:cNvPr id="2067" name="Rectangle 27"/>
            <p:cNvSpPr>
              <a:spLocks noChangeArrowheads="1"/>
            </p:cNvSpPr>
            <p:nvPr/>
          </p:nvSpPr>
          <p:spPr bwMode="auto">
            <a:xfrm>
              <a:off x="1374" y="1218"/>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R2</a:t>
              </a:r>
              <a:endParaRPr lang="en-US" sz="1400">
                <a:latin typeface="Arial" charset="0"/>
              </a:endParaRPr>
            </a:p>
          </p:txBody>
        </p:sp>
        <p:sp>
          <p:nvSpPr>
            <p:cNvPr id="2068" name="Rectangle 28"/>
            <p:cNvSpPr>
              <a:spLocks noChangeArrowheads="1"/>
            </p:cNvSpPr>
            <p:nvPr/>
          </p:nvSpPr>
          <p:spPr bwMode="auto">
            <a:xfrm>
              <a:off x="1374" y="1302"/>
              <a:ext cx="7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56</a:t>
              </a:r>
              <a:endParaRPr lang="en-US" sz="1400">
                <a:latin typeface="Arial" charset="0"/>
              </a:endParaRPr>
            </a:p>
          </p:txBody>
        </p:sp>
        <p:sp>
          <p:nvSpPr>
            <p:cNvPr id="2069" name="Freeform 29"/>
            <p:cNvSpPr>
              <a:spLocks/>
            </p:cNvSpPr>
            <p:nvPr/>
          </p:nvSpPr>
          <p:spPr bwMode="auto">
            <a:xfrm>
              <a:off x="1870" y="2523"/>
              <a:ext cx="211" cy="85"/>
            </a:xfrm>
            <a:custGeom>
              <a:avLst/>
              <a:gdLst>
                <a:gd name="T0" fmla="*/ 0 w 211"/>
                <a:gd name="T1" fmla="*/ 42 h 85"/>
                <a:gd name="T2" fmla="*/ 17 w 211"/>
                <a:gd name="T3" fmla="*/ 0 h 85"/>
                <a:gd name="T4" fmla="*/ 52 w 211"/>
                <a:gd name="T5" fmla="*/ 85 h 85"/>
                <a:gd name="T6" fmla="*/ 88 w 211"/>
                <a:gd name="T7" fmla="*/ 0 h 85"/>
                <a:gd name="T8" fmla="*/ 123 w 211"/>
                <a:gd name="T9" fmla="*/ 85 h 85"/>
                <a:gd name="T10" fmla="*/ 159 w 211"/>
                <a:gd name="T11" fmla="*/ 0 h 85"/>
                <a:gd name="T12" fmla="*/ 194 w 211"/>
                <a:gd name="T13" fmla="*/ 85 h 85"/>
                <a:gd name="T14" fmla="*/ 211 w 21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85"/>
                <a:gd name="T26" fmla="*/ 211 w 21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85">
                  <a:moveTo>
                    <a:pt x="0" y="42"/>
                  </a:moveTo>
                  <a:lnTo>
                    <a:pt x="17" y="0"/>
                  </a:lnTo>
                  <a:lnTo>
                    <a:pt x="52" y="85"/>
                  </a:lnTo>
                  <a:lnTo>
                    <a:pt x="88" y="0"/>
                  </a:lnTo>
                  <a:lnTo>
                    <a:pt x="123" y="85"/>
                  </a:lnTo>
                  <a:lnTo>
                    <a:pt x="159" y="0"/>
                  </a:lnTo>
                  <a:lnTo>
                    <a:pt x="194" y="85"/>
                  </a:lnTo>
                  <a:lnTo>
                    <a:pt x="211" y="42"/>
                  </a:lnTo>
                </a:path>
              </a:pathLst>
            </a:custGeom>
            <a:noFill/>
            <a:ln w="4763" cap="rnd">
              <a:solidFill>
                <a:srgbClr val="000000"/>
              </a:solidFill>
              <a:prstDash val="solid"/>
              <a:round/>
              <a:headEnd/>
              <a:tailEnd/>
            </a:ln>
          </p:spPr>
          <p:txBody>
            <a:bodyPr/>
            <a:lstStyle/>
            <a:p>
              <a:endParaRPr lang="en-US"/>
            </a:p>
          </p:txBody>
        </p:sp>
        <p:sp>
          <p:nvSpPr>
            <p:cNvPr id="2070" name="Rectangle 30"/>
            <p:cNvSpPr>
              <a:spLocks noChangeArrowheads="1"/>
            </p:cNvSpPr>
            <p:nvPr/>
          </p:nvSpPr>
          <p:spPr bwMode="auto">
            <a:xfrm>
              <a:off x="1928" y="2616"/>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R3</a:t>
              </a:r>
              <a:endParaRPr lang="en-US" sz="1400">
                <a:latin typeface="Arial" charset="0"/>
              </a:endParaRPr>
            </a:p>
          </p:txBody>
        </p:sp>
        <p:sp>
          <p:nvSpPr>
            <p:cNvPr id="2071" name="Rectangle 31"/>
            <p:cNvSpPr>
              <a:spLocks noChangeArrowheads="1"/>
            </p:cNvSpPr>
            <p:nvPr/>
          </p:nvSpPr>
          <p:spPr bwMode="auto">
            <a:xfrm>
              <a:off x="1917" y="2702"/>
              <a:ext cx="112"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560</a:t>
              </a:r>
              <a:endParaRPr lang="en-US" sz="1400">
                <a:latin typeface="Arial" charset="0"/>
              </a:endParaRPr>
            </a:p>
          </p:txBody>
        </p:sp>
        <p:sp>
          <p:nvSpPr>
            <p:cNvPr id="2072" name="Freeform 32"/>
            <p:cNvSpPr>
              <a:spLocks/>
            </p:cNvSpPr>
            <p:nvPr/>
          </p:nvSpPr>
          <p:spPr bwMode="auto">
            <a:xfrm>
              <a:off x="473" y="2892"/>
              <a:ext cx="209" cy="209"/>
            </a:xfrm>
            <a:custGeom>
              <a:avLst/>
              <a:gdLst>
                <a:gd name="T0" fmla="*/ 0 w 209"/>
                <a:gd name="T1" fmla="*/ 209 h 209"/>
                <a:gd name="T2" fmla="*/ 197 w 209"/>
                <a:gd name="T3" fmla="*/ 12 h 209"/>
                <a:gd name="T4" fmla="*/ 188 w 209"/>
                <a:gd name="T5" fmla="*/ 3 h 209"/>
                <a:gd name="T6" fmla="*/ 209 w 209"/>
                <a:gd name="T7" fmla="*/ 0 h 209"/>
                <a:gd name="T8" fmla="*/ 206 w 209"/>
                <a:gd name="T9" fmla="*/ 21 h 209"/>
                <a:gd name="T10" fmla="*/ 197 w 209"/>
                <a:gd name="T11" fmla="*/ 12 h 209"/>
                <a:gd name="T12" fmla="*/ 0 w 209"/>
                <a:gd name="T13" fmla="*/ 209 h 209"/>
                <a:gd name="T14" fmla="*/ 0 60000 65536"/>
                <a:gd name="T15" fmla="*/ 0 60000 65536"/>
                <a:gd name="T16" fmla="*/ 0 60000 65536"/>
                <a:gd name="T17" fmla="*/ 0 60000 65536"/>
                <a:gd name="T18" fmla="*/ 0 60000 65536"/>
                <a:gd name="T19" fmla="*/ 0 60000 65536"/>
                <a:gd name="T20" fmla="*/ 0 60000 65536"/>
                <a:gd name="T21" fmla="*/ 0 w 209"/>
                <a:gd name="T22" fmla="*/ 0 h 209"/>
                <a:gd name="T23" fmla="*/ 209 w 209"/>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09">
                  <a:moveTo>
                    <a:pt x="0" y="209"/>
                  </a:moveTo>
                  <a:lnTo>
                    <a:pt x="197" y="12"/>
                  </a:lnTo>
                  <a:lnTo>
                    <a:pt x="188" y="3"/>
                  </a:lnTo>
                  <a:lnTo>
                    <a:pt x="209" y="0"/>
                  </a:lnTo>
                  <a:lnTo>
                    <a:pt x="206" y="21"/>
                  </a:lnTo>
                  <a:lnTo>
                    <a:pt x="197" y="12"/>
                  </a:lnTo>
                  <a:lnTo>
                    <a:pt x="0" y="209"/>
                  </a:lnTo>
                  <a:close/>
                </a:path>
              </a:pathLst>
            </a:custGeom>
            <a:solidFill>
              <a:srgbClr val="000000"/>
            </a:solidFill>
            <a:ln w="9525">
              <a:noFill/>
              <a:round/>
              <a:headEnd/>
              <a:tailEnd/>
            </a:ln>
          </p:spPr>
          <p:txBody>
            <a:bodyPr/>
            <a:lstStyle/>
            <a:p>
              <a:endParaRPr lang="en-US"/>
            </a:p>
          </p:txBody>
        </p:sp>
        <p:sp>
          <p:nvSpPr>
            <p:cNvPr id="2073" name="Freeform 33"/>
            <p:cNvSpPr>
              <a:spLocks/>
            </p:cNvSpPr>
            <p:nvPr/>
          </p:nvSpPr>
          <p:spPr bwMode="auto">
            <a:xfrm>
              <a:off x="473" y="2892"/>
              <a:ext cx="209" cy="209"/>
            </a:xfrm>
            <a:custGeom>
              <a:avLst/>
              <a:gdLst>
                <a:gd name="T0" fmla="*/ 0 w 209"/>
                <a:gd name="T1" fmla="*/ 209 h 209"/>
                <a:gd name="T2" fmla="*/ 197 w 209"/>
                <a:gd name="T3" fmla="*/ 12 h 209"/>
                <a:gd name="T4" fmla="*/ 188 w 209"/>
                <a:gd name="T5" fmla="*/ 3 h 209"/>
                <a:gd name="T6" fmla="*/ 209 w 209"/>
                <a:gd name="T7" fmla="*/ 0 h 209"/>
                <a:gd name="T8" fmla="*/ 206 w 209"/>
                <a:gd name="T9" fmla="*/ 21 h 209"/>
                <a:gd name="T10" fmla="*/ 197 w 209"/>
                <a:gd name="T11" fmla="*/ 12 h 209"/>
                <a:gd name="T12" fmla="*/ 0 60000 65536"/>
                <a:gd name="T13" fmla="*/ 0 60000 65536"/>
                <a:gd name="T14" fmla="*/ 0 60000 65536"/>
                <a:gd name="T15" fmla="*/ 0 60000 65536"/>
                <a:gd name="T16" fmla="*/ 0 60000 65536"/>
                <a:gd name="T17" fmla="*/ 0 60000 65536"/>
                <a:gd name="T18" fmla="*/ 0 w 209"/>
                <a:gd name="T19" fmla="*/ 0 h 209"/>
                <a:gd name="T20" fmla="*/ 209 w 209"/>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209" h="209">
                  <a:moveTo>
                    <a:pt x="0" y="209"/>
                  </a:moveTo>
                  <a:lnTo>
                    <a:pt x="197" y="12"/>
                  </a:lnTo>
                  <a:lnTo>
                    <a:pt x="188" y="3"/>
                  </a:lnTo>
                  <a:lnTo>
                    <a:pt x="209" y="0"/>
                  </a:lnTo>
                  <a:lnTo>
                    <a:pt x="206" y="21"/>
                  </a:lnTo>
                  <a:lnTo>
                    <a:pt x="197" y="12"/>
                  </a:lnTo>
                </a:path>
              </a:pathLst>
            </a:custGeom>
            <a:noFill/>
            <a:ln w="4763" cap="rnd">
              <a:solidFill>
                <a:srgbClr val="000000"/>
              </a:solidFill>
              <a:prstDash val="solid"/>
              <a:round/>
              <a:headEnd/>
              <a:tailEnd/>
            </a:ln>
          </p:spPr>
          <p:txBody>
            <a:bodyPr/>
            <a:lstStyle/>
            <a:p>
              <a:endParaRPr lang="en-US"/>
            </a:p>
          </p:txBody>
        </p:sp>
        <p:sp>
          <p:nvSpPr>
            <p:cNvPr id="2074" name="Freeform 34"/>
            <p:cNvSpPr>
              <a:spLocks noEditPoints="1"/>
            </p:cNvSpPr>
            <p:nvPr/>
          </p:nvSpPr>
          <p:spPr bwMode="auto">
            <a:xfrm>
              <a:off x="471" y="2944"/>
              <a:ext cx="212" cy="106"/>
            </a:xfrm>
            <a:custGeom>
              <a:avLst/>
              <a:gdLst>
                <a:gd name="T0" fmla="*/ 325 w 325"/>
                <a:gd name="T1" fmla="*/ 0 h 163"/>
                <a:gd name="T2" fmla="*/ 0 w 325"/>
                <a:gd name="T3" fmla="*/ 0 h 163"/>
                <a:gd name="T4" fmla="*/ 0 w 325"/>
                <a:gd name="T5" fmla="*/ 163 h 163"/>
                <a:gd name="T6" fmla="*/ 285 w 325"/>
                <a:gd name="T7" fmla="*/ 122 h 163"/>
                <a:gd name="T8" fmla="*/ 325 w 325"/>
                <a:gd name="T9" fmla="*/ 163 h 163"/>
                <a:gd name="T10" fmla="*/ 0 60000 65536"/>
                <a:gd name="T11" fmla="*/ 0 60000 65536"/>
                <a:gd name="T12" fmla="*/ 0 60000 65536"/>
                <a:gd name="T13" fmla="*/ 0 60000 65536"/>
                <a:gd name="T14" fmla="*/ 0 60000 65536"/>
                <a:gd name="T15" fmla="*/ 0 w 325"/>
                <a:gd name="T16" fmla="*/ 0 h 163"/>
                <a:gd name="T17" fmla="*/ 325 w 325"/>
                <a:gd name="T18" fmla="*/ 163 h 163"/>
              </a:gdLst>
              <a:ahLst/>
              <a:cxnLst>
                <a:cxn ang="T10">
                  <a:pos x="T0" y="T1"/>
                </a:cxn>
                <a:cxn ang="T11">
                  <a:pos x="T2" y="T3"/>
                </a:cxn>
                <a:cxn ang="T12">
                  <a:pos x="T4" y="T5"/>
                </a:cxn>
                <a:cxn ang="T13">
                  <a:pos x="T6" y="T7"/>
                </a:cxn>
                <a:cxn ang="T14">
                  <a:pos x="T8" y="T9"/>
                </a:cxn>
              </a:cxnLst>
              <a:rect l="T15" t="T16" r="T17" b="T18"/>
              <a:pathLst>
                <a:path w="325" h="163">
                  <a:moveTo>
                    <a:pt x="325" y="0"/>
                  </a:moveTo>
                  <a:lnTo>
                    <a:pt x="0" y="0"/>
                  </a:lnTo>
                  <a:moveTo>
                    <a:pt x="0" y="163"/>
                  </a:moveTo>
                  <a:cubicBezTo>
                    <a:pt x="67" y="73"/>
                    <a:pt x="195" y="55"/>
                    <a:pt x="285" y="122"/>
                  </a:cubicBezTo>
                  <a:cubicBezTo>
                    <a:pt x="300" y="134"/>
                    <a:pt x="314" y="147"/>
                    <a:pt x="325" y="163"/>
                  </a:cubicBezTo>
                </a:path>
              </a:pathLst>
            </a:custGeom>
            <a:noFill/>
            <a:ln w="4763" cap="rnd">
              <a:solidFill>
                <a:srgbClr val="000000"/>
              </a:solidFill>
              <a:prstDash val="solid"/>
              <a:round/>
              <a:headEnd/>
              <a:tailEnd/>
            </a:ln>
          </p:spPr>
          <p:txBody>
            <a:bodyPr/>
            <a:lstStyle/>
            <a:p>
              <a:endParaRPr lang="en-US"/>
            </a:p>
          </p:txBody>
        </p:sp>
        <p:sp>
          <p:nvSpPr>
            <p:cNvPr id="2075" name="Freeform 35"/>
            <p:cNvSpPr>
              <a:spLocks noEditPoints="1"/>
            </p:cNvSpPr>
            <p:nvPr/>
          </p:nvSpPr>
          <p:spPr bwMode="auto">
            <a:xfrm>
              <a:off x="578" y="2785"/>
              <a:ext cx="1" cy="424"/>
            </a:xfrm>
            <a:custGeom>
              <a:avLst/>
              <a:gdLst>
                <a:gd name="T0" fmla="*/ 0 w 1"/>
                <a:gd name="T1" fmla="*/ 424 h 424"/>
                <a:gd name="T2" fmla="*/ 0 w 1"/>
                <a:gd name="T3" fmla="*/ 211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1"/>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076" name="Rectangle 36"/>
            <p:cNvSpPr>
              <a:spLocks noChangeArrowheads="1"/>
            </p:cNvSpPr>
            <p:nvPr/>
          </p:nvSpPr>
          <p:spPr bwMode="auto">
            <a:xfrm>
              <a:off x="718" y="2909"/>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C2</a:t>
              </a:r>
              <a:endParaRPr lang="en-US" sz="1400">
                <a:latin typeface="Arial" charset="0"/>
              </a:endParaRPr>
            </a:p>
          </p:txBody>
        </p:sp>
        <p:sp>
          <p:nvSpPr>
            <p:cNvPr id="2077" name="Rectangle 37"/>
            <p:cNvSpPr>
              <a:spLocks noChangeArrowheads="1"/>
            </p:cNvSpPr>
            <p:nvPr/>
          </p:nvSpPr>
          <p:spPr bwMode="auto">
            <a:xfrm>
              <a:off x="696" y="2992"/>
              <a:ext cx="132"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50pf</a:t>
              </a:r>
              <a:endParaRPr lang="en-US" sz="1400">
                <a:latin typeface="Arial" charset="0"/>
              </a:endParaRPr>
            </a:p>
          </p:txBody>
        </p:sp>
        <p:sp>
          <p:nvSpPr>
            <p:cNvPr id="2078" name="Freeform 38"/>
            <p:cNvSpPr>
              <a:spLocks noEditPoints="1"/>
            </p:cNvSpPr>
            <p:nvPr/>
          </p:nvSpPr>
          <p:spPr bwMode="auto">
            <a:xfrm>
              <a:off x="895" y="2933"/>
              <a:ext cx="212" cy="105"/>
            </a:xfrm>
            <a:custGeom>
              <a:avLst/>
              <a:gdLst>
                <a:gd name="T0" fmla="*/ 326 w 326"/>
                <a:gd name="T1" fmla="*/ 0 h 162"/>
                <a:gd name="T2" fmla="*/ 0 w 326"/>
                <a:gd name="T3" fmla="*/ 0 h 162"/>
                <a:gd name="T4" fmla="*/ 0 w 326"/>
                <a:gd name="T5" fmla="*/ 162 h 162"/>
                <a:gd name="T6" fmla="*/ 285 w 326"/>
                <a:gd name="T7" fmla="*/ 122 h 162"/>
                <a:gd name="T8" fmla="*/ 326 w 326"/>
                <a:gd name="T9" fmla="*/ 162 h 162"/>
                <a:gd name="T10" fmla="*/ 0 60000 65536"/>
                <a:gd name="T11" fmla="*/ 0 60000 65536"/>
                <a:gd name="T12" fmla="*/ 0 60000 65536"/>
                <a:gd name="T13" fmla="*/ 0 60000 65536"/>
                <a:gd name="T14" fmla="*/ 0 60000 65536"/>
                <a:gd name="T15" fmla="*/ 0 w 326"/>
                <a:gd name="T16" fmla="*/ 0 h 162"/>
                <a:gd name="T17" fmla="*/ 326 w 326"/>
                <a:gd name="T18" fmla="*/ 162 h 162"/>
              </a:gdLst>
              <a:ahLst/>
              <a:cxnLst>
                <a:cxn ang="T10">
                  <a:pos x="T0" y="T1"/>
                </a:cxn>
                <a:cxn ang="T11">
                  <a:pos x="T2" y="T3"/>
                </a:cxn>
                <a:cxn ang="T12">
                  <a:pos x="T4" y="T5"/>
                </a:cxn>
                <a:cxn ang="T13">
                  <a:pos x="T6" y="T7"/>
                </a:cxn>
                <a:cxn ang="T14">
                  <a:pos x="T8" y="T9"/>
                </a:cxn>
              </a:cxnLst>
              <a:rect l="T15" t="T16" r="T17" b="T18"/>
              <a:pathLst>
                <a:path w="326" h="162">
                  <a:moveTo>
                    <a:pt x="326" y="0"/>
                  </a:moveTo>
                  <a:lnTo>
                    <a:pt x="0" y="0"/>
                  </a:lnTo>
                  <a:moveTo>
                    <a:pt x="0" y="162"/>
                  </a:moveTo>
                  <a:cubicBezTo>
                    <a:pt x="68" y="73"/>
                    <a:pt x="195" y="54"/>
                    <a:pt x="285" y="122"/>
                  </a:cubicBezTo>
                  <a:cubicBezTo>
                    <a:pt x="300" y="133"/>
                    <a:pt x="314" y="147"/>
                    <a:pt x="326" y="162"/>
                  </a:cubicBezTo>
                </a:path>
              </a:pathLst>
            </a:custGeom>
            <a:noFill/>
            <a:ln w="4763" cap="rnd">
              <a:solidFill>
                <a:srgbClr val="000000"/>
              </a:solidFill>
              <a:prstDash val="solid"/>
              <a:round/>
              <a:headEnd/>
              <a:tailEnd/>
            </a:ln>
          </p:spPr>
          <p:txBody>
            <a:bodyPr/>
            <a:lstStyle/>
            <a:p>
              <a:endParaRPr lang="en-US"/>
            </a:p>
          </p:txBody>
        </p:sp>
        <p:sp>
          <p:nvSpPr>
            <p:cNvPr id="2079" name="Freeform 39"/>
            <p:cNvSpPr>
              <a:spLocks noEditPoints="1"/>
            </p:cNvSpPr>
            <p:nvPr/>
          </p:nvSpPr>
          <p:spPr bwMode="auto">
            <a:xfrm>
              <a:off x="1001" y="2773"/>
              <a:ext cx="1" cy="424"/>
            </a:xfrm>
            <a:custGeom>
              <a:avLst/>
              <a:gdLst>
                <a:gd name="T0" fmla="*/ 0 w 1"/>
                <a:gd name="T1" fmla="*/ 424 h 424"/>
                <a:gd name="T2" fmla="*/ 0 w 1"/>
                <a:gd name="T3" fmla="*/ 212 h 424"/>
                <a:gd name="T4" fmla="*/ 0 w 1"/>
                <a:gd name="T5" fmla="*/ 160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2"/>
                  </a:lnTo>
                  <a:moveTo>
                    <a:pt x="0" y="160"/>
                  </a:moveTo>
                  <a:lnTo>
                    <a:pt x="0" y="0"/>
                  </a:lnTo>
                </a:path>
              </a:pathLst>
            </a:custGeom>
            <a:noFill/>
            <a:ln w="4763" cap="rnd">
              <a:solidFill>
                <a:srgbClr val="000000"/>
              </a:solidFill>
              <a:prstDash val="solid"/>
              <a:round/>
              <a:headEnd/>
              <a:tailEnd/>
            </a:ln>
          </p:spPr>
          <p:txBody>
            <a:bodyPr/>
            <a:lstStyle/>
            <a:p>
              <a:endParaRPr lang="en-US"/>
            </a:p>
          </p:txBody>
        </p:sp>
        <p:sp>
          <p:nvSpPr>
            <p:cNvPr id="2080" name="Rectangle 40"/>
            <p:cNvSpPr>
              <a:spLocks noChangeArrowheads="1"/>
            </p:cNvSpPr>
            <p:nvPr/>
          </p:nvSpPr>
          <p:spPr bwMode="auto">
            <a:xfrm>
              <a:off x="1167" y="2899"/>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C3</a:t>
              </a:r>
              <a:endParaRPr lang="en-US" sz="1400">
                <a:latin typeface="Arial" charset="0"/>
              </a:endParaRPr>
            </a:p>
          </p:txBody>
        </p:sp>
        <p:sp>
          <p:nvSpPr>
            <p:cNvPr id="2081" name="Rectangle 41"/>
            <p:cNvSpPr>
              <a:spLocks noChangeArrowheads="1"/>
            </p:cNvSpPr>
            <p:nvPr/>
          </p:nvSpPr>
          <p:spPr bwMode="auto">
            <a:xfrm>
              <a:off x="1114" y="2981"/>
              <a:ext cx="169"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150pf</a:t>
              </a:r>
              <a:endParaRPr lang="en-US" sz="1400">
                <a:latin typeface="Arial" charset="0"/>
              </a:endParaRPr>
            </a:p>
          </p:txBody>
        </p:sp>
        <p:sp>
          <p:nvSpPr>
            <p:cNvPr id="2082" name="Freeform 42"/>
            <p:cNvSpPr>
              <a:spLocks noEditPoints="1"/>
            </p:cNvSpPr>
            <p:nvPr/>
          </p:nvSpPr>
          <p:spPr bwMode="auto">
            <a:xfrm>
              <a:off x="895" y="2237"/>
              <a:ext cx="212" cy="106"/>
            </a:xfrm>
            <a:custGeom>
              <a:avLst/>
              <a:gdLst>
                <a:gd name="T0" fmla="*/ 326 w 326"/>
                <a:gd name="T1" fmla="*/ 0 h 163"/>
                <a:gd name="T2" fmla="*/ 0 w 326"/>
                <a:gd name="T3" fmla="*/ 0 h 163"/>
                <a:gd name="T4" fmla="*/ 0 w 326"/>
                <a:gd name="T5" fmla="*/ 163 h 163"/>
                <a:gd name="T6" fmla="*/ 285 w 326"/>
                <a:gd name="T7" fmla="*/ 122 h 163"/>
                <a:gd name="T8" fmla="*/ 326 w 326"/>
                <a:gd name="T9" fmla="*/ 163 h 163"/>
                <a:gd name="T10" fmla="*/ 0 60000 65536"/>
                <a:gd name="T11" fmla="*/ 0 60000 65536"/>
                <a:gd name="T12" fmla="*/ 0 60000 65536"/>
                <a:gd name="T13" fmla="*/ 0 60000 65536"/>
                <a:gd name="T14" fmla="*/ 0 60000 65536"/>
                <a:gd name="T15" fmla="*/ 0 w 326"/>
                <a:gd name="T16" fmla="*/ 0 h 163"/>
                <a:gd name="T17" fmla="*/ 326 w 326"/>
                <a:gd name="T18" fmla="*/ 163 h 163"/>
              </a:gdLst>
              <a:ahLst/>
              <a:cxnLst>
                <a:cxn ang="T10">
                  <a:pos x="T0" y="T1"/>
                </a:cxn>
                <a:cxn ang="T11">
                  <a:pos x="T2" y="T3"/>
                </a:cxn>
                <a:cxn ang="T12">
                  <a:pos x="T4" y="T5"/>
                </a:cxn>
                <a:cxn ang="T13">
                  <a:pos x="T6" y="T7"/>
                </a:cxn>
                <a:cxn ang="T14">
                  <a:pos x="T8" y="T9"/>
                </a:cxn>
              </a:cxnLst>
              <a:rect l="T15" t="T16" r="T17" b="T18"/>
              <a:pathLst>
                <a:path w="326" h="163">
                  <a:moveTo>
                    <a:pt x="326" y="0"/>
                  </a:moveTo>
                  <a:lnTo>
                    <a:pt x="0" y="0"/>
                  </a:lnTo>
                  <a:moveTo>
                    <a:pt x="0" y="163"/>
                  </a:moveTo>
                  <a:cubicBezTo>
                    <a:pt x="68" y="73"/>
                    <a:pt x="195" y="55"/>
                    <a:pt x="285" y="122"/>
                  </a:cubicBezTo>
                  <a:cubicBezTo>
                    <a:pt x="300" y="134"/>
                    <a:pt x="314" y="148"/>
                    <a:pt x="326" y="163"/>
                  </a:cubicBezTo>
                </a:path>
              </a:pathLst>
            </a:custGeom>
            <a:noFill/>
            <a:ln w="4763" cap="rnd">
              <a:solidFill>
                <a:srgbClr val="000000"/>
              </a:solidFill>
              <a:prstDash val="solid"/>
              <a:round/>
              <a:headEnd/>
              <a:tailEnd/>
            </a:ln>
          </p:spPr>
          <p:txBody>
            <a:bodyPr/>
            <a:lstStyle/>
            <a:p>
              <a:endParaRPr lang="en-US"/>
            </a:p>
          </p:txBody>
        </p:sp>
        <p:sp>
          <p:nvSpPr>
            <p:cNvPr id="2083" name="Freeform 43"/>
            <p:cNvSpPr>
              <a:spLocks noEditPoints="1"/>
            </p:cNvSpPr>
            <p:nvPr/>
          </p:nvSpPr>
          <p:spPr bwMode="auto">
            <a:xfrm>
              <a:off x="1001" y="2078"/>
              <a:ext cx="1" cy="424"/>
            </a:xfrm>
            <a:custGeom>
              <a:avLst/>
              <a:gdLst>
                <a:gd name="T0" fmla="*/ 0 w 1"/>
                <a:gd name="T1" fmla="*/ 424 h 424"/>
                <a:gd name="T2" fmla="*/ 0 w 1"/>
                <a:gd name="T3" fmla="*/ 212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2"/>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084" name="Rectangle 44"/>
            <p:cNvSpPr>
              <a:spLocks noChangeArrowheads="1"/>
            </p:cNvSpPr>
            <p:nvPr/>
          </p:nvSpPr>
          <p:spPr bwMode="auto">
            <a:xfrm>
              <a:off x="1145" y="2210"/>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C1</a:t>
              </a:r>
              <a:endParaRPr lang="en-US" sz="1400">
                <a:latin typeface="Arial" charset="0"/>
              </a:endParaRPr>
            </a:p>
          </p:txBody>
        </p:sp>
        <p:sp>
          <p:nvSpPr>
            <p:cNvPr id="2085" name="Rectangle 45"/>
            <p:cNvSpPr>
              <a:spLocks noChangeArrowheads="1"/>
            </p:cNvSpPr>
            <p:nvPr/>
          </p:nvSpPr>
          <p:spPr bwMode="auto">
            <a:xfrm>
              <a:off x="1114" y="2293"/>
              <a:ext cx="132"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56pf</a:t>
              </a:r>
              <a:endParaRPr lang="en-US" sz="1400">
                <a:latin typeface="Arial" charset="0"/>
              </a:endParaRPr>
            </a:p>
          </p:txBody>
        </p:sp>
        <p:sp>
          <p:nvSpPr>
            <p:cNvPr id="2086" name="Rectangle 46"/>
            <p:cNvSpPr>
              <a:spLocks noChangeArrowheads="1"/>
            </p:cNvSpPr>
            <p:nvPr/>
          </p:nvSpPr>
          <p:spPr bwMode="auto">
            <a:xfrm>
              <a:off x="507" y="2557"/>
              <a:ext cx="141" cy="42"/>
            </a:xfrm>
            <a:prstGeom prst="rect">
              <a:avLst/>
            </a:prstGeom>
            <a:solidFill>
              <a:srgbClr val="FFFFFF"/>
            </a:solidFill>
            <a:ln w="9525">
              <a:noFill/>
              <a:miter lim="800000"/>
              <a:headEnd/>
              <a:tailEnd/>
            </a:ln>
          </p:spPr>
          <p:txBody>
            <a:bodyPr/>
            <a:lstStyle/>
            <a:p>
              <a:endParaRPr lang="en-US"/>
            </a:p>
          </p:txBody>
        </p:sp>
        <p:sp>
          <p:nvSpPr>
            <p:cNvPr id="2087" name="Freeform 47"/>
            <p:cNvSpPr>
              <a:spLocks noEditPoints="1"/>
            </p:cNvSpPr>
            <p:nvPr/>
          </p:nvSpPr>
          <p:spPr bwMode="auto">
            <a:xfrm>
              <a:off x="507" y="2536"/>
              <a:ext cx="141" cy="85"/>
            </a:xfrm>
            <a:custGeom>
              <a:avLst/>
              <a:gdLst>
                <a:gd name="T0" fmla="*/ 127 w 141"/>
                <a:gd name="T1" fmla="*/ 0 h 85"/>
                <a:gd name="T2" fmla="*/ 14 w 141"/>
                <a:gd name="T3" fmla="*/ 0 h 85"/>
                <a:gd name="T4" fmla="*/ 141 w 141"/>
                <a:gd name="T5" fmla="*/ 63 h 85"/>
                <a:gd name="T6" fmla="*/ 0 w 141"/>
                <a:gd name="T7" fmla="*/ 63 h 85"/>
                <a:gd name="T8" fmla="*/ 0 w 141"/>
                <a:gd name="T9" fmla="*/ 21 h 85"/>
                <a:gd name="T10" fmla="*/ 141 w 141"/>
                <a:gd name="T11" fmla="*/ 21 h 85"/>
                <a:gd name="T12" fmla="*/ 141 w 141"/>
                <a:gd name="T13" fmla="*/ 63 h 85"/>
                <a:gd name="T14" fmla="*/ 127 w 141"/>
                <a:gd name="T15" fmla="*/ 85 h 85"/>
                <a:gd name="T16" fmla="*/ 14 w 141"/>
                <a:gd name="T17" fmla="*/ 85 h 85"/>
                <a:gd name="T18" fmla="*/ 127 w 141"/>
                <a:gd name="T19" fmla="*/ 85 h 85"/>
                <a:gd name="T20" fmla="*/ 84 w 141"/>
                <a:gd name="T21" fmla="*/ 85 h 85"/>
                <a:gd name="T22" fmla="*/ 56 w 141"/>
                <a:gd name="T23" fmla="*/ 85 h 85"/>
                <a:gd name="T24" fmla="*/ 14 w 141"/>
                <a:gd name="T25" fmla="*/ 85 h 85"/>
                <a:gd name="T26" fmla="*/ 127 w 141"/>
                <a:gd name="T27" fmla="*/ 0 h 85"/>
                <a:gd name="T28" fmla="*/ 84 w 141"/>
                <a:gd name="T29" fmla="*/ 0 h 85"/>
                <a:gd name="T30" fmla="*/ 56 w 141"/>
                <a:gd name="T31" fmla="*/ 0 h 85"/>
                <a:gd name="T32" fmla="*/ 14 w 141"/>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85"/>
                <a:gd name="T53" fmla="*/ 141 w 141"/>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85">
                  <a:moveTo>
                    <a:pt x="127" y="0"/>
                  </a:moveTo>
                  <a:lnTo>
                    <a:pt x="14" y="0"/>
                  </a:lnTo>
                  <a:moveTo>
                    <a:pt x="141" y="63"/>
                  </a:moveTo>
                  <a:lnTo>
                    <a:pt x="0" y="63"/>
                  </a:lnTo>
                  <a:lnTo>
                    <a:pt x="0" y="21"/>
                  </a:lnTo>
                  <a:lnTo>
                    <a:pt x="141" y="21"/>
                  </a:lnTo>
                  <a:lnTo>
                    <a:pt x="141" y="63"/>
                  </a:lnTo>
                  <a:moveTo>
                    <a:pt x="127" y="85"/>
                  </a:moveTo>
                  <a:lnTo>
                    <a:pt x="14" y="85"/>
                  </a:lnTo>
                  <a:moveTo>
                    <a:pt x="127" y="85"/>
                  </a:moveTo>
                  <a:lnTo>
                    <a:pt x="84" y="85"/>
                  </a:lnTo>
                  <a:moveTo>
                    <a:pt x="56" y="85"/>
                  </a:moveTo>
                  <a:lnTo>
                    <a:pt x="14" y="85"/>
                  </a:lnTo>
                  <a:moveTo>
                    <a:pt x="127" y="0"/>
                  </a:moveTo>
                  <a:lnTo>
                    <a:pt x="84" y="0"/>
                  </a:lnTo>
                  <a:moveTo>
                    <a:pt x="56" y="0"/>
                  </a:moveTo>
                  <a:lnTo>
                    <a:pt x="14" y="0"/>
                  </a:lnTo>
                </a:path>
              </a:pathLst>
            </a:custGeom>
            <a:noFill/>
            <a:ln w="4763" cap="rnd">
              <a:solidFill>
                <a:srgbClr val="000000"/>
              </a:solidFill>
              <a:prstDash val="solid"/>
              <a:round/>
              <a:headEnd/>
              <a:tailEnd/>
            </a:ln>
          </p:spPr>
          <p:txBody>
            <a:bodyPr/>
            <a:lstStyle/>
            <a:p>
              <a:endParaRPr lang="en-US"/>
            </a:p>
          </p:txBody>
        </p:sp>
        <p:sp>
          <p:nvSpPr>
            <p:cNvPr id="2088" name="Rectangle 48"/>
            <p:cNvSpPr>
              <a:spLocks noChangeArrowheads="1"/>
            </p:cNvSpPr>
            <p:nvPr/>
          </p:nvSpPr>
          <p:spPr bwMode="auto">
            <a:xfrm>
              <a:off x="655" y="2491"/>
              <a:ext cx="168"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XTAL</a:t>
              </a:r>
              <a:endParaRPr lang="en-US" sz="1400">
                <a:latin typeface="Arial" charset="0"/>
              </a:endParaRPr>
            </a:p>
          </p:txBody>
        </p:sp>
        <p:sp>
          <p:nvSpPr>
            <p:cNvPr id="2089" name="Rectangle 49"/>
            <p:cNvSpPr>
              <a:spLocks noChangeArrowheads="1"/>
            </p:cNvSpPr>
            <p:nvPr/>
          </p:nvSpPr>
          <p:spPr bwMode="auto">
            <a:xfrm>
              <a:off x="676" y="2575"/>
              <a:ext cx="132"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80m</a:t>
              </a:r>
              <a:endParaRPr lang="en-US" sz="1400">
                <a:latin typeface="Arial" charset="0"/>
              </a:endParaRPr>
            </a:p>
          </p:txBody>
        </p:sp>
        <p:sp>
          <p:nvSpPr>
            <p:cNvPr id="2090" name="Freeform 50"/>
            <p:cNvSpPr>
              <a:spLocks/>
            </p:cNvSpPr>
            <p:nvPr/>
          </p:nvSpPr>
          <p:spPr bwMode="auto">
            <a:xfrm>
              <a:off x="1253" y="1809"/>
              <a:ext cx="318" cy="318"/>
            </a:xfrm>
            <a:custGeom>
              <a:avLst/>
              <a:gdLst>
                <a:gd name="T0" fmla="*/ 0 w 488"/>
                <a:gd name="T1" fmla="*/ 244 h 487"/>
                <a:gd name="T2" fmla="*/ 244 w 488"/>
                <a:gd name="T3" fmla="*/ 0 h 487"/>
                <a:gd name="T4" fmla="*/ 488 w 488"/>
                <a:gd name="T5" fmla="*/ 244 h 487"/>
                <a:gd name="T6" fmla="*/ 488 w 488"/>
                <a:gd name="T7" fmla="*/ 244 h 487"/>
                <a:gd name="T8" fmla="*/ 244 w 488"/>
                <a:gd name="T9" fmla="*/ 487 h 487"/>
                <a:gd name="T10" fmla="*/ 0 w 488"/>
                <a:gd name="T11" fmla="*/ 244 h 487"/>
                <a:gd name="T12" fmla="*/ 0 60000 65536"/>
                <a:gd name="T13" fmla="*/ 0 60000 65536"/>
                <a:gd name="T14" fmla="*/ 0 60000 65536"/>
                <a:gd name="T15" fmla="*/ 0 60000 65536"/>
                <a:gd name="T16" fmla="*/ 0 60000 65536"/>
                <a:gd name="T17" fmla="*/ 0 60000 65536"/>
                <a:gd name="T18" fmla="*/ 0 w 488"/>
                <a:gd name="T19" fmla="*/ 0 h 487"/>
                <a:gd name="T20" fmla="*/ 488 w 488"/>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488" h="487">
                  <a:moveTo>
                    <a:pt x="0" y="244"/>
                  </a:moveTo>
                  <a:cubicBezTo>
                    <a:pt x="0" y="109"/>
                    <a:pt x="109" y="0"/>
                    <a:pt x="244" y="0"/>
                  </a:cubicBezTo>
                  <a:cubicBezTo>
                    <a:pt x="378" y="0"/>
                    <a:pt x="488" y="109"/>
                    <a:pt x="488" y="244"/>
                  </a:cubicBezTo>
                  <a:cubicBezTo>
                    <a:pt x="488" y="244"/>
                    <a:pt x="488" y="244"/>
                    <a:pt x="488" y="244"/>
                  </a:cubicBezTo>
                  <a:cubicBezTo>
                    <a:pt x="488" y="378"/>
                    <a:pt x="378" y="487"/>
                    <a:pt x="244" y="487"/>
                  </a:cubicBezTo>
                  <a:cubicBezTo>
                    <a:pt x="109" y="487"/>
                    <a:pt x="0" y="378"/>
                    <a:pt x="0" y="244"/>
                  </a:cubicBezTo>
                </a:path>
              </a:pathLst>
            </a:custGeom>
            <a:solidFill>
              <a:srgbClr val="FFFFFF"/>
            </a:solidFill>
            <a:ln w="0">
              <a:solidFill>
                <a:srgbClr val="000000"/>
              </a:solidFill>
              <a:prstDash val="solid"/>
              <a:round/>
              <a:headEnd/>
              <a:tailEnd/>
            </a:ln>
          </p:spPr>
          <p:txBody>
            <a:bodyPr/>
            <a:lstStyle/>
            <a:p>
              <a:endParaRPr lang="en-US"/>
            </a:p>
          </p:txBody>
        </p:sp>
        <p:sp>
          <p:nvSpPr>
            <p:cNvPr id="2091" name="Freeform 51"/>
            <p:cNvSpPr>
              <a:spLocks noEditPoints="1"/>
            </p:cNvSpPr>
            <p:nvPr/>
          </p:nvSpPr>
          <p:spPr bwMode="auto">
            <a:xfrm>
              <a:off x="1200" y="1756"/>
              <a:ext cx="371" cy="424"/>
            </a:xfrm>
            <a:custGeom>
              <a:avLst/>
              <a:gdLst>
                <a:gd name="T0" fmla="*/ 0 w 569"/>
                <a:gd name="T1" fmla="*/ 326 h 651"/>
                <a:gd name="T2" fmla="*/ 243 w 569"/>
                <a:gd name="T3" fmla="*/ 326 h 651"/>
                <a:gd name="T4" fmla="*/ 81 w 569"/>
                <a:gd name="T5" fmla="*/ 326 h 651"/>
                <a:gd name="T6" fmla="*/ 325 w 569"/>
                <a:gd name="T7" fmla="*/ 82 h 651"/>
                <a:gd name="T8" fmla="*/ 569 w 569"/>
                <a:gd name="T9" fmla="*/ 326 h 651"/>
                <a:gd name="T10" fmla="*/ 569 w 569"/>
                <a:gd name="T11" fmla="*/ 326 h 651"/>
                <a:gd name="T12" fmla="*/ 325 w 569"/>
                <a:gd name="T13" fmla="*/ 569 h 651"/>
                <a:gd name="T14" fmla="*/ 81 w 569"/>
                <a:gd name="T15" fmla="*/ 326 h 651"/>
                <a:gd name="T16" fmla="*/ 243 w 569"/>
                <a:gd name="T17" fmla="*/ 488 h 651"/>
                <a:gd name="T18" fmla="*/ 243 w 569"/>
                <a:gd name="T19" fmla="*/ 163 h 651"/>
                <a:gd name="T20" fmla="*/ 243 w 569"/>
                <a:gd name="T21" fmla="*/ 244 h 651"/>
                <a:gd name="T22" fmla="*/ 487 w 569"/>
                <a:gd name="T23" fmla="*/ 145 h 651"/>
                <a:gd name="T24" fmla="*/ 487 w 569"/>
                <a:gd name="T25" fmla="*/ 0 h 651"/>
                <a:gd name="T26" fmla="*/ 243 w 569"/>
                <a:gd name="T27" fmla="*/ 407 h 651"/>
                <a:gd name="T28" fmla="*/ 487 w 569"/>
                <a:gd name="T29" fmla="*/ 508 h 651"/>
                <a:gd name="T30" fmla="*/ 487 w 569"/>
                <a:gd name="T31" fmla="*/ 651 h 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651"/>
                <a:gd name="T50" fmla="*/ 569 w 569"/>
                <a:gd name="T51" fmla="*/ 651 h 6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651">
                  <a:moveTo>
                    <a:pt x="0" y="326"/>
                  </a:moveTo>
                  <a:lnTo>
                    <a:pt x="243" y="326"/>
                  </a:lnTo>
                  <a:moveTo>
                    <a:pt x="81" y="326"/>
                  </a:moveTo>
                  <a:cubicBezTo>
                    <a:pt x="81" y="191"/>
                    <a:pt x="190" y="82"/>
                    <a:pt x="325" y="82"/>
                  </a:cubicBezTo>
                  <a:cubicBezTo>
                    <a:pt x="459" y="82"/>
                    <a:pt x="569" y="191"/>
                    <a:pt x="569" y="326"/>
                  </a:cubicBezTo>
                  <a:cubicBezTo>
                    <a:pt x="569" y="326"/>
                    <a:pt x="569" y="326"/>
                    <a:pt x="569" y="326"/>
                  </a:cubicBezTo>
                  <a:cubicBezTo>
                    <a:pt x="569" y="460"/>
                    <a:pt x="459" y="569"/>
                    <a:pt x="325" y="569"/>
                  </a:cubicBezTo>
                  <a:cubicBezTo>
                    <a:pt x="190" y="569"/>
                    <a:pt x="81" y="460"/>
                    <a:pt x="81" y="326"/>
                  </a:cubicBezTo>
                  <a:moveTo>
                    <a:pt x="243" y="488"/>
                  </a:moveTo>
                  <a:lnTo>
                    <a:pt x="243" y="163"/>
                  </a:lnTo>
                  <a:moveTo>
                    <a:pt x="243" y="244"/>
                  </a:moveTo>
                  <a:lnTo>
                    <a:pt x="487" y="145"/>
                  </a:lnTo>
                  <a:lnTo>
                    <a:pt x="487" y="0"/>
                  </a:lnTo>
                  <a:moveTo>
                    <a:pt x="243" y="407"/>
                  </a:moveTo>
                  <a:lnTo>
                    <a:pt x="487" y="508"/>
                  </a:lnTo>
                  <a:lnTo>
                    <a:pt x="487" y="651"/>
                  </a:lnTo>
                </a:path>
              </a:pathLst>
            </a:custGeom>
            <a:noFill/>
            <a:ln w="4763" cap="rnd">
              <a:solidFill>
                <a:srgbClr val="000000"/>
              </a:solidFill>
              <a:prstDash val="solid"/>
              <a:round/>
              <a:headEnd/>
              <a:tailEnd/>
            </a:ln>
          </p:spPr>
          <p:txBody>
            <a:bodyPr/>
            <a:lstStyle/>
            <a:p>
              <a:endParaRPr lang="en-US"/>
            </a:p>
          </p:txBody>
        </p:sp>
        <p:sp>
          <p:nvSpPr>
            <p:cNvPr id="2092" name="Freeform 52"/>
            <p:cNvSpPr>
              <a:spLocks/>
            </p:cNvSpPr>
            <p:nvPr/>
          </p:nvSpPr>
          <p:spPr bwMode="auto">
            <a:xfrm>
              <a:off x="1474" y="2054"/>
              <a:ext cx="44" cy="36"/>
            </a:xfrm>
            <a:custGeom>
              <a:avLst/>
              <a:gdLst>
                <a:gd name="T0" fmla="*/ 44 w 44"/>
                <a:gd name="T1" fmla="*/ 33 h 36"/>
                <a:gd name="T2" fmla="*/ 0 w 44"/>
                <a:gd name="T3" fmla="*/ 36 h 36"/>
                <a:gd name="T4" fmla="*/ 15 w 44"/>
                <a:gd name="T5" fmla="*/ 0 h 36"/>
                <a:gd name="T6" fmla="*/ 44 w 44"/>
                <a:gd name="T7" fmla="*/ 33 h 36"/>
                <a:gd name="T8" fmla="*/ 0 60000 65536"/>
                <a:gd name="T9" fmla="*/ 0 60000 65536"/>
                <a:gd name="T10" fmla="*/ 0 60000 65536"/>
                <a:gd name="T11" fmla="*/ 0 60000 65536"/>
                <a:gd name="T12" fmla="*/ 0 w 44"/>
                <a:gd name="T13" fmla="*/ 0 h 36"/>
                <a:gd name="T14" fmla="*/ 44 w 44"/>
                <a:gd name="T15" fmla="*/ 36 h 36"/>
              </a:gdLst>
              <a:ahLst/>
              <a:cxnLst>
                <a:cxn ang="T8">
                  <a:pos x="T0" y="T1"/>
                </a:cxn>
                <a:cxn ang="T9">
                  <a:pos x="T2" y="T3"/>
                </a:cxn>
                <a:cxn ang="T10">
                  <a:pos x="T4" y="T5"/>
                </a:cxn>
                <a:cxn ang="T11">
                  <a:pos x="T6" y="T7"/>
                </a:cxn>
              </a:cxnLst>
              <a:rect l="T12" t="T13" r="T14" b="T15"/>
              <a:pathLst>
                <a:path w="44" h="36">
                  <a:moveTo>
                    <a:pt x="44" y="33"/>
                  </a:moveTo>
                  <a:lnTo>
                    <a:pt x="0" y="36"/>
                  </a:lnTo>
                  <a:lnTo>
                    <a:pt x="15" y="0"/>
                  </a:lnTo>
                  <a:lnTo>
                    <a:pt x="44" y="33"/>
                  </a:lnTo>
                  <a:close/>
                </a:path>
              </a:pathLst>
            </a:custGeom>
            <a:solidFill>
              <a:srgbClr val="000000"/>
            </a:solidFill>
            <a:ln w="9525">
              <a:noFill/>
              <a:round/>
              <a:headEnd/>
              <a:tailEnd/>
            </a:ln>
          </p:spPr>
          <p:txBody>
            <a:bodyPr/>
            <a:lstStyle/>
            <a:p>
              <a:endParaRPr lang="en-US"/>
            </a:p>
          </p:txBody>
        </p:sp>
        <p:sp>
          <p:nvSpPr>
            <p:cNvPr id="2093" name="Freeform 53"/>
            <p:cNvSpPr>
              <a:spLocks/>
            </p:cNvSpPr>
            <p:nvPr/>
          </p:nvSpPr>
          <p:spPr bwMode="auto">
            <a:xfrm>
              <a:off x="1474" y="2054"/>
              <a:ext cx="44" cy="36"/>
            </a:xfrm>
            <a:custGeom>
              <a:avLst/>
              <a:gdLst>
                <a:gd name="T0" fmla="*/ 44 w 44"/>
                <a:gd name="T1" fmla="*/ 33 h 36"/>
                <a:gd name="T2" fmla="*/ 0 w 44"/>
                <a:gd name="T3" fmla="*/ 36 h 36"/>
                <a:gd name="T4" fmla="*/ 15 w 44"/>
                <a:gd name="T5" fmla="*/ 0 h 36"/>
                <a:gd name="T6" fmla="*/ 44 w 44"/>
                <a:gd name="T7" fmla="*/ 33 h 36"/>
                <a:gd name="T8" fmla="*/ 0 60000 65536"/>
                <a:gd name="T9" fmla="*/ 0 60000 65536"/>
                <a:gd name="T10" fmla="*/ 0 60000 65536"/>
                <a:gd name="T11" fmla="*/ 0 60000 65536"/>
                <a:gd name="T12" fmla="*/ 0 w 44"/>
                <a:gd name="T13" fmla="*/ 0 h 36"/>
                <a:gd name="T14" fmla="*/ 44 w 44"/>
                <a:gd name="T15" fmla="*/ 36 h 36"/>
              </a:gdLst>
              <a:ahLst/>
              <a:cxnLst>
                <a:cxn ang="T8">
                  <a:pos x="T0" y="T1"/>
                </a:cxn>
                <a:cxn ang="T9">
                  <a:pos x="T2" y="T3"/>
                </a:cxn>
                <a:cxn ang="T10">
                  <a:pos x="T4" y="T5"/>
                </a:cxn>
                <a:cxn ang="T11">
                  <a:pos x="T6" y="T7"/>
                </a:cxn>
              </a:cxnLst>
              <a:rect l="T12" t="T13" r="T14" b="T15"/>
              <a:pathLst>
                <a:path w="44" h="36">
                  <a:moveTo>
                    <a:pt x="44" y="33"/>
                  </a:moveTo>
                  <a:lnTo>
                    <a:pt x="0" y="36"/>
                  </a:lnTo>
                  <a:lnTo>
                    <a:pt x="15" y="0"/>
                  </a:lnTo>
                  <a:lnTo>
                    <a:pt x="44" y="33"/>
                  </a:lnTo>
                  <a:close/>
                </a:path>
              </a:pathLst>
            </a:custGeom>
            <a:noFill/>
            <a:ln w="4763" cap="rnd">
              <a:solidFill>
                <a:srgbClr val="000000"/>
              </a:solidFill>
              <a:prstDash val="solid"/>
              <a:round/>
              <a:headEnd/>
              <a:tailEnd/>
            </a:ln>
          </p:spPr>
          <p:txBody>
            <a:bodyPr/>
            <a:lstStyle/>
            <a:p>
              <a:endParaRPr lang="en-US"/>
            </a:p>
          </p:txBody>
        </p:sp>
        <p:sp>
          <p:nvSpPr>
            <p:cNvPr id="2094" name="Rectangle 54"/>
            <p:cNvSpPr>
              <a:spLocks noChangeArrowheads="1"/>
            </p:cNvSpPr>
            <p:nvPr/>
          </p:nvSpPr>
          <p:spPr bwMode="auto">
            <a:xfrm>
              <a:off x="1739" y="1886"/>
              <a:ext cx="91"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Q1</a:t>
              </a:r>
              <a:endParaRPr lang="en-US" sz="1400">
                <a:latin typeface="Arial" charset="0"/>
              </a:endParaRPr>
            </a:p>
          </p:txBody>
        </p:sp>
        <p:sp>
          <p:nvSpPr>
            <p:cNvPr id="2095" name="Rectangle 55"/>
            <p:cNvSpPr>
              <a:spLocks noChangeArrowheads="1"/>
            </p:cNvSpPr>
            <p:nvPr/>
          </p:nvSpPr>
          <p:spPr bwMode="auto">
            <a:xfrm>
              <a:off x="1635" y="1970"/>
              <a:ext cx="280" cy="136"/>
            </a:xfrm>
            <a:prstGeom prst="rect">
              <a:avLst/>
            </a:prstGeom>
            <a:noFill/>
            <a:ln w="9525">
              <a:noFill/>
              <a:miter lim="800000"/>
              <a:headEnd/>
              <a:tailEnd/>
            </a:ln>
          </p:spPr>
          <p:txBody>
            <a:bodyPr wrap="none" lIns="0" tIns="0" rIns="0" bIns="0">
              <a:spAutoFit/>
            </a:bodyPr>
            <a:lstStyle/>
            <a:p>
              <a:pPr eaLnBrk="1" hangingPunct="1"/>
              <a:r>
                <a:rPr lang="en-US" sz="700" dirty="0">
                  <a:solidFill>
                    <a:srgbClr val="000000"/>
                  </a:solidFill>
                  <a:latin typeface="Arial" charset="0"/>
                </a:rPr>
                <a:t>2N2222A</a:t>
              </a:r>
              <a:endParaRPr lang="en-US" sz="1400" dirty="0">
                <a:latin typeface="Arial" charset="0"/>
              </a:endParaRPr>
            </a:p>
          </p:txBody>
        </p:sp>
        <p:sp>
          <p:nvSpPr>
            <p:cNvPr id="2096" name="Freeform 56"/>
            <p:cNvSpPr>
              <a:spLocks/>
            </p:cNvSpPr>
            <p:nvPr/>
          </p:nvSpPr>
          <p:spPr bwMode="auto">
            <a:xfrm>
              <a:off x="2660" y="1470"/>
              <a:ext cx="317" cy="318"/>
            </a:xfrm>
            <a:custGeom>
              <a:avLst/>
              <a:gdLst>
                <a:gd name="T0" fmla="*/ 0 w 487"/>
                <a:gd name="T1" fmla="*/ 243 h 487"/>
                <a:gd name="T2" fmla="*/ 243 w 487"/>
                <a:gd name="T3" fmla="*/ 487 h 487"/>
                <a:gd name="T4" fmla="*/ 487 w 487"/>
                <a:gd name="T5" fmla="*/ 243 h 487"/>
                <a:gd name="T6" fmla="*/ 487 w 487"/>
                <a:gd name="T7" fmla="*/ 243 h 487"/>
                <a:gd name="T8" fmla="*/ 243 w 487"/>
                <a:gd name="T9" fmla="*/ 0 h 487"/>
                <a:gd name="T10" fmla="*/ 0 w 487"/>
                <a:gd name="T11" fmla="*/ 243 h 487"/>
                <a:gd name="T12" fmla="*/ 0 60000 65536"/>
                <a:gd name="T13" fmla="*/ 0 60000 65536"/>
                <a:gd name="T14" fmla="*/ 0 60000 65536"/>
                <a:gd name="T15" fmla="*/ 0 60000 65536"/>
                <a:gd name="T16" fmla="*/ 0 60000 65536"/>
                <a:gd name="T17" fmla="*/ 0 60000 65536"/>
                <a:gd name="T18" fmla="*/ 0 w 487"/>
                <a:gd name="T19" fmla="*/ 0 h 487"/>
                <a:gd name="T20" fmla="*/ 487 w 48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487" h="487">
                  <a:moveTo>
                    <a:pt x="0" y="243"/>
                  </a:moveTo>
                  <a:cubicBezTo>
                    <a:pt x="0" y="378"/>
                    <a:pt x="109" y="487"/>
                    <a:pt x="243" y="487"/>
                  </a:cubicBezTo>
                  <a:cubicBezTo>
                    <a:pt x="378" y="487"/>
                    <a:pt x="487" y="378"/>
                    <a:pt x="487" y="243"/>
                  </a:cubicBezTo>
                  <a:cubicBezTo>
                    <a:pt x="487" y="243"/>
                    <a:pt x="487" y="243"/>
                    <a:pt x="487" y="243"/>
                  </a:cubicBezTo>
                  <a:cubicBezTo>
                    <a:pt x="487" y="109"/>
                    <a:pt x="378" y="0"/>
                    <a:pt x="243" y="0"/>
                  </a:cubicBezTo>
                  <a:cubicBezTo>
                    <a:pt x="109" y="0"/>
                    <a:pt x="0" y="109"/>
                    <a:pt x="0" y="243"/>
                  </a:cubicBezTo>
                </a:path>
              </a:pathLst>
            </a:custGeom>
            <a:solidFill>
              <a:srgbClr val="FFFFFF"/>
            </a:solidFill>
            <a:ln w="0">
              <a:solidFill>
                <a:srgbClr val="000000"/>
              </a:solidFill>
              <a:prstDash val="solid"/>
              <a:round/>
              <a:headEnd/>
              <a:tailEnd/>
            </a:ln>
          </p:spPr>
          <p:txBody>
            <a:bodyPr/>
            <a:lstStyle/>
            <a:p>
              <a:endParaRPr lang="en-US"/>
            </a:p>
          </p:txBody>
        </p:sp>
        <p:sp>
          <p:nvSpPr>
            <p:cNvPr id="2097" name="Freeform 57"/>
            <p:cNvSpPr>
              <a:spLocks noEditPoints="1"/>
            </p:cNvSpPr>
            <p:nvPr/>
          </p:nvSpPr>
          <p:spPr bwMode="auto">
            <a:xfrm>
              <a:off x="2607" y="1417"/>
              <a:ext cx="370" cy="423"/>
            </a:xfrm>
            <a:custGeom>
              <a:avLst/>
              <a:gdLst>
                <a:gd name="T0" fmla="*/ 0 w 569"/>
                <a:gd name="T1" fmla="*/ 325 h 650"/>
                <a:gd name="T2" fmla="*/ 244 w 569"/>
                <a:gd name="T3" fmla="*/ 325 h 650"/>
                <a:gd name="T4" fmla="*/ 82 w 569"/>
                <a:gd name="T5" fmla="*/ 325 h 650"/>
                <a:gd name="T6" fmla="*/ 325 w 569"/>
                <a:gd name="T7" fmla="*/ 569 h 650"/>
                <a:gd name="T8" fmla="*/ 569 w 569"/>
                <a:gd name="T9" fmla="*/ 325 h 650"/>
                <a:gd name="T10" fmla="*/ 569 w 569"/>
                <a:gd name="T11" fmla="*/ 325 h 650"/>
                <a:gd name="T12" fmla="*/ 325 w 569"/>
                <a:gd name="T13" fmla="*/ 82 h 650"/>
                <a:gd name="T14" fmla="*/ 82 w 569"/>
                <a:gd name="T15" fmla="*/ 325 h 650"/>
                <a:gd name="T16" fmla="*/ 244 w 569"/>
                <a:gd name="T17" fmla="*/ 163 h 650"/>
                <a:gd name="T18" fmla="*/ 244 w 569"/>
                <a:gd name="T19" fmla="*/ 488 h 650"/>
                <a:gd name="T20" fmla="*/ 244 w 569"/>
                <a:gd name="T21" fmla="*/ 407 h 650"/>
                <a:gd name="T22" fmla="*/ 488 w 569"/>
                <a:gd name="T23" fmla="*/ 506 h 650"/>
                <a:gd name="T24" fmla="*/ 488 w 569"/>
                <a:gd name="T25" fmla="*/ 650 h 650"/>
                <a:gd name="T26" fmla="*/ 244 w 569"/>
                <a:gd name="T27" fmla="*/ 244 h 650"/>
                <a:gd name="T28" fmla="*/ 488 w 569"/>
                <a:gd name="T29" fmla="*/ 142 h 650"/>
                <a:gd name="T30" fmla="*/ 488 w 569"/>
                <a:gd name="T31" fmla="*/ 0 h 6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650"/>
                <a:gd name="T50" fmla="*/ 569 w 569"/>
                <a:gd name="T51" fmla="*/ 650 h 6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650">
                  <a:moveTo>
                    <a:pt x="0" y="325"/>
                  </a:moveTo>
                  <a:lnTo>
                    <a:pt x="244" y="325"/>
                  </a:lnTo>
                  <a:moveTo>
                    <a:pt x="82" y="325"/>
                  </a:moveTo>
                  <a:cubicBezTo>
                    <a:pt x="82" y="460"/>
                    <a:pt x="191" y="569"/>
                    <a:pt x="325" y="569"/>
                  </a:cubicBezTo>
                  <a:cubicBezTo>
                    <a:pt x="460" y="569"/>
                    <a:pt x="569" y="460"/>
                    <a:pt x="569" y="325"/>
                  </a:cubicBezTo>
                  <a:cubicBezTo>
                    <a:pt x="569" y="325"/>
                    <a:pt x="569" y="325"/>
                    <a:pt x="569" y="325"/>
                  </a:cubicBezTo>
                  <a:cubicBezTo>
                    <a:pt x="569" y="191"/>
                    <a:pt x="460" y="82"/>
                    <a:pt x="325" y="82"/>
                  </a:cubicBezTo>
                  <a:cubicBezTo>
                    <a:pt x="191" y="82"/>
                    <a:pt x="82" y="191"/>
                    <a:pt x="82" y="325"/>
                  </a:cubicBezTo>
                  <a:moveTo>
                    <a:pt x="244" y="163"/>
                  </a:moveTo>
                  <a:lnTo>
                    <a:pt x="244" y="488"/>
                  </a:lnTo>
                  <a:moveTo>
                    <a:pt x="244" y="407"/>
                  </a:moveTo>
                  <a:lnTo>
                    <a:pt x="488" y="506"/>
                  </a:lnTo>
                  <a:lnTo>
                    <a:pt x="488" y="650"/>
                  </a:lnTo>
                  <a:moveTo>
                    <a:pt x="244" y="244"/>
                  </a:moveTo>
                  <a:lnTo>
                    <a:pt x="488" y="142"/>
                  </a:lnTo>
                  <a:lnTo>
                    <a:pt x="488" y="0"/>
                  </a:lnTo>
                </a:path>
              </a:pathLst>
            </a:custGeom>
            <a:noFill/>
            <a:ln w="4763" cap="rnd">
              <a:solidFill>
                <a:srgbClr val="000000"/>
              </a:solidFill>
              <a:prstDash val="solid"/>
              <a:round/>
              <a:headEnd/>
              <a:tailEnd/>
            </a:ln>
          </p:spPr>
          <p:txBody>
            <a:bodyPr/>
            <a:lstStyle/>
            <a:p>
              <a:endParaRPr lang="en-US"/>
            </a:p>
          </p:txBody>
        </p:sp>
        <p:sp>
          <p:nvSpPr>
            <p:cNvPr id="2098" name="Freeform 58"/>
            <p:cNvSpPr>
              <a:spLocks/>
            </p:cNvSpPr>
            <p:nvPr/>
          </p:nvSpPr>
          <p:spPr bwMode="auto">
            <a:xfrm>
              <a:off x="2766" y="1542"/>
              <a:ext cx="44" cy="37"/>
            </a:xfrm>
            <a:custGeom>
              <a:avLst/>
              <a:gdLst>
                <a:gd name="T0" fmla="*/ 0 w 44"/>
                <a:gd name="T1" fmla="*/ 34 h 37"/>
                <a:gd name="T2" fmla="*/ 28 w 44"/>
                <a:gd name="T3" fmla="*/ 0 h 37"/>
                <a:gd name="T4" fmla="*/ 44 w 44"/>
                <a:gd name="T5" fmla="*/ 37 h 37"/>
                <a:gd name="T6" fmla="*/ 0 w 44"/>
                <a:gd name="T7" fmla="*/ 34 h 37"/>
                <a:gd name="T8" fmla="*/ 0 60000 65536"/>
                <a:gd name="T9" fmla="*/ 0 60000 65536"/>
                <a:gd name="T10" fmla="*/ 0 60000 65536"/>
                <a:gd name="T11" fmla="*/ 0 60000 65536"/>
                <a:gd name="T12" fmla="*/ 0 w 44"/>
                <a:gd name="T13" fmla="*/ 0 h 37"/>
                <a:gd name="T14" fmla="*/ 44 w 44"/>
                <a:gd name="T15" fmla="*/ 37 h 37"/>
              </a:gdLst>
              <a:ahLst/>
              <a:cxnLst>
                <a:cxn ang="T8">
                  <a:pos x="T0" y="T1"/>
                </a:cxn>
                <a:cxn ang="T9">
                  <a:pos x="T2" y="T3"/>
                </a:cxn>
                <a:cxn ang="T10">
                  <a:pos x="T4" y="T5"/>
                </a:cxn>
                <a:cxn ang="T11">
                  <a:pos x="T6" y="T7"/>
                </a:cxn>
              </a:cxnLst>
              <a:rect l="T12" t="T13" r="T14" b="T15"/>
              <a:pathLst>
                <a:path w="44" h="37">
                  <a:moveTo>
                    <a:pt x="0" y="34"/>
                  </a:moveTo>
                  <a:lnTo>
                    <a:pt x="28" y="0"/>
                  </a:lnTo>
                  <a:lnTo>
                    <a:pt x="44" y="37"/>
                  </a:lnTo>
                  <a:lnTo>
                    <a:pt x="0" y="34"/>
                  </a:lnTo>
                  <a:close/>
                </a:path>
              </a:pathLst>
            </a:custGeom>
            <a:solidFill>
              <a:srgbClr val="000000"/>
            </a:solidFill>
            <a:ln w="9525">
              <a:noFill/>
              <a:round/>
              <a:headEnd/>
              <a:tailEnd/>
            </a:ln>
          </p:spPr>
          <p:txBody>
            <a:bodyPr/>
            <a:lstStyle/>
            <a:p>
              <a:endParaRPr lang="en-US"/>
            </a:p>
          </p:txBody>
        </p:sp>
        <p:sp>
          <p:nvSpPr>
            <p:cNvPr id="2099" name="Freeform 59"/>
            <p:cNvSpPr>
              <a:spLocks/>
            </p:cNvSpPr>
            <p:nvPr/>
          </p:nvSpPr>
          <p:spPr bwMode="auto">
            <a:xfrm>
              <a:off x="2766" y="1542"/>
              <a:ext cx="44" cy="37"/>
            </a:xfrm>
            <a:custGeom>
              <a:avLst/>
              <a:gdLst>
                <a:gd name="T0" fmla="*/ 0 w 44"/>
                <a:gd name="T1" fmla="*/ 34 h 37"/>
                <a:gd name="T2" fmla="*/ 28 w 44"/>
                <a:gd name="T3" fmla="*/ 0 h 37"/>
                <a:gd name="T4" fmla="*/ 44 w 44"/>
                <a:gd name="T5" fmla="*/ 37 h 37"/>
                <a:gd name="T6" fmla="*/ 0 w 44"/>
                <a:gd name="T7" fmla="*/ 34 h 37"/>
                <a:gd name="T8" fmla="*/ 0 60000 65536"/>
                <a:gd name="T9" fmla="*/ 0 60000 65536"/>
                <a:gd name="T10" fmla="*/ 0 60000 65536"/>
                <a:gd name="T11" fmla="*/ 0 60000 65536"/>
                <a:gd name="T12" fmla="*/ 0 w 44"/>
                <a:gd name="T13" fmla="*/ 0 h 37"/>
                <a:gd name="T14" fmla="*/ 44 w 44"/>
                <a:gd name="T15" fmla="*/ 37 h 37"/>
              </a:gdLst>
              <a:ahLst/>
              <a:cxnLst>
                <a:cxn ang="T8">
                  <a:pos x="T0" y="T1"/>
                </a:cxn>
                <a:cxn ang="T9">
                  <a:pos x="T2" y="T3"/>
                </a:cxn>
                <a:cxn ang="T10">
                  <a:pos x="T4" y="T5"/>
                </a:cxn>
                <a:cxn ang="T11">
                  <a:pos x="T6" y="T7"/>
                </a:cxn>
              </a:cxnLst>
              <a:rect l="T12" t="T13" r="T14" b="T15"/>
              <a:pathLst>
                <a:path w="44" h="37">
                  <a:moveTo>
                    <a:pt x="0" y="34"/>
                  </a:moveTo>
                  <a:lnTo>
                    <a:pt x="28" y="0"/>
                  </a:lnTo>
                  <a:lnTo>
                    <a:pt x="44" y="37"/>
                  </a:lnTo>
                  <a:lnTo>
                    <a:pt x="0" y="34"/>
                  </a:lnTo>
                  <a:close/>
                </a:path>
              </a:pathLst>
            </a:custGeom>
            <a:noFill/>
            <a:ln w="4763" cap="rnd">
              <a:solidFill>
                <a:srgbClr val="000000"/>
              </a:solidFill>
              <a:prstDash val="solid"/>
              <a:round/>
              <a:headEnd/>
              <a:tailEnd/>
            </a:ln>
          </p:spPr>
          <p:txBody>
            <a:bodyPr/>
            <a:lstStyle/>
            <a:p>
              <a:endParaRPr lang="en-US"/>
            </a:p>
          </p:txBody>
        </p:sp>
        <p:sp>
          <p:nvSpPr>
            <p:cNvPr id="2100" name="Rectangle 60"/>
            <p:cNvSpPr>
              <a:spLocks noChangeArrowheads="1"/>
            </p:cNvSpPr>
            <p:nvPr/>
          </p:nvSpPr>
          <p:spPr bwMode="auto">
            <a:xfrm>
              <a:off x="3117" y="1543"/>
              <a:ext cx="91"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Q2</a:t>
              </a:r>
              <a:endParaRPr lang="en-US" sz="1400">
                <a:latin typeface="Arial" charset="0"/>
              </a:endParaRPr>
            </a:p>
          </p:txBody>
        </p:sp>
        <p:sp>
          <p:nvSpPr>
            <p:cNvPr id="2101" name="Rectangle 61"/>
            <p:cNvSpPr>
              <a:spLocks noChangeArrowheads="1"/>
            </p:cNvSpPr>
            <p:nvPr/>
          </p:nvSpPr>
          <p:spPr bwMode="auto">
            <a:xfrm>
              <a:off x="3043" y="1625"/>
              <a:ext cx="23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2N3905</a:t>
              </a:r>
              <a:endParaRPr lang="en-US" sz="1400">
                <a:latin typeface="Arial" charset="0"/>
              </a:endParaRPr>
            </a:p>
          </p:txBody>
        </p:sp>
        <p:sp>
          <p:nvSpPr>
            <p:cNvPr id="2102" name="Line 62"/>
            <p:cNvSpPr>
              <a:spLocks noChangeShapeType="1"/>
            </p:cNvSpPr>
            <p:nvPr/>
          </p:nvSpPr>
          <p:spPr bwMode="auto">
            <a:xfrm>
              <a:off x="1001" y="2502"/>
              <a:ext cx="1" cy="271"/>
            </a:xfrm>
            <a:prstGeom prst="line">
              <a:avLst/>
            </a:prstGeom>
            <a:noFill/>
            <a:ln w="4763" cap="rnd">
              <a:solidFill>
                <a:srgbClr val="000000"/>
              </a:solidFill>
              <a:round/>
              <a:headEnd/>
              <a:tailEnd/>
            </a:ln>
          </p:spPr>
          <p:txBody>
            <a:bodyPr/>
            <a:lstStyle/>
            <a:p>
              <a:endParaRPr lang="en-US"/>
            </a:p>
          </p:txBody>
        </p:sp>
        <p:sp>
          <p:nvSpPr>
            <p:cNvPr id="2103" name="Line 63"/>
            <p:cNvSpPr>
              <a:spLocks noChangeShapeType="1"/>
            </p:cNvSpPr>
            <p:nvPr/>
          </p:nvSpPr>
          <p:spPr bwMode="auto">
            <a:xfrm>
              <a:off x="578" y="2621"/>
              <a:ext cx="1" cy="164"/>
            </a:xfrm>
            <a:prstGeom prst="line">
              <a:avLst/>
            </a:prstGeom>
            <a:noFill/>
            <a:ln w="4763" cap="rnd">
              <a:solidFill>
                <a:srgbClr val="000000"/>
              </a:solidFill>
              <a:round/>
              <a:headEnd/>
              <a:tailEnd/>
            </a:ln>
          </p:spPr>
          <p:txBody>
            <a:bodyPr/>
            <a:lstStyle/>
            <a:p>
              <a:endParaRPr lang="en-US"/>
            </a:p>
          </p:txBody>
        </p:sp>
        <p:sp>
          <p:nvSpPr>
            <p:cNvPr id="2104" name="Freeform 64"/>
            <p:cNvSpPr>
              <a:spLocks/>
            </p:cNvSpPr>
            <p:nvPr/>
          </p:nvSpPr>
          <p:spPr bwMode="auto">
            <a:xfrm>
              <a:off x="578" y="1968"/>
              <a:ext cx="622" cy="568"/>
            </a:xfrm>
            <a:custGeom>
              <a:avLst/>
              <a:gdLst>
                <a:gd name="T0" fmla="*/ 622 w 622"/>
                <a:gd name="T1" fmla="*/ 0 h 568"/>
                <a:gd name="T2" fmla="*/ 0 w 622"/>
                <a:gd name="T3" fmla="*/ 0 h 568"/>
                <a:gd name="T4" fmla="*/ 0 w 622"/>
                <a:gd name="T5" fmla="*/ 568 h 568"/>
                <a:gd name="T6" fmla="*/ 0 60000 65536"/>
                <a:gd name="T7" fmla="*/ 0 60000 65536"/>
                <a:gd name="T8" fmla="*/ 0 60000 65536"/>
                <a:gd name="T9" fmla="*/ 0 w 622"/>
                <a:gd name="T10" fmla="*/ 0 h 568"/>
                <a:gd name="T11" fmla="*/ 622 w 622"/>
                <a:gd name="T12" fmla="*/ 568 h 568"/>
              </a:gdLst>
              <a:ahLst/>
              <a:cxnLst>
                <a:cxn ang="T6">
                  <a:pos x="T0" y="T1"/>
                </a:cxn>
                <a:cxn ang="T7">
                  <a:pos x="T2" y="T3"/>
                </a:cxn>
                <a:cxn ang="T8">
                  <a:pos x="T4" y="T5"/>
                </a:cxn>
              </a:cxnLst>
              <a:rect l="T9" t="T10" r="T11" b="T12"/>
              <a:pathLst>
                <a:path w="622" h="568">
                  <a:moveTo>
                    <a:pt x="622" y="0"/>
                  </a:moveTo>
                  <a:lnTo>
                    <a:pt x="0" y="0"/>
                  </a:lnTo>
                  <a:lnTo>
                    <a:pt x="0" y="568"/>
                  </a:lnTo>
                </a:path>
              </a:pathLst>
            </a:custGeom>
            <a:noFill/>
            <a:ln w="4763" cap="rnd">
              <a:solidFill>
                <a:srgbClr val="000000"/>
              </a:solidFill>
              <a:prstDash val="solid"/>
              <a:round/>
              <a:headEnd/>
              <a:tailEnd/>
            </a:ln>
          </p:spPr>
          <p:txBody>
            <a:bodyPr/>
            <a:lstStyle/>
            <a:p>
              <a:endParaRPr lang="en-US"/>
            </a:p>
          </p:txBody>
        </p:sp>
        <p:sp>
          <p:nvSpPr>
            <p:cNvPr id="2105" name="Line 65"/>
            <p:cNvSpPr>
              <a:spLocks noChangeShapeType="1"/>
            </p:cNvSpPr>
            <p:nvPr/>
          </p:nvSpPr>
          <p:spPr bwMode="auto">
            <a:xfrm>
              <a:off x="578" y="1417"/>
              <a:ext cx="1" cy="1119"/>
            </a:xfrm>
            <a:prstGeom prst="line">
              <a:avLst/>
            </a:prstGeom>
            <a:noFill/>
            <a:ln w="4763" cap="rnd">
              <a:solidFill>
                <a:srgbClr val="000000"/>
              </a:solidFill>
              <a:round/>
              <a:headEnd/>
              <a:tailEnd/>
            </a:ln>
          </p:spPr>
          <p:txBody>
            <a:bodyPr/>
            <a:lstStyle/>
            <a:p>
              <a:endParaRPr lang="en-US"/>
            </a:p>
          </p:txBody>
        </p:sp>
        <p:sp>
          <p:nvSpPr>
            <p:cNvPr id="2106" name="Freeform 66"/>
            <p:cNvSpPr>
              <a:spLocks/>
            </p:cNvSpPr>
            <p:nvPr/>
          </p:nvSpPr>
          <p:spPr bwMode="auto">
            <a:xfrm>
              <a:off x="1001" y="1968"/>
              <a:ext cx="199" cy="110"/>
            </a:xfrm>
            <a:custGeom>
              <a:avLst/>
              <a:gdLst>
                <a:gd name="T0" fmla="*/ 0 w 199"/>
                <a:gd name="T1" fmla="*/ 110 h 110"/>
                <a:gd name="T2" fmla="*/ 0 w 199"/>
                <a:gd name="T3" fmla="*/ 0 h 110"/>
                <a:gd name="T4" fmla="*/ 199 w 199"/>
                <a:gd name="T5" fmla="*/ 0 h 110"/>
                <a:gd name="T6" fmla="*/ 0 60000 65536"/>
                <a:gd name="T7" fmla="*/ 0 60000 65536"/>
                <a:gd name="T8" fmla="*/ 0 60000 65536"/>
                <a:gd name="T9" fmla="*/ 0 w 199"/>
                <a:gd name="T10" fmla="*/ 0 h 110"/>
                <a:gd name="T11" fmla="*/ 199 w 199"/>
                <a:gd name="T12" fmla="*/ 110 h 110"/>
              </a:gdLst>
              <a:ahLst/>
              <a:cxnLst>
                <a:cxn ang="T6">
                  <a:pos x="T0" y="T1"/>
                </a:cxn>
                <a:cxn ang="T7">
                  <a:pos x="T2" y="T3"/>
                </a:cxn>
                <a:cxn ang="T8">
                  <a:pos x="T4" y="T5"/>
                </a:cxn>
              </a:cxnLst>
              <a:rect l="T9" t="T10" r="T11" b="T12"/>
              <a:pathLst>
                <a:path w="199" h="110">
                  <a:moveTo>
                    <a:pt x="0" y="110"/>
                  </a:moveTo>
                  <a:lnTo>
                    <a:pt x="0" y="0"/>
                  </a:lnTo>
                  <a:lnTo>
                    <a:pt x="199" y="0"/>
                  </a:lnTo>
                </a:path>
              </a:pathLst>
            </a:custGeom>
            <a:noFill/>
            <a:ln w="4763" cap="rnd">
              <a:solidFill>
                <a:srgbClr val="000000"/>
              </a:solidFill>
              <a:prstDash val="solid"/>
              <a:round/>
              <a:headEnd/>
              <a:tailEnd/>
            </a:ln>
          </p:spPr>
          <p:txBody>
            <a:bodyPr/>
            <a:lstStyle/>
            <a:p>
              <a:endParaRPr lang="en-US"/>
            </a:p>
          </p:txBody>
        </p:sp>
        <p:sp>
          <p:nvSpPr>
            <p:cNvPr id="2107" name="Freeform 67"/>
            <p:cNvSpPr>
              <a:spLocks/>
            </p:cNvSpPr>
            <p:nvPr/>
          </p:nvSpPr>
          <p:spPr bwMode="auto">
            <a:xfrm>
              <a:off x="1001" y="2180"/>
              <a:ext cx="517" cy="382"/>
            </a:xfrm>
            <a:custGeom>
              <a:avLst/>
              <a:gdLst>
                <a:gd name="T0" fmla="*/ 517 w 517"/>
                <a:gd name="T1" fmla="*/ 0 h 382"/>
                <a:gd name="T2" fmla="*/ 517 w 517"/>
                <a:gd name="T3" fmla="*/ 382 h 382"/>
                <a:gd name="T4" fmla="*/ 0 w 517"/>
                <a:gd name="T5" fmla="*/ 382 h 382"/>
                <a:gd name="T6" fmla="*/ 0 w 517"/>
                <a:gd name="T7" fmla="*/ 322 h 382"/>
                <a:gd name="T8" fmla="*/ 0 60000 65536"/>
                <a:gd name="T9" fmla="*/ 0 60000 65536"/>
                <a:gd name="T10" fmla="*/ 0 60000 65536"/>
                <a:gd name="T11" fmla="*/ 0 60000 65536"/>
                <a:gd name="T12" fmla="*/ 0 w 517"/>
                <a:gd name="T13" fmla="*/ 0 h 382"/>
                <a:gd name="T14" fmla="*/ 517 w 517"/>
                <a:gd name="T15" fmla="*/ 382 h 382"/>
              </a:gdLst>
              <a:ahLst/>
              <a:cxnLst>
                <a:cxn ang="T8">
                  <a:pos x="T0" y="T1"/>
                </a:cxn>
                <a:cxn ang="T9">
                  <a:pos x="T2" y="T3"/>
                </a:cxn>
                <a:cxn ang="T10">
                  <a:pos x="T4" y="T5"/>
                </a:cxn>
                <a:cxn ang="T11">
                  <a:pos x="T6" y="T7"/>
                </a:cxn>
              </a:cxnLst>
              <a:rect l="T12" t="T13" r="T14" b="T15"/>
              <a:pathLst>
                <a:path w="517" h="382">
                  <a:moveTo>
                    <a:pt x="517" y="0"/>
                  </a:moveTo>
                  <a:lnTo>
                    <a:pt x="517" y="382"/>
                  </a:lnTo>
                  <a:lnTo>
                    <a:pt x="0" y="382"/>
                  </a:lnTo>
                  <a:lnTo>
                    <a:pt x="0" y="322"/>
                  </a:lnTo>
                </a:path>
              </a:pathLst>
            </a:custGeom>
            <a:noFill/>
            <a:ln w="4763" cap="rnd">
              <a:solidFill>
                <a:srgbClr val="000000"/>
              </a:solidFill>
              <a:prstDash val="solid"/>
              <a:round/>
              <a:headEnd/>
              <a:tailEnd/>
            </a:ln>
          </p:spPr>
          <p:txBody>
            <a:bodyPr/>
            <a:lstStyle/>
            <a:p>
              <a:endParaRPr lang="en-US"/>
            </a:p>
          </p:txBody>
        </p:sp>
        <p:sp>
          <p:nvSpPr>
            <p:cNvPr id="2108" name="Freeform 68"/>
            <p:cNvSpPr>
              <a:spLocks/>
            </p:cNvSpPr>
            <p:nvPr/>
          </p:nvSpPr>
          <p:spPr bwMode="auto">
            <a:xfrm>
              <a:off x="1518" y="2180"/>
              <a:ext cx="352" cy="385"/>
            </a:xfrm>
            <a:custGeom>
              <a:avLst/>
              <a:gdLst>
                <a:gd name="T0" fmla="*/ 0 w 352"/>
                <a:gd name="T1" fmla="*/ 0 h 385"/>
                <a:gd name="T2" fmla="*/ 0 w 352"/>
                <a:gd name="T3" fmla="*/ 385 h 385"/>
                <a:gd name="T4" fmla="*/ 352 w 352"/>
                <a:gd name="T5" fmla="*/ 385 h 385"/>
                <a:gd name="T6" fmla="*/ 0 60000 65536"/>
                <a:gd name="T7" fmla="*/ 0 60000 65536"/>
                <a:gd name="T8" fmla="*/ 0 60000 65536"/>
                <a:gd name="T9" fmla="*/ 0 w 352"/>
                <a:gd name="T10" fmla="*/ 0 h 385"/>
                <a:gd name="T11" fmla="*/ 352 w 352"/>
                <a:gd name="T12" fmla="*/ 385 h 385"/>
              </a:gdLst>
              <a:ahLst/>
              <a:cxnLst>
                <a:cxn ang="T6">
                  <a:pos x="T0" y="T1"/>
                </a:cxn>
                <a:cxn ang="T7">
                  <a:pos x="T2" y="T3"/>
                </a:cxn>
                <a:cxn ang="T8">
                  <a:pos x="T4" y="T5"/>
                </a:cxn>
              </a:cxnLst>
              <a:rect l="T9" t="T10" r="T11" b="T12"/>
              <a:pathLst>
                <a:path w="352" h="385">
                  <a:moveTo>
                    <a:pt x="0" y="0"/>
                  </a:moveTo>
                  <a:lnTo>
                    <a:pt x="0" y="385"/>
                  </a:lnTo>
                  <a:lnTo>
                    <a:pt x="352" y="385"/>
                  </a:lnTo>
                </a:path>
              </a:pathLst>
            </a:custGeom>
            <a:noFill/>
            <a:ln w="4763" cap="rnd">
              <a:solidFill>
                <a:srgbClr val="000000"/>
              </a:solidFill>
              <a:prstDash val="solid"/>
              <a:round/>
              <a:headEnd/>
              <a:tailEnd/>
            </a:ln>
          </p:spPr>
          <p:txBody>
            <a:bodyPr/>
            <a:lstStyle/>
            <a:p>
              <a:endParaRPr lang="en-US"/>
            </a:p>
          </p:txBody>
        </p:sp>
        <p:sp>
          <p:nvSpPr>
            <p:cNvPr id="2109" name="Freeform 69"/>
            <p:cNvSpPr>
              <a:spLocks/>
            </p:cNvSpPr>
            <p:nvPr/>
          </p:nvSpPr>
          <p:spPr bwMode="auto">
            <a:xfrm>
              <a:off x="1516" y="1411"/>
              <a:ext cx="2" cy="345"/>
            </a:xfrm>
            <a:custGeom>
              <a:avLst/>
              <a:gdLst>
                <a:gd name="T0" fmla="*/ 2 w 2"/>
                <a:gd name="T1" fmla="*/ 345 h 345"/>
                <a:gd name="T2" fmla="*/ 2 w 2"/>
                <a:gd name="T3" fmla="*/ 186 h 345"/>
                <a:gd name="T4" fmla="*/ 0 w 2"/>
                <a:gd name="T5" fmla="*/ 186 h 345"/>
                <a:gd name="T6" fmla="*/ 0 w 2"/>
                <a:gd name="T7" fmla="*/ 0 h 345"/>
                <a:gd name="T8" fmla="*/ 0 60000 65536"/>
                <a:gd name="T9" fmla="*/ 0 60000 65536"/>
                <a:gd name="T10" fmla="*/ 0 60000 65536"/>
                <a:gd name="T11" fmla="*/ 0 60000 65536"/>
                <a:gd name="T12" fmla="*/ 0 w 2"/>
                <a:gd name="T13" fmla="*/ 0 h 345"/>
                <a:gd name="T14" fmla="*/ 2 w 2"/>
                <a:gd name="T15" fmla="*/ 345 h 345"/>
              </a:gdLst>
              <a:ahLst/>
              <a:cxnLst>
                <a:cxn ang="T8">
                  <a:pos x="T0" y="T1"/>
                </a:cxn>
                <a:cxn ang="T9">
                  <a:pos x="T2" y="T3"/>
                </a:cxn>
                <a:cxn ang="T10">
                  <a:pos x="T4" y="T5"/>
                </a:cxn>
                <a:cxn ang="T11">
                  <a:pos x="T6" y="T7"/>
                </a:cxn>
              </a:cxnLst>
              <a:rect l="T12" t="T13" r="T14" b="T15"/>
              <a:pathLst>
                <a:path w="2" h="345">
                  <a:moveTo>
                    <a:pt x="2" y="345"/>
                  </a:moveTo>
                  <a:lnTo>
                    <a:pt x="2" y="186"/>
                  </a:lnTo>
                  <a:lnTo>
                    <a:pt x="0" y="186"/>
                  </a:lnTo>
                  <a:lnTo>
                    <a:pt x="0" y="0"/>
                  </a:lnTo>
                </a:path>
              </a:pathLst>
            </a:custGeom>
            <a:noFill/>
            <a:ln w="4763" cap="rnd">
              <a:solidFill>
                <a:srgbClr val="000000"/>
              </a:solidFill>
              <a:prstDash val="solid"/>
              <a:round/>
              <a:headEnd/>
              <a:tailEnd/>
            </a:ln>
          </p:spPr>
          <p:txBody>
            <a:bodyPr/>
            <a:lstStyle/>
            <a:p>
              <a:endParaRPr lang="en-US"/>
            </a:p>
          </p:txBody>
        </p:sp>
        <p:sp>
          <p:nvSpPr>
            <p:cNvPr id="2110" name="Freeform 70"/>
            <p:cNvSpPr>
              <a:spLocks/>
            </p:cNvSpPr>
            <p:nvPr/>
          </p:nvSpPr>
          <p:spPr bwMode="auto">
            <a:xfrm>
              <a:off x="1518" y="1628"/>
              <a:ext cx="1089" cy="128"/>
            </a:xfrm>
            <a:custGeom>
              <a:avLst/>
              <a:gdLst>
                <a:gd name="T0" fmla="*/ 1089 w 1089"/>
                <a:gd name="T1" fmla="*/ 0 h 128"/>
                <a:gd name="T2" fmla="*/ 0 w 1089"/>
                <a:gd name="T3" fmla="*/ 0 h 128"/>
                <a:gd name="T4" fmla="*/ 0 w 1089"/>
                <a:gd name="T5" fmla="*/ 128 h 128"/>
                <a:gd name="T6" fmla="*/ 0 60000 65536"/>
                <a:gd name="T7" fmla="*/ 0 60000 65536"/>
                <a:gd name="T8" fmla="*/ 0 60000 65536"/>
                <a:gd name="T9" fmla="*/ 0 w 1089"/>
                <a:gd name="T10" fmla="*/ 0 h 128"/>
                <a:gd name="T11" fmla="*/ 1089 w 1089"/>
                <a:gd name="T12" fmla="*/ 128 h 128"/>
              </a:gdLst>
              <a:ahLst/>
              <a:cxnLst>
                <a:cxn ang="T6">
                  <a:pos x="T0" y="T1"/>
                </a:cxn>
                <a:cxn ang="T7">
                  <a:pos x="T2" y="T3"/>
                </a:cxn>
                <a:cxn ang="T8">
                  <a:pos x="T4" y="T5"/>
                </a:cxn>
              </a:cxnLst>
              <a:rect l="T9" t="T10" r="T11" b="T12"/>
              <a:pathLst>
                <a:path w="1089" h="128">
                  <a:moveTo>
                    <a:pt x="1089" y="0"/>
                  </a:moveTo>
                  <a:lnTo>
                    <a:pt x="0" y="0"/>
                  </a:lnTo>
                  <a:lnTo>
                    <a:pt x="0" y="128"/>
                  </a:lnTo>
                </a:path>
              </a:pathLst>
            </a:custGeom>
            <a:noFill/>
            <a:ln w="4763" cap="rnd">
              <a:solidFill>
                <a:srgbClr val="000000"/>
              </a:solidFill>
              <a:prstDash val="solid"/>
              <a:round/>
              <a:headEnd/>
              <a:tailEnd/>
            </a:ln>
          </p:spPr>
          <p:txBody>
            <a:bodyPr/>
            <a:lstStyle/>
            <a:p>
              <a:endParaRPr lang="en-US"/>
            </a:p>
          </p:txBody>
        </p:sp>
        <p:sp>
          <p:nvSpPr>
            <p:cNvPr id="2111" name="Freeform 71"/>
            <p:cNvSpPr>
              <a:spLocks/>
            </p:cNvSpPr>
            <p:nvPr/>
          </p:nvSpPr>
          <p:spPr bwMode="auto">
            <a:xfrm>
              <a:off x="2927" y="2841"/>
              <a:ext cx="43" cy="339"/>
            </a:xfrm>
            <a:custGeom>
              <a:avLst/>
              <a:gdLst>
                <a:gd name="T0" fmla="*/ 0 w 43"/>
                <a:gd name="T1" fmla="*/ 0 h 339"/>
                <a:gd name="T2" fmla="*/ 42 w 43"/>
                <a:gd name="T3" fmla="*/ 41 h 339"/>
                <a:gd name="T4" fmla="*/ 3 w 43"/>
                <a:gd name="T5" fmla="*/ 85 h 339"/>
                <a:gd name="T6" fmla="*/ 0 w 43"/>
                <a:gd name="T7" fmla="*/ 85 h 339"/>
                <a:gd name="T8" fmla="*/ 42 w 43"/>
                <a:gd name="T9" fmla="*/ 126 h 339"/>
                <a:gd name="T10" fmla="*/ 3 w 43"/>
                <a:gd name="T11" fmla="*/ 170 h 339"/>
                <a:gd name="T12" fmla="*/ 0 w 43"/>
                <a:gd name="T13" fmla="*/ 170 h 339"/>
                <a:gd name="T14" fmla="*/ 42 w 43"/>
                <a:gd name="T15" fmla="*/ 211 h 339"/>
                <a:gd name="T16" fmla="*/ 3 w 43"/>
                <a:gd name="T17" fmla="*/ 255 h 339"/>
                <a:gd name="T18" fmla="*/ 0 w 43"/>
                <a:gd name="T19" fmla="*/ 255 h 339"/>
                <a:gd name="T20" fmla="*/ 42 w 43"/>
                <a:gd name="T21" fmla="*/ 296 h 339"/>
                <a:gd name="T22" fmla="*/ 3 w 43"/>
                <a:gd name="T23" fmla="*/ 339 h 339"/>
                <a:gd name="T24" fmla="*/ 0 w 43"/>
                <a:gd name="T25" fmla="*/ 339 h 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39"/>
                <a:gd name="T41" fmla="*/ 43 w 43"/>
                <a:gd name="T42" fmla="*/ 339 h 3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39">
                  <a:moveTo>
                    <a:pt x="0" y="0"/>
                  </a:moveTo>
                  <a:cubicBezTo>
                    <a:pt x="22" y="0"/>
                    <a:pt x="41" y="18"/>
                    <a:pt x="42" y="41"/>
                  </a:cubicBezTo>
                  <a:cubicBezTo>
                    <a:pt x="43" y="64"/>
                    <a:pt x="26" y="84"/>
                    <a:pt x="3" y="85"/>
                  </a:cubicBezTo>
                  <a:cubicBezTo>
                    <a:pt x="2" y="85"/>
                    <a:pt x="1" y="85"/>
                    <a:pt x="0" y="85"/>
                  </a:cubicBezTo>
                  <a:cubicBezTo>
                    <a:pt x="22" y="84"/>
                    <a:pt x="41" y="103"/>
                    <a:pt x="42" y="126"/>
                  </a:cubicBezTo>
                  <a:cubicBezTo>
                    <a:pt x="43" y="149"/>
                    <a:pt x="26" y="169"/>
                    <a:pt x="3" y="170"/>
                  </a:cubicBezTo>
                  <a:cubicBezTo>
                    <a:pt x="2" y="170"/>
                    <a:pt x="1" y="170"/>
                    <a:pt x="0" y="170"/>
                  </a:cubicBezTo>
                  <a:cubicBezTo>
                    <a:pt x="22" y="169"/>
                    <a:pt x="41" y="187"/>
                    <a:pt x="42" y="211"/>
                  </a:cubicBezTo>
                  <a:cubicBezTo>
                    <a:pt x="43" y="234"/>
                    <a:pt x="26" y="254"/>
                    <a:pt x="3" y="255"/>
                  </a:cubicBezTo>
                  <a:cubicBezTo>
                    <a:pt x="2" y="255"/>
                    <a:pt x="1" y="255"/>
                    <a:pt x="0" y="255"/>
                  </a:cubicBezTo>
                  <a:cubicBezTo>
                    <a:pt x="22" y="254"/>
                    <a:pt x="41" y="272"/>
                    <a:pt x="42" y="296"/>
                  </a:cubicBezTo>
                  <a:cubicBezTo>
                    <a:pt x="43" y="319"/>
                    <a:pt x="26" y="339"/>
                    <a:pt x="3" y="339"/>
                  </a:cubicBezTo>
                  <a:cubicBezTo>
                    <a:pt x="2" y="339"/>
                    <a:pt x="1" y="339"/>
                    <a:pt x="0" y="339"/>
                  </a:cubicBezTo>
                </a:path>
              </a:pathLst>
            </a:custGeom>
            <a:noFill/>
            <a:ln w="4763" cap="rnd">
              <a:solidFill>
                <a:srgbClr val="000000"/>
              </a:solidFill>
              <a:prstDash val="solid"/>
              <a:round/>
              <a:headEnd/>
              <a:tailEnd/>
            </a:ln>
          </p:spPr>
          <p:txBody>
            <a:bodyPr/>
            <a:lstStyle/>
            <a:p>
              <a:endParaRPr lang="en-US"/>
            </a:p>
          </p:txBody>
        </p:sp>
        <p:sp>
          <p:nvSpPr>
            <p:cNvPr id="2112" name="Rectangle 72"/>
            <p:cNvSpPr>
              <a:spLocks noChangeArrowheads="1"/>
            </p:cNvSpPr>
            <p:nvPr/>
          </p:nvSpPr>
          <p:spPr bwMode="auto">
            <a:xfrm>
              <a:off x="2981" y="2930"/>
              <a:ext cx="17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RFC1</a:t>
              </a:r>
              <a:endParaRPr lang="en-US" sz="1400">
                <a:latin typeface="Arial" charset="0"/>
              </a:endParaRPr>
            </a:p>
          </p:txBody>
        </p:sp>
        <p:sp>
          <p:nvSpPr>
            <p:cNvPr id="2113" name="Rectangle 73"/>
            <p:cNvSpPr>
              <a:spLocks noChangeArrowheads="1"/>
            </p:cNvSpPr>
            <p:nvPr/>
          </p:nvSpPr>
          <p:spPr bwMode="auto">
            <a:xfrm>
              <a:off x="2990" y="3014"/>
              <a:ext cx="150"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22uh</a:t>
              </a:r>
              <a:endParaRPr lang="en-US" sz="1400">
                <a:latin typeface="Arial" charset="0"/>
              </a:endParaRPr>
            </a:p>
          </p:txBody>
        </p:sp>
        <p:sp>
          <p:nvSpPr>
            <p:cNvPr id="2114" name="Line 74"/>
            <p:cNvSpPr>
              <a:spLocks noChangeShapeType="1"/>
            </p:cNvSpPr>
            <p:nvPr/>
          </p:nvSpPr>
          <p:spPr bwMode="auto">
            <a:xfrm>
              <a:off x="2925" y="1840"/>
              <a:ext cx="2" cy="1001"/>
            </a:xfrm>
            <a:prstGeom prst="line">
              <a:avLst/>
            </a:prstGeom>
            <a:noFill/>
            <a:ln w="4763" cap="rnd">
              <a:solidFill>
                <a:srgbClr val="000000"/>
              </a:solidFill>
              <a:round/>
              <a:headEnd/>
              <a:tailEnd/>
            </a:ln>
          </p:spPr>
          <p:txBody>
            <a:bodyPr/>
            <a:lstStyle/>
            <a:p>
              <a:endParaRPr lang="en-US"/>
            </a:p>
          </p:txBody>
        </p:sp>
        <p:sp>
          <p:nvSpPr>
            <p:cNvPr id="2115" name="Freeform 75"/>
            <p:cNvSpPr>
              <a:spLocks noEditPoints="1"/>
            </p:cNvSpPr>
            <p:nvPr/>
          </p:nvSpPr>
          <p:spPr bwMode="auto">
            <a:xfrm>
              <a:off x="2234" y="2941"/>
              <a:ext cx="212" cy="106"/>
            </a:xfrm>
            <a:custGeom>
              <a:avLst/>
              <a:gdLst>
                <a:gd name="T0" fmla="*/ 325 w 325"/>
                <a:gd name="T1" fmla="*/ 0 h 162"/>
                <a:gd name="T2" fmla="*/ 0 w 325"/>
                <a:gd name="T3" fmla="*/ 0 h 162"/>
                <a:gd name="T4" fmla="*/ 0 w 325"/>
                <a:gd name="T5" fmla="*/ 162 h 162"/>
                <a:gd name="T6" fmla="*/ 285 w 325"/>
                <a:gd name="T7" fmla="*/ 122 h 162"/>
                <a:gd name="T8" fmla="*/ 325 w 325"/>
                <a:gd name="T9" fmla="*/ 162 h 162"/>
                <a:gd name="T10" fmla="*/ 0 60000 65536"/>
                <a:gd name="T11" fmla="*/ 0 60000 65536"/>
                <a:gd name="T12" fmla="*/ 0 60000 65536"/>
                <a:gd name="T13" fmla="*/ 0 60000 65536"/>
                <a:gd name="T14" fmla="*/ 0 60000 65536"/>
                <a:gd name="T15" fmla="*/ 0 w 325"/>
                <a:gd name="T16" fmla="*/ 0 h 162"/>
                <a:gd name="T17" fmla="*/ 325 w 325"/>
                <a:gd name="T18" fmla="*/ 162 h 162"/>
              </a:gdLst>
              <a:ahLst/>
              <a:cxnLst>
                <a:cxn ang="T10">
                  <a:pos x="T0" y="T1"/>
                </a:cxn>
                <a:cxn ang="T11">
                  <a:pos x="T2" y="T3"/>
                </a:cxn>
                <a:cxn ang="T12">
                  <a:pos x="T4" y="T5"/>
                </a:cxn>
                <a:cxn ang="T13">
                  <a:pos x="T6" y="T7"/>
                </a:cxn>
                <a:cxn ang="T14">
                  <a:pos x="T8" y="T9"/>
                </a:cxn>
              </a:cxnLst>
              <a:rect l="T15" t="T16" r="T17" b="T18"/>
              <a:pathLst>
                <a:path w="325" h="162">
                  <a:moveTo>
                    <a:pt x="325" y="0"/>
                  </a:moveTo>
                  <a:lnTo>
                    <a:pt x="0" y="0"/>
                  </a:lnTo>
                  <a:moveTo>
                    <a:pt x="0" y="162"/>
                  </a:moveTo>
                  <a:cubicBezTo>
                    <a:pt x="67" y="73"/>
                    <a:pt x="195" y="54"/>
                    <a:pt x="285" y="122"/>
                  </a:cubicBezTo>
                  <a:cubicBezTo>
                    <a:pt x="300" y="133"/>
                    <a:pt x="314" y="147"/>
                    <a:pt x="325" y="162"/>
                  </a:cubicBezTo>
                </a:path>
              </a:pathLst>
            </a:custGeom>
            <a:noFill/>
            <a:ln w="4763" cap="rnd">
              <a:solidFill>
                <a:srgbClr val="000000"/>
              </a:solidFill>
              <a:prstDash val="solid"/>
              <a:round/>
              <a:headEnd/>
              <a:tailEnd/>
            </a:ln>
          </p:spPr>
          <p:txBody>
            <a:bodyPr/>
            <a:lstStyle/>
            <a:p>
              <a:endParaRPr lang="en-US"/>
            </a:p>
          </p:txBody>
        </p:sp>
        <p:sp>
          <p:nvSpPr>
            <p:cNvPr id="2116" name="Freeform 76"/>
            <p:cNvSpPr>
              <a:spLocks noEditPoints="1"/>
            </p:cNvSpPr>
            <p:nvPr/>
          </p:nvSpPr>
          <p:spPr bwMode="auto">
            <a:xfrm>
              <a:off x="2340" y="2782"/>
              <a:ext cx="1" cy="424"/>
            </a:xfrm>
            <a:custGeom>
              <a:avLst/>
              <a:gdLst>
                <a:gd name="T0" fmla="*/ 0 w 1"/>
                <a:gd name="T1" fmla="*/ 424 h 424"/>
                <a:gd name="T2" fmla="*/ 0 w 1"/>
                <a:gd name="T3" fmla="*/ 212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2"/>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117" name="Rectangle 77"/>
            <p:cNvSpPr>
              <a:spLocks noChangeArrowheads="1"/>
            </p:cNvSpPr>
            <p:nvPr/>
          </p:nvSpPr>
          <p:spPr bwMode="auto">
            <a:xfrm>
              <a:off x="2490" y="2909"/>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C4</a:t>
              </a:r>
              <a:endParaRPr lang="en-US" sz="1400">
                <a:latin typeface="Arial" charset="0"/>
              </a:endParaRPr>
            </a:p>
          </p:txBody>
        </p:sp>
        <p:sp>
          <p:nvSpPr>
            <p:cNvPr id="2118" name="Rectangle 78"/>
            <p:cNvSpPr>
              <a:spLocks noChangeArrowheads="1"/>
            </p:cNvSpPr>
            <p:nvPr/>
          </p:nvSpPr>
          <p:spPr bwMode="auto">
            <a:xfrm>
              <a:off x="2460" y="2992"/>
              <a:ext cx="151"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0.1uf</a:t>
              </a:r>
              <a:endParaRPr lang="en-US" sz="1400">
                <a:latin typeface="Arial" charset="0"/>
              </a:endParaRPr>
            </a:p>
          </p:txBody>
        </p:sp>
        <p:sp>
          <p:nvSpPr>
            <p:cNvPr id="2119" name="Freeform 79"/>
            <p:cNvSpPr>
              <a:spLocks/>
            </p:cNvSpPr>
            <p:nvPr/>
          </p:nvSpPr>
          <p:spPr bwMode="auto">
            <a:xfrm>
              <a:off x="2081" y="2565"/>
              <a:ext cx="259" cy="217"/>
            </a:xfrm>
            <a:custGeom>
              <a:avLst/>
              <a:gdLst>
                <a:gd name="T0" fmla="*/ 0 w 259"/>
                <a:gd name="T1" fmla="*/ 0 h 217"/>
                <a:gd name="T2" fmla="*/ 259 w 259"/>
                <a:gd name="T3" fmla="*/ 0 h 217"/>
                <a:gd name="T4" fmla="*/ 259 w 259"/>
                <a:gd name="T5" fmla="*/ 217 h 217"/>
                <a:gd name="T6" fmla="*/ 0 60000 65536"/>
                <a:gd name="T7" fmla="*/ 0 60000 65536"/>
                <a:gd name="T8" fmla="*/ 0 60000 65536"/>
                <a:gd name="T9" fmla="*/ 0 w 259"/>
                <a:gd name="T10" fmla="*/ 0 h 217"/>
                <a:gd name="T11" fmla="*/ 259 w 259"/>
                <a:gd name="T12" fmla="*/ 217 h 217"/>
              </a:gdLst>
              <a:ahLst/>
              <a:cxnLst>
                <a:cxn ang="T6">
                  <a:pos x="T0" y="T1"/>
                </a:cxn>
                <a:cxn ang="T7">
                  <a:pos x="T2" y="T3"/>
                </a:cxn>
                <a:cxn ang="T8">
                  <a:pos x="T4" y="T5"/>
                </a:cxn>
              </a:cxnLst>
              <a:rect l="T9" t="T10" r="T11" b="T12"/>
              <a:pathLst>
                <a:path w="259" h="217">
                  <a:moveTo>
                    <a:pt x="0" y="0"/>
                  </a:moveTo>
                  <a:lnTo>
                    <a:pt x="259" y="0"/>
                  </a:lnTo>
                  <a:lnTo>
                    <a:pt x="259" y="217"/>
                  </a:lnTo>
                </a:path>
              </a:pathLst>
            </a:custGeom>
            <a:noFill/>
            <a:ln w="4763" cap="rnd">
              <a:solidFill>
                <a:srgbClr val="000000"/>
              </a:solidFill>
              <a:prstDash val="solid"/>
              <a:round/>
              <a:headEnd/>
              <a:tailEnd/>
            </a:ln>
          </p:spPr>
          <p:txBody>
            <a:bodyPr/>
            <a:lstStyle/>
            <a:p>
              <a:endParaRPr lang="en-US"/>
            </a:p>
          </p:txBody>
        </p:sp>
        <p:sp>
          <p:nvSpPr>
            <p:cNvPr id="2120" name="Freeform 80"/>
            <p:cNvSpPr>
              <a:spLocks/>
            </p:cNvSpPr>
            <p:nvPr/>
          </p:nvSpPr>
          <p:spPr bwMode="auto">
            <a:xfrm>
              <a:off x="578" y="1044"/>
              <a:ext cx="938" cy="161"/>
            </a:xfrm>
            <a:custGeom>
              <a:avLst/>
              <a:gdLst>
                <a:gd name="T0" fmla="*/ 0 w 938"/>
                <a:gd name="T1" fmla="*/ 161 h 161"/>
                <a:gd name="T2" fmla="*/ 0 w 938"/>
                <a:gd name="T3" fmla="*/ 0 h 161"/>
                <a:gd name="T4" fmla="*/ 938 w 938"/>
                <a:gd name="T5" fmla="*/ 0 h 161"/>
                <a:gd name="T6" fmla="*/ 938 w 938"/>
                <a:gd name="T7" fmla="*/ 155 h 161"/>
                <a:gd name="T8" fmla="*/ 0 60000 65536"/>
                <a:gd name="T9" fmla="*/ 0 60000 65536"/>
                <a:gd name="T10" fmla="*/ 0 60000 65536"/>
                <a:gd name="T11" fmla="*/ 0 60000 65536"/>
                <a:gd name="T12" fmla="*/ 0 w 938"/>
                <a:gd name="T13" fmla="*/ 0 h 161"/>
                <a:gd name="T14" fmla="*/ 938 w 938"/>
                <a:gd name="T15" fmla="*/ 161 h 161"/>
              </a:gdLst>
              <a:ahLst/>
              <a:cxnLst>
                <a:cxn ang="T8">
                  <a:pos x="T0" y="T1"/>
                </a:cxn>
                <a:cxn ang="T9">
                  <a:pos x="T2" y="T3"/>
                </a:cxn>
                <a:cxn ang="T10">
                  <a:pos x="T4" y="T5"/>
                </a:cxn>
                <a:cxn ang="T11">
                  <a:pos x="T6" y="T7"/>
                </a:cxn>
              </a:cxnLst>
              <a:rect l="T12" t="T13" r="T14" b="T15"/>
              <a:pathLst>
                <a:path w="938" h="161">
                  <a:moveTo>
                    <a:pt x="0" y="161"/>
                  </a:moveTo>
                  <a:lnTo>
                    <a:pt x="0" y="0"/>
                  </a:lnTo>
                  <a:lnTo>
                    <a:pt x="938" y="0"/>
                  </a:lnTo>
                  <a:lnTo>
                    <a:pt x="938" y="155"/>
                  </a:lnTo>
                </a:path>
              </a:pathLst>
            </a:custGeom>
            <a:noFill/>
            <a:ln w="4763" cap="rnd">
              <a:solidFill>
                <a:srgbClr val="000000"/>
              </a:solidFill>
              <a:prstDash val="solid"/>
              <a:round/>
              <a:headEnd/>
              <a:tailEnd/>
            </a:ln>
          </p:spPr>
          <p:txBody>
            <a:bodyPr/>
            <a:lstStyle/>
            <a:p>
              <a:endParaRPr lang="en-US"/>
            </a:p>
          </p:txBody>
        </p:sp>
        <p:sp>
          <p:nvSpPr>
            <p:cNvPr id="2121" name="Freeform 81"/>
            <p:cNvSpPr>
              <a:spLocks/>
            </p:cNvSpPr>
            <p:nvPr/>
          </p:nvSpPr>
          <p:spPr bwMode="auto">
            <a:xfrm>
              <a:off x="1516" y="1040"/>
              <a:ext cx="1409" cy="377"/>
            </a:xfrm>
            <a:custGeom>
              <a:avLst/>
              <a:gdLst>
                <a:gd name="T0" fmla="*/ 0 w 1409"/>
                <a:gd name="T1" fmla="*/ 159 h 377"/>
                <a:gd name="T2" fmla="*/ 0 w 1409"/>
                <a:gd name="T3" fmla="*/ 0 h 377"/>
                <a:gd name="T4" fmla="*/ 1409 w 1409"/>
                <a:gd name="T5" fmla="*/ 0 h 377"/>
                <a:gd name="T6" fmla="*/ 1409 w 1409"/>
                <a:gd name="T7" fmla="*/ 377 h 377"/>
                <a:gd name="T8" fmla="*/ 0 60000 65536"/>
                <a:gd name="T9" fmla="*/ 0 60000 65536"/>
                <a:gd name="T10" fmla="*/ 0 60000 65536"/>
                <a:gd name="T11" fmla="*/ 0 60000 65536"/>
                <a:gd name="T12" fmla="*/ 0 w 1409"/>
                <a:gd name="T13" fmla="*/ 0 h 377"/>
                <a:gd name="T14" fmla="*/ 1409 w 1409"/>
                <a:gd name="T15" fmla="*/ 377 h 377"/>
              </a:gdLst>
              <a:ahLst/>
              <a:cxnLst>
                <a:cxn ang="T8">
                  <a:pos x="T0" y="T1"/>
                </a:cxn>
                <a:cxn ang="T9">
                  <a:pos x="T2" y="T3"/>
                </a:cxn>
                <a:cxn ang="T10">
                  <a:pos x="T4" y="T5"/>
                </a:cxn>
                <a:cxn ang="T11">
                  <a:pos x="T6" y="T7"/>
                </a:cxn>
              </a:cxnLst>
              <a:rect l="T12" t="T13" r="T14" b="T15"/>
              <a:pathLst>
                <a:path w="1409" h="377">
                  <a:moveTo>
                    <a:pt x="0" y="159"/>
                  </a:moveTo>
                  <a:lnTo>
                    <a:pt x="0" y="0"/>
                  </a:lnTo>
                  <a:lnTo>
                    <a:pt x="1409" y="0"/>
                  </a:lnTo>
                  <a:lnTo>
                    <a:pt x="1409" y="377"/>
                  </a:lnTo>
                </a:path>
              </a:pathLst>
            </a:custGeom>
            <a:noFill/>
            <a:ln w="4763" cap="rnd">
              <a:solidFill>
                <a:srgbClr val="000000"/>
              </a:solidFill>
              <a:prstDash val="solid"/>
              <a:round/>
              <a:headEnd/>
              <a:tailEnd/>
            </a:ln>
          </p:spPr>
          <p:txBody>
            <a:bodyPr/>
            <a:lstStyle/>
            <a:p>
              <a:endParaRPr lang="en-US"/>
            </a:p>
          </p:txBody>
        </p:sp>
        <p:sp>
          <p:nvSpPr>
            <p:cNvPr id="2122" name="Freeform 82"/>
            <p:cNvSpPr>
              <a:spLocks noEditPoints="1"/>
            </p:cNvSpPr>
            <p:nvPr/>
          </p:nvSpPr>
          <p:spPr bwMode="auto">
            <a:xfrm>
              <a:off x="3257" y="2163"/>
              <a:ext cx="106" cy="212"/>
            </a:xfrm>
            <a:custGeom>
              <a:avLst/>
              <a:gdLst>
                <a:gd name="T0" fmla="*/ 163 w 163"/>
                <a:gd name="T1" fmla="*/ 325 h 325"/>
                <a:gd name="T2" fmla="*/ 163 w 163"/>
                <a:gd name="T3" fmla="*/ 0 h 325"/>
                <a:gd name="T4" fmla="*/ 0 w 163"/>
                <a:gd name="T5" fmla="*/ 0 h 325"/>
                <a:gd name="T6" fmla="*/ 41 w 163"/>
                <a:gd name="T7" fmla="*/ 284 h 325"/>
                <a:gd name="T8" fmla="*/ 0 w 163"/>
                <a:gd name="T9" fmla="*/ 325 h 325"/>
                <a:gd name="T10" fmla="*/ 0 60000 65536"/>
                <a:gd name="T11" fmla="*/ 0 60000 65536"/>
                <a:gd name="T12" fmla="*/ 0 60000 65536"/>
                <a:gd name="T13" fmla="*/ 0 60000 65536"/>
                <a:gd name="T14" fmla="*/ 0 60000 65536"/>
                <a:gd name="T15" fmla="*/ 0 w 163"/>
                <a:gd name="T16" fmla="*/ 0 h 325"/>
                <a:gd name="T17" fmla="*/ 163 w 163"/>
                <a:gd name="T18" fmla="*/ 325 h 325"/>
              </a:gdLst>
              <a:ahLst/>
              <a:cxnLst>
                <a:cxn ang="T10">
                  <a:pos x="T0" y="T1"/>
                </a:cxn>
                <a:cxn ang="T11">
                  <a:pos x="T2" y="T3"/>
                </a:cxn>
                <a:cxn ang="T12">
                  <a:pos x="T4" y="T5"/>
                </a:cxn>
                <a:cxn ang="T13">
                  <a:pos x="T6" y="T7"/>
                </a:cxn>
                <a:cxn ang="T14">
                  <a:pos x="T8" y="T9"/>
                </a:cxn>
              </a:cxnLst>
              <a:rect l="T15" t="T16" r="T17" b="T18"/>
              <a:pathLst>
                <a:path w="163" h="325">
                  <a:moveTo>
                    <a:pt x="163" y="325"/>
                  </a:moveTo>
                  <a:lnTo>
                    <a:pt x="163" y="0"/>
                  </a:lnTo>
                  <a:moveTo>
                    <a:pt x="0" y="0"/>
                  </a:moveTo>
                  <a:cubicBezTo>
                    <a:pt x="90" y="67"/>
                    <a:pt x="108" y="194"/>
                    <a:pt x="41" y="284"/>
                  </a:cubicBezTo>
                  <a:cubicBezTo>
                    <a:pt x="30" y="300"/>
                    <a:pt x="16" y="313"/>
                    <a:pt x="0" y="325"/>
                  </a:cubicBezTo>
                </a:path>
              </a:pathLst>
            </a:custGeom>
            <a:noFill/>
            <a:ln w="4763" cap="rnd">
              <a:solidFill>
                <a:srgbClr val="000000"/>
              </a:solidFill>
              <a:prstDash val="solid"/>
              <a:round/>
              <a:headEnd/>
              <a:tailEnd/>
            </a:ln>
          </p:spPr>
          <p:txBody>
            <a:bodyPr/>
            <a:lstStyle/>
            <a:p>
              <a:endParaRPr lang="en-US"/>
            </a:p>
          </p:txBody>
        </p:sp>
        <p:sp>
          <p:nvSpPr>
            <p:cNvPr id="2123" name="Freeform 83"/>
            <p:cNvSpPr>
              <a:spLocks noEditPoints="1"/>
            </p:cNvSpPr>
            <p:nvPr/>
          </p:nvSpPr>
          <p:spPr bwMode="auto">
            <a:xfrm>
              <a:off x="3099" y="2269"/>
              <a:ext cx="423" cy="1"/>
            </a:xfrm>
            <a:custGeom>
              <a:avLst/>
              <a:gdLst>
                <a:gd name="T0" fmla="*/ 0 w 423"/>
                <a:gd name="T1" fmla="*/ 0 h 1"/>
                <a:gd name="T2" fmla="*/ 211 w 423"/>
                <a:gd name="T3" fmla="*/ 0 h 1"/>
                <a:gd name="T4" fmla="*/ 264 w 423"/>
                <a:gd name="T5" fmla="*/ 0 h 1"/>
                <a:gd name="T6" fmla="*/ 423 w 423"/>
                <a:gd name="T7" fmla="*/ 0 h 1"/>
                <a:gd name="T8" fmla="*/ 0 60000 65536"/>
                <a:gd name="T9" fmla="*/ 0 60000 65536"/>
                <a:gd name="T10" fmla="*/ 0 60000 65536"/>
                <a:gd name="T11" fmla="*/ 0 60000 65536"/>
                <a:gd name="T12" fmla="*/ 0 w 423"/>
                <a:gd name="T13" fmla="*/ 0 h 1"/>
                <a:gd name="T14" fmla="*/ 423 w 423"/>
                <a:gd name="T15" fmla="*/ 1 h 1"/>
              </a:gdLst>
              <a:ahLst/>
              <a:cxnLst>
                <a:cxn ang="T8">
                  <a:pos x="T0" y="T1"/>
                </a:cxn>
                <a:cxn ang="T9">
                  <a:pos x="T2" y="T3"/>
                </a:cxn>
                <a:cxn ang="T10">
                  <a:pos x="T4" y="T5"/>
                </a:cxn>
                <a:cxn ang="T11">
                  <a:pos x="T6" y="T7"/>
                </a:cxn>
              </a:cxnLst>
              <a:rect l="T12" t="T13" r="T14" b="T15"/>
              <a:pathLst>
                <a:path w="423" h="1">
                  <a:moveTo>
                    <a:pt x="0" y="0"/>
                  </a:moveTo>
                  <a:lnTo>
                    <a:pt x="211" y="0"/>
                  </a:lnTo>
                  <a:moveTo>
                    <a:pt x="264" y="0"/>
                  </a:moveTo>
                  <a:lnTo>
                    <a:pt x="423" y="0"/>
                  </a:lnTo>
                </a:path>
              </a:pathLst>
            </a:custGeom>
            <a:noFill/>
            <a:ln w="4763" cap="rnd">
              <a:solidFill>
                <a:srgbClr val="000000"/>
              </a:solidFill>
              <a:prstDash val="solid"/>
              <a:round/>
              <a:headEnd/>
              <a:tailEnd/>
            </a:ln>
          </p:spPr>
          <p:txBody>
            <a:bodyPr/>
            <a:lstStyle/>
            <a:p>
              <a:endParaRPr lang="en-US"/>
            </a:p>
          </p:txBody>
        </p:sp>
        <p:sp>
          <p:nvSpPr>
            <p:cNvPr id="2124" name="Rectangle 84"/>
            <p:cNvSpPr>
              <a:spLocks noChangeArrowheads="1"/>
            </p:cNvSpPr>
            <p:nvPr/>
          </p:nvSpPr>
          <p:spPr bwMode="auto">
            <a:xfrm>
              <a:off x="3261" y="2388"/>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C5</a:t>
              </a:r>
              <a:endParaRPr lang="en-US" sz="1400">
                <a:latin typeface="Arial" charset="0"/>
              </a:endParaRPr>
            </a:p>
          </p:txBody>
        </p:sp>
        <p:sp>
          <p:nvSpPr>
            <p:cNvPr id="2125" name="Rectangle 85"/>
            <p:cNvSpPr>
              <a:spLocks noChangeArrowheads="1"/>
            </p:cNvSpPr>
            <p:nvPr/>
          </p:nvSpPr>
          <p:spPr bwMode="auto">
            <a:xfrm>
              <a:off x="3220" y="2471"/>
              <a:ext cx="169"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100nf</a:t>
              </a:r>
              <a:endParaRPr lang="en-US" sz="1400">
                <a:latin typeface="Arial" charset="0"/>
              </a:endParaRPr>
            </a:p>
          </p:txBody>
        </p:sp>
        <p:sp>
          <p:nvSpPr>
            <p:cNvPr id="2126" name="Freeform 86"/>
            <p:cNvSpPr>
              <a:spLocks/>
            </p:cNvSpPr>
            <p:nvPr/>
          </p:nvSpPr>
          <p:spPr bwMode="auto">
            <a:xfrm>
              <a:off x="2925" y="1840"/>
              <a:ext cx="174" cy="429"/>
            </a:xfrm>
            <a:custGeom>
              <a:avLst/>
              <a:gdLst>
                <a:gd name="T0" fmla="*/ 174 w 174"/>
                <a:gd name="T1" fmla="*/ 429 h 429"/>
                <a:gd name="T2" fmla="*/ 0 w 174"/>
                <a:gd name="T3" fmla="*/ 429 h 429"/>
                <a:gd name="T4" fmla="*/ 0 w 174"/>
                <a:gd name="T5" fmla="*/ 0 h 429"/>
                <a:gd name="T6" fmla="*/ 0 60000 65536"/>
                <a:gd name="T7" fmla="*/ 0 60000 65536"/>
                <a:gd name="T8" fmla="*/ 0 60000 65536"/>
                <a:gd name="T9" fmla="*/ 0 w 174"/>
                <a:gd name="T10" fmla="*/ 0 h 429"/>
                <a:gd name="T11" fmla="*/ 174 w 174"/>
                <a:gd name="T12" fmla="*/ 429 h 429"/>
              </a:gdLst>
              <a:ahLst/>
              <a:cxnLst>
                <a:cxn ang="T6">
                  <a:pos x="T0" y="T1"/>
                </a:cxn>
                <a:cxn ang="T7">
                  <a:pos x="T2" y="T3"/>
                </a:cxn>
                <a:cxn ang="T8">
                  <a:pos x="T4" y="T5"/>
                </a:cxn>
              </a:cxnLst>
              <a:rect l="T9" t="T10" r="T11" b="T12"/>
              <a:pathLst>
                <a:path w="174" h="429">
                  <a:moveTo>
                    <a:pt x="174" y="429"/>
                  </a:moveTo>
                  <a:lnTo>
                    <a:pt x="0" y="429"/>
                  </a:lnTo>
                  <a:lnTo>
                    <a:pt x="0" y="0"/>
                  </a:lnTo>
                </a:path>
              </a:pathLst>
            </a:custGeom>
            <a:noFill/>
            <a:ln w="4763" cap="rnd">
              <a:solidFill>
                <a:srgbClr val="000000"/>
              </a:solidFill>
              <a:prstDash val="solid"/>
              <a:round/>
              <a:headEnd/>
              <a:tailEnd/>
            </a:ln>
          </p:spPr>
          <p:txBody>
            <a:bodyPr/>
            <a:lstStyle/>
            <a:p>
              <a:endParaRPr lang="en-US"/>
            </a:p>
          </p:txBody>
        </p:sp>
        <p:sp>
          <p:nvSpPr>
            <p:cNvPr id="2127" name="Freeform 87"/>
            <p:cNvSpPr>
              <a:spLocks/>
            </p:cNvSpPr>
            <p:nvPr/>
          </p:nvSpPr>
          <p:spPr bwMode="auto">
            <a:xfrm>
              <a:off x="3886" y="2230"/>
              <a:ext cx="339" cy="43"/>
            </a:xfrm>
            <a:custGeom>
              <a:avLst/>
              <a:gdLst>
                <a:gd name="T0" fmla="*/ 0 w 339"/>
                <a:gd name="T1" fmla="*/ 43 h 43"/>
                <a:gd name="T2" fmla="*/ 41 w 339"/>
                <a:gd name="T3" fmla="*/ 1 h 43"/>
                <a:gd name="T4" fmla="*/ 85 w 339"/>
                <a:gd name="T5" fmla="*/ 40 h 43"/>
                <a:gd name="T6" fmla="*/ 85 w 339"/>
                <a:gd name="T7" fmla="*/ 43 h 43"/>
                <a:gd name="T8" fmla="*/ 126 w 339"/>
                <a:gd name="T9" fmla="*/ 1 h 43"/>
                <a:gd name="T10" fmla="*/ 170 w 339"/>
                <a:gd name="T11" fmla="*/ 40 h 43"/>
                <a:gd name="T12" fmla="*/ 170 w 339"/>
                <a:gd name="T13" fmla="*/ 43 h 43"/>
                <a:gd name="T14" fmla="*/ 211 w 339"/>
                <a:gd name="T15" fmla="*/ 1 h 43"/>
                <a:gd name="T16" fmla="*/ 255 w 339"/>
                <a:gd name="T17" fmla="*/ 40 h 43"/>
                <a:gd name="T18" fmla="*/ 255 w 339"/>
                <a:gd name="T19" fmla="*/ 43 h 43"/>
                <a:gd name="T20" fmla="*/ 296 w 339"/>
                <a:gd name="T21" fmla="*/ 1 h 43"/>
                <a:gd name="T22" fmla="*/ 339 w 339"/>
                <a:gd name="T23" fmla="*/ 40 h 43"/>
                <a:gd name="T24" fmla="*/ 339 w 339"/>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
                <a:gd name="T40" fmla="*/ 0 h 43"/>
                <a:gd name="T41" fmla="*/ 339 w 33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 h="43">
                  <a:moveTo>
                    <a:pt x="0" y="43"/>
                  </a:moveTo>
                  <a:cubicBezTo>
                    <a:pt x="0" y="21"/>
                    <a:pt x="18" y="2"/>
                    <a:pt x="41" y="1"/>
                  </a:cubicBezTo>
                  <a:cubicBezTo>
                    <a:pt x="64" y="0"/>
                    <a:pt x="84" y="17"/>
                    <a:pt x="85" y="40"/>
                  </a:cubicBezTo>
                  <a:cubicBezTo>
                    <a:pt x="85" y="41"/>
                    <a:pt x="85" y="42"/>
                    <a:pt x="85" y="43"/>
                  </a:cubicBezTo>
                  <a:cubicBezTo>
                    <a:pt x="84" y="21"/>
                    <a:pt x="103" y="2"/>
                    <a:pt x="126" y="1"/>
                  </a:cubicBezTo>
                  <a:cubicBezTo>
                    <a:pt x="149" y="0"/>
                    <a:pt x="169" y="17"/>
                    <a:pt x="170" y="40"/>
                  </a:cubicBezTo>
                  <a:cubicBezTo>
                    <a:pt x="170" y="41"/>
                    <a:pt x="170" y="42"/>
                    <a:pt x="170" y="43"/>
                  </a:cubicBezTo>
                  <a:cubicBezTo>
                    <a:pt x="169" y="21"/>
                    <a:pt x="187" y="2"/>
                    <a:pt x="211" y="1"/>
                  </a:cubicBezTo>
                  <a:cubicBezTo>
                    <a:pt x="234" y="0"/>
                    <a:pt x="254" y="17"/>
                    <a:pt x="255" y="40"/>
                  </a:cubicBezTo>
                  <a:cubicBezTo>
                    <a:pt x="255" y="41"/>
                    <a:pt x="255" y="42"/>
                    <a:pt x="255" y="43"/>
                  </a:cubicBezTo>
                  <a:cubicBezTo>
                    <a:pt x="254" y="21"/>
                    <a:pt x="272" y="2"/>
                    <a:pt x="296" y="1"/>
                  </a:cubicBezTo>
                  <a:cubicBezTo>
                    <a:pt x="319" y="0"/>
                    <a:pt x="339" y="17"/>
                    <a:pt x="339" y="40"/>
                  </a:cubicBezTo>
                  <a:cubicBezTo>
                    <a:pt x="339" y="41"/>
                    <a:pt x="339" y="42"/>
                    <a:pt x="339" y="43"/>
                  </a:cubicBezTo>
                </a:path>
              </a:pathLst>
            </a:custGeom>
            <a:noFill/>
            <a:ln w="4763" cap="rnd">
              <a:solidFill>
                <a:srgbClr val="000000"/>
              </a:solidFill>
              <a:prstDash val="solid"/>
              <a:round/>
              <a:headEnd/>
              <a:tailEnd/>
            </a:ln>
          </p:spPr>
          <p:txBody>
            <a:bodyPr/>
            <a:lstStyle/>
            <a:p>
              <a:endParaRPr lang="en-US"/>
            </a:p>
          </p:txBody>
        </p:sp>
        <p:sp>
          <p:nvSpPr>
            <p:cNvPr id="2128" name="Rectangle 88"/>
            <p:cNvSpPr>
              <a:spLocks noChangeArrowheads="1"/>
            </p:cNvSpPr>
            <p:nvPr/>
          </p:nvSpPr>
          <p:spPr bwMode="auto">
            <a:xfrm>
              <a:off x="4012" y="2137"/>
              <a:ext cx="7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L1</a:t>
              </a:r>
              <a:endParaRPr lang="en-US" sz="1400">
                <a:latin typeface="Arial" charset="0"/>
              </a:endParaRPr>
            </a:p>
          </p:txBody>
        </p:sp>
        <p:sp>
          <p:nvSpPr>
            <p:cNvPr id="2129" name="Freeform 89"/>
            <p:cNvSpPr>
              <a:spLocks/>
            </p:cNvSpPr>
            <p:nvPr/>
          </p:nvSpPr>
          <p:spPr bwMode="auto">
            <a:xfrm>
              <a:off x="4675" y="2230"/>
              <a:ext cx="341" cy="43"/>
            </a:xfrm>
            <a:custGeom>
              <a:avLst/>
              <a:gdLst>
                <a:gd name="T0" fmla="*/ 2 w 341"/>
                <a:gd name="T1" fmla="*/ 43 h 43"/>
                <a:gd name="T2" fmla="*/ 42 w 341"/>
                <a:gd name="T3" fmla="*/ 1 h 43"/>
                <a:gd name="T4" fmla="*/ 86 w 341"/>
                <a:gd name="T5" fmla="*/ 40 h 43"/>
                <a:gd name="T6" fmla="*/ 86 w 341"/>
                <a:gd name="T7" fmla="*/ 43 h 43"/>
                <a:gd name="T8" fmla="*/ 127 w 341"/>
                <a:gd name="T9" fmla="*/ 1 h 43"/>
                <a:gd name="T10" fmla="*/ 171 w 341"/>
                <a:gd name="T11" fmla="*/ 40 h 43"/>
                <a:gd name="T12" fmla="*/ 171 w 341"/>
                <a:gd name="T13" fmla="*/ 43 h 43"/>
                <a:gd name="T14" fmla="*/ 212 w 341"/>
                <a:gd name="T15" fmla="*/ 1 h 43"/>
                <a:gd name="T16" fmla="*/ 256 w 341"/>
                <a:gd name="T17" fmla="*/ 40 h 43"/>
                <a:gd name="T18" fmla="*/ 256 w 341"/>
                <a:gd name="T19" fmla="*/ 43 h 43"/>
                <a:gd name="T20" fmla="*/ 296 w 341"/>
                <a:gd name="T21" fmla="*/ 1 h 43"/>
                <a:gd name="T22" fmla="*/ 341 w 341"/>
                <a:gd name="T23" fmla="*/ 40 h 43"/>
                <a:gd name="T24" fmla="*/ 341 w 341"/>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1"/>
                <a:gd name="T40" fmla="*/ 0 h 43"/>
                <a:gd name="T41" fmla="*/ 341 w 3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1" h="43">
                  <a:moveTo>
                    <a:pt x="2" y="43"/>
                  </a:moveTo>
                  <a:cubicBezTo>
                    <a:pt x="0" y="21"/>
                    <a:pt x="19" y="2"/>
                    <a:pt x="42" y="1"/>
                  </a:cubicBezTo>
                  <a:cubicBezTo>
                    <a:pt x="66" y="0"/>
                    <a:pt x="85" y="17"/>
                    <a:pt x="86" y="40"/>
                  </a:cubicBezTo>
                  <a:cubicBezTo>
                    <a:pt x="86" y="41"/>
                    <a:pt x="86" y="42"/>
                    <a:pt x="86" y="43"/>
                  </a:cubicBezTo>
                  <a:cubicBezTo>
                    <a:pt x="85" y="21"/>
                    <a:pt x="103" y="2"/>
                    <a:pt x="127" y="1"/>
                  </a:cubicBezTo>
                  <a:cubicBezTo>
                    <a:pt x="150" y="0"/>
                    <a:pt x="170" y="17"/>
                    <a:pt x="171" y="40"/>
                  </a:cubicBezTo>
                  <a:cubicBezTo>
                    <a:pt x="171" y="41"/>
                    <a:pt x="171" y="42"/>
                    <a:pt x="171" y="43"/>
                  </a:cubicBezTo>
                  <a:cubicBezTo>
                    <a:pt x="170" y="21"/>
                    <a:pt x="188" y="2"/>
                    <a:pt x="212" y="1"/>
                  </a:cubicBezTo>
                  <a:cubicBezTo>
                    <a:pt x="235" y="0"/>
                    <a:pt x="255" y="17"/>
                    <a:pt x="256" y="40"/>
                  </a:cubicBezTo>
                  <a:cubicBezTo>
                    <a:pt x="256" y="41"/>
                    <a:pt x="256" y="42"/>
                    <a:pt x="256" y="43"/>
                  </a:cubicBezTo>
                  <a:cubicBezTo>
                    <a:pt x="255" y="21"/>
                    <a:pt x="273" y="2"/>
                    <a:pt x="296" y="1"/>
                  </a:cubicBezTo>
                  <a:cubicBezTo>
                    <a:pt x="320" y="0"/>
                    <a:pt x="340" y="17"/>
                    <a:pt x="341" y="40"/>
                  </a:cubicBezTo>
                  <a:cubicBezTo>
                    <a:pt x="341" y="41"/>
                    <a:pt x="341" y="42"/>
                    <a:pt x="341" y="43"/>
                  </a:cubicBezTo>
                </a:path>
              </a:pathLst>
            </a:custGeom>
            <a:noFill/>
            <a:ln w="4763" cap="rnd">
              <a:solidFill>
                <a:srgbClr val="000000"/>
              </a:solidFill>
              <a:prstDash val="solid"/>
              <a:round/>
              <a:headEnd/>
              <a:tailEnd/>
            </a:ln>
          </p:spPr>
          <p:txBody>
            <a:bodyPr/>
            <a:lstStyle/>
            <a:p>
              <a:endParaRPr lang="en-US"/>
            </a:p>
          </p:txBody>
        </p:sp>
        <p:sp>
          <p:nvSpPr>
            <p:cNvPr id="2130" name="Rectangle 90"/>
            <p:cNvSpPr>
              <a:spLocks noChangeArrowheads="1"/>
            </p:cNvSpPr>
            <p:nvPr/>
          </p:nvSpPr>
          <p:spPr bwMode="auto">
            <a:xfrm>
              <a:off x="4806" y="2137"/>
              <a:ext cx="7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L2</a:t>
              </a:r>
              <a:endParaRPr lang="en-US" sz="1400">
                <a:latin typeface="Arial" charset="0"/>
              </a:endParaRPr>
            </a:p>
          </p:txBody>
        </p:sp>
        <p:sp>
          <p:nvSpPr>
            <p:cNvPr id="2131" name="Freeform 91"/>
            <p:cNvSpPr>
              <a:spLocks noEditPoints="1"/>
            </p:cNvSpPr>
            <p:nvPr/>
          </p:nvSpPr>
          <p:spPr bwMode="auto">
            <a:xfrm>
              <a:off x="3590" y="2944"/>
              <a:ext cx="212" cy="106"/>
            </a:xfrm>
            <a:custGeom>
              <a:avLst/>
              <a:gdLst>
                <a:gd name="T0" fmla="*/ 325 w 325"/>
                <a:gd name="T1" fmla="*/ 0 h 163"/>
                <a:gd name="T2" fmla="*/ 0 w 325"/>
                <a:gd name="T3" fmla="*/ 0 h 163"/>
                <a:gd name="T4" fmla="*/ 0 w 325"/>
                <a:gd name="T5" fmla="*/ 163 h 163"/>
                <a:gd name="T6" fmla="*/ 284 w 325"/>
                <a:gd name="T7" fmla="*/ 122 h 163"/>
                <a:gd name="T8" fmla="*/ 325 w 325"/>
                <a:gd name="T9" fmla="*/ 163 h 163"/>
                <a:gd name="T10" fmla="*/ 0 60000 65536"/>
                <a:gd name="T11" fmla="*/ 0 60000 65536"/>
                <a:gd name="T12" fmla="*/ 0 60000 65536"/>
                <a:gd name="T13" fmla="*/ 0 60000 65536"/>
                <a:gd name="T14" fmla="*/ 0 60000 65536"/>
                <a:gd name="T15" fmla="*/ 0 w 325"/>
                <a:gd name="T16" fmla="*/ 0 h 163"/>
                <a:gd name="T17" fmla="*/ 325 w 325"/>
                <a:gd name="T18" fmla="*/ 163 h 163"/>
              </a:gdLst>
              <a:ahLst/>
              <a:cxnLst>
                <a:cxn ang="T10">
                  <a:pos x="T0" y="T1"/>
                </a:cxn>
                <a:cxn ang="T11">
                  <a:pos x="T2" y="T3"/>
                </a:cxn>
                <a:cxn ang="T12">
                  <a:pos x="T4" y="T5"/>
                </a:cxn>
                <a:cxn ang="T13">
                  <a:pos x="T6" y="T7"/>
                </a:cxn>
                <a:cxn ang="T14">
                  <a:pos x="T8" y="T9"/>
                </a:cxn>
              </a:cxnLst>
              <a:rect l="T15" t="T16" r="T17" b="T18"/>
              <a:pathLst>
                <a:path w="325" h="163">
                  <a:moveTo>
                    <a:pt x="325" y="0"/>
                  </a:moveTo>
                  <a:lnTo>
                    <a:pt x="0" y="0"/>
                  </a:lnTo>
                  <a:moveTo>
                    <a:pt x="0" y="163"/>
                  </a:moveTo>
                  <a:cubicBezTo>
                    <a:pt x="67" y="73"/>
                    <a:pt x="195" y="55"/>
                    <a:pt x="284" y="122"/>
                  </a:cubicBezTo>
                  <a:cubicBezTo>
                    <a:pt x="300" y="134"/>
                    <a:pt x="313" y="147"/>
                    <a:pt x="325" y="163"/>
                  </a:cubicBezTo>
                </a:path>
              </a:pathLst>
            </a:custGeom>
            <a:noFill/>
            <a:ln w="4763" cap="rnd">
              <a:solidFill>
                <a:srgbClr val="000000"/>
              </a:solidFill>
              <a:prstDash val="solid"/>
              <a:round/>
              <a:headEnd/>
              <a:tailEnd/>
            </a:ln>
          </p:spPr>
          <p:txBody>
            <a:bodyPr/>
            <a:lstStyle/>
            <a:p>
              <a:endParaRPr lang="en-US"/>
            </a:p>
          </p:txBody>
        </p:sp>
        <p:sp>
          <p:nvSpPr>
            <p:cNvPr id="2132" name="Freeform 92"/>
            <p:cNvSpPr>
              <a:spLocks noEditPoints="1"/>
            </p:cNvSpPr>
            <p:nvPr/>
          </p:nvSpPr>
          <p:spPr bwMode="auto">
            <a:xfrm>
              <a:off x="3695" y="2785"/>
              <a:ext cx="1" cy="424"/>
            </a:xfrm>
            <a:custGeom>
              <a:avLst/>
              <a:gdLst>
                <a:gd name="T0" fmla="*/ 0 w 1"/>
                <a:gd name="T1" fmla="*/ 424 h 424"/>
                <a:gd name="T2" fmla="*/ 0 w 1"/>
                <a:gd name="T3" fmla="*/ 211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1"/>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133" name="Rectangle 93"/>
            <p:cNvSpPr>
              <a:spLocks noChangeArrowheads="1"/>
            </p:cNvSpPr>
            <p:nvPr/>
          </p:nvSpPr>
          <p:spPr bwMode="auto">
            <a:xfrm>
              <a:off x="3814" y="2951"/>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C6</a:t>
              </a:r>
              <a:endParaRPr lang="en-US" sz="1400">
                <a:latin typeface="Arial" charset="0"/>
              </a:endParaRPr>
            </a:p>
          </p:txBody>
        </p:sp>
        <p:sp>
          <p:nvSpPr>
            <p:cNvPr id="2134" name="Freeform 94"/>
            <p:cNvSpPr>
              <a:spLocks noEditPoints="1"/>
            </p:cNvSpPr>
            <p:nvPr/>
          </p:nvSpPr>
          <p:spPr bwMode="auto">
            <a:xfrm>
              <a:off x="4412" y="2944"/>
              <a:ext cx="211" cy="106"/>
            </a:xfrm>
            <a:custGeom>
              <a:avLst/>
              <a:gdLst>
                <a:gd name="T0" fmla="*/ 325 w 325"/>
                <a:gd name="T1" fmla="*/ 0 h 163"/>
                <a:gd name="T2" fmla="*/ 0 w 325"/>
                <a:gd name="T3" fmla="*/ 0 h 163"/>
                <a:gd name="T4" fmla="*/ 0 w 325"/>
                <a:gd name="T5" fmla="*/ 163 h 163"/>
                <a:gd name="T6" fmla="*/ 285 w 325"/>
                <a:gd name="T7" fmla="*/ 122 h 163"/>
                <a:gd name="T8" fmla="*/ 325 w 325"/>
                <a:gd name="T9" fmla="*/ 163 h 163"/>
                <a:gd name="T10" fmla="*/ 0 60000 65536"/>
                <a:gd name="T11" fmla="*/ 0 60000 65536"/>
                <a:gd name="T12" fmla="*/ 0 60000 65536"/>
                <a:gd name="T13" fmla="*/ 0 60000 65536"/>
                <a:gd name="T14" fmla="*/ 0 60000 65536"/>
                <a:gd name="T15" fmla="*/ 0 w 325"/>
                <a:gd name="T16" fmla="*/ 0 h 163"/>
                <a:gd name="T17" fmla="*/ 325 w 325"/>
                <a:gd name="T18" fmla="*/ 163 h 163"/>
              </a:gdLst>
              <a:ahLst/>
              <a:cxnLst>
                <a:cxn ang="T10">
                  <a:pos x="T0" y="T1"/>
                </a:cxn>
                <a:cxn ang="T11">
                  <a:pos x="T2" y="T3"/>
                </a:cxn>
                <a:cxn ang="T12">
                  <a:pos x="T4" y="T5"/>
                </a:cxn>
                <a:cxn ang="T13">
                  <a:pos x="T6" y="T7"/>
                </a:cxn>
                <a:cxn ang="T14">
                  <a:pos x="T8" y="T9"/>
                </a:cxn>
              </a:cxnLst>
              <a:rect l="T15" t="T16" r="T17" b="T18"/>
              <a:pathLst>
                <a:path w="325" h="163">
                  <a:moveTo>
                    <a:pt x="325" y="0"/>
                  </a:moveTo>
                  <a:lnTo>
                    <a:pt x="0" y="0"/>
                  </a:lnTo>
                  <a:moveTo>
                    <a:pt x="0" y="163"/>
                  </a:moveTo>
                  <a:cubicBezTo>
                    <a:pt x="68" y="73"/>
                    <a:pt x="195" y="55"/>
                    <a:pt x="285" y="122"/>
                  </a:cubicBezTo>
                  <a:cubicBezTo>
                    <a:pt x="300" y="134"/>
                    <a:pt x="314" y="147"/>
                    <a:pt x="325" y="163"/>
                  </a:cubicBezTo>
                </a:path>
              </a:pathLst>
            </a:custGeom>
            <a:noFill/>
            <a:ln w="4763" cap="rnd">
              <a:solidFill>
                <a:srgbClr val="000000"/>
              </a:solidFill>
              <a:prstDash val="solid"/>
              <a:round/>
              <a:headEnd/>
              <a:tailEnd/>
            </a:ln>
          </p:spPr>
          <p:txBody>
            <a:bodyPr/>
            <a:lstStyle/>
            <a:p>
              <a:endParaRPr lang="en-US"/>
            </a:p>
          </p:txBody>
        </p:sp>
        <p:sp>
          <p:nvSpPr>
            <p:cNvPr id="2135" name="Freeform 95"/>
            <p:cNvSpPr>
              <a:spLocks noEditPoints="1"/>
            </p:cNvSpPr>
            <p:nvPr/>
          </p:nvSpPr>
          <p:spPr bwMode="auto">
            <a:xfrm>
              <a:off x="4518" y="2785"/>
              <a:ext cx="1" cy="424"/>
            </a:xfrm>
            <a:custGeom>
              <a:avLst/>
              <a:gdLst>
                <a:gd name="T0" fmla="*/ 0 w 1"/>
                <a:gd name="T1" fmla="*/ 424 h 424"/>
                <a:gd name="T2" fmla="*/ 0 w 1"/>
                <a:gd name="T3" fmla="*/ 211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1"/>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136" name="Rectangle 96"/>
            <p:cNvSpPr>
              <a:spLocks noChangeArrowheads="1"/>
            </p:cNvSpPr>
            <p:nvPr/>
          </p:nvSpPr>
          <p:spPr bwMode="auto">
            <a:xfrm>
              <a:off x="4639" y="2951"/>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C7</a:t>
              </a:r>
              <a:endParaRPr lang="en-US" sz="1400">
                <a:latin typeface="Arial" charset="0"/>
              </a:endParaRPr>
            </a:p>
          </p:txBody>
        </p:sp>
        <p:sp>
          <p:nvSpPr>
            <p:cNvPr id="2137" name="Freeform 97"/>
            <p:cNvSpPr>
              <a:spLocks noEditPoints="1"/>
            </p:cNvSpPr>
            <p:nvPr/>
          </p:nvSpPr>
          <p:spPr bwMode="auto">
            <a:xfrm>
              <a:off x="5041" y="2941"/>
              <a:ext cx="212" cy="106"/>
            </a:xfrm>
            <a:custGeom>
              <a:avLst/>
              <a:gdLst>
                <a:gd name="T0" fmla="*/ 325 w 325"/>
                <a:gd name="T1" fmla="*/ 0 h 162"/>
                <a:gd name="T2" fmla="*/ 0 w 325"/>
                <a:gd name="T3" fmla="*/ 0 h 162"/>
                <a:gd name="T4" fmla="*/ 0 w 325"/>
                <a:gd name="T5" fmla="*/ 162 h 162"/>
                <a:gd name="T6" fmla="*/ 284 w 325"/>
                <a:gd name="T7" fmla="*/ 122 h 162"/>
                <a:gd name="T8" fmla="*/ 325 w 325"/>
                <a:gd name="T9" fmla="*/ 162 h 162"/>
                <a:gd name="T10" fmla="*/ 0 60000 65536"/>
                <a:gd name="T11" fmla="*/ 0 60000 65536"/>
                <a:gd name="T12" fmla="*/ 0 60000 65536"/>
                <a:gd name="T13" fmla="*/ 0 60000 65536"/>
                <a:gd name="T14" fmla="*/ 0 60000 65536"/>
                <a:gd name="T15" fmla="*/ 0 w 325"/>
                <a:gd name="T16" fmla="*/ 0 h 162"/>
                <a:gd name="T17" fmla="*/ 325 w 325"/>
                <a:gd name="T18" fmla="*/ 162 h 162"/>
              </a:gdLst>
              <a:ahLst/>
              <a:cxnLst>
                <a:cxn ang="T10">
                  <a:pos x="T0" y="T1"/>
                </a:cxn>
                <a:cxn ang="T11">
                  <a:pos x="T2" y="T3"/>
                </a:cxn>
                <a:cxn ang="T12">
                  <a:pos x="T4" y="T5"/>
                </a:cxn>
                <a:cxn ang="T13">
                  <a:pos x="T6" y="T7"/>
                </a:cxn>
                <a:cxn ang="T14">
                  <a:pos x="T8" y="T9"/>
                </a:cxn>
              </a:cxnLst>
              <a:rect l="T15" t="T16" r="T17" b="T18"/>
              <a:pathLst>
                <a:path w="325" h="162">
                  <a:moveTo>
                    <a:pt x="325" y="0"/>
                  </a:moveTo>
                  <a:lnTo>
                    <a:pt x="0" y="0"/>
                  </a:lnTo>
                  <a:moveTo>
                    <a:pt x="0" y="162"/>
                  </a:moveTo>
                  <a:cubicBezTo>
                    <a:pt x="67" y="73"/>
                    <a:pt x="195" y="54"/>
                    <a:pt x="284" y="122"/>
                  </a:cubicBezTo>
                  <a:cubicBezTo>
                    <a:pt x="300" y="133"/>
                    <a:pt x="314" y="147"/>
                    <a:pt x="325" y="162"/>
                  </a:cubicBezTo>
                </a:path>
              </a:pathLst>
            </a:custGeom>
            <a:noFill/>
            <a:ln w="4763" cap="rnd">
              <a:solidFill>
                <a:srgbClr val="000000"/>
              </a:solidFill>
              <a:prstDash val="solid"/>
              <a:round/>
              <a:headEnd/>
              <a:tailEnd/>
            </a:ln>
          </p:spPr>
          <p:txBody>
            <a:bodyPr/>
            <a:lstStyle/>
            <a:p>
              <a:endParaRPr lang="en-US"/>
            </a:p>
          </p:txBody>
        </p:sp>
        <p:sp>
          <p:nvSpPr>
            <p:cNvPr id="2138" name="Freeform 98"/>
            <p:cNvSpPr>
              <a:spLocks noEditPoints="1"/>
            </p:cNvSpPr>
            <p:nvPr/>
          </p:nvSpPr>
          <p:spPr bwMode="auto">
            <a:xfrm>
              <a:off x="5147" y="2782"/>
              <a:ext cx="1" cy="424"/>
            </a:xfrm>
            <a:custGeom>
              <a:avLst/>
              <a:gdLst>
                <a:gd name="T0" fmla="*/ 0 w 1"/>
                <a:gd name="T1" fmla="*/ 424 h 424"/>
                <a:gd name="T2" fmla="*/ 0 w 1"/>
                <a:gd name="T3" fmla="*/ 212 h 424"/>
                <a:gd name="T4" fmla="*/ 0 w 1"/>
                <a:gd name="T5" fmla="*/ 159 h 424"/>
                <a:gd name="T6" fmla="*/ 0 w 1"/>
                <a:gd name="T7" fmla="*/ 0 h 424"/>
                <a:gd name="T8" fmla="*/ 0 60000 65536"/>
                <a:gd name="T9" fmla="*/ 0 60000 65536"/>
                <a:gd name="T10" fmla="*/ 0 60000 65536"/>
                <a:gd name="T11" fmla="*/ 0 60000 65536"/>
                <a:gd name="T12" fmla="*/ 0 w 1"/>
                <a:gd name="T13" fmla="*/ 0 h 424"/>
                <a:gd name="T14" fmla="*/ 1 w 1"/>
                <a:gd name="T15" fmla="*/ 424 h 424"/>
              </a:gdLst>
              <a:ahLst/>
              <a:cxnLst>
                <a:cxn ang="T8">
                  <a:pos x="T0" y="T1"/>
                </a:cxn>
                <a:cxn ang="T9">
                  <a:pos x="T2" y="T3"/>
                </a:cxn>
                <a:cxn ang="T10">
                  <a:pos x="T4" y="T5"/>
                </a:cxn>
                <a:cxn ang="T11">
                  <a:pos x="T6" y="T7"/>
                </a:cxn>
              </a:cxnLst>
              <a:rect l="T12" t="T13" r="T14" b="T15"/>
              <a:pathLst>
                <a:path w="1" h="424">
                  <a:moveTo>
                    <a:pt x="0" y="424"/>
                  </a:moveTo>
                  <a:lnTo>
                    <a:pt x="0" y="212"/>
                  </a:lnTo>
                  <a:moveTo>
                    <a:pt x="0" y="159"/>
                  </a:moveTo>
                  <a:lnTo>
                    <a:pt x="0" y="0"/>
                  </a:lnTo>
                </a:path>
              </a:pathLst>
            </a:custGeom>
            <a:noFill/>
            <a:ln w="4763" cap="rnd">
              <a:solidFill>
                <a:srgbClr val="000000"/>
              </a:solidFill>
              <a:prstDash val="solid"/>
              <a:round/>
              <a:headEnd/>
              <a:tailEnd/>
            </a:ln>
          </p:spPr>
          <p:txBody>
            <a:bodyPr/>
            <a:lstStyle/>
            <a:p>
              <a:endParaRPr lang="en-US"/>
            </a:p>
          </p:txBody>
        </p:sp>
        <p:sp>
          <p:nvSpPr>
            <p:cNvPr id="2139" name="Rectangle 99"/>
            <p:cNvSpPr>
              <a:spLocks noChangeArrowheads="1"/>
            </p:cNvSpPr>
            <p:nvPr/>
          </p:nvSpPr>
          <p:spPr bwMode="auto">
            <a:xfrm>
              <a:off x="5264" y="2951"/>
              <a:ext cx="8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C8</a:t>
              </a:r>
              <a:endParaRPr lang="en-US" sz="1400">
                <a:latin typeface="Arial" charset="0"/>
              </a:endParaRPr>
            </a:p>
          </p:txBody>
        </p:sp>
        <p:sp>
          <p:nvSpPr>
            <p:cNvPr id="2140" name="Line 100"/>
            <p:cNvSpPr>
              <a:spLocks noChangeShapeType="1"/>
            </p:cNvSpPr>
            <p:nvPr/>
          </p:nvSpPr>
          <p:spPr bwMode="auto">
            <a:xfrm>
              <a:off x="3522" y="2269"/>
              <a:ext cx="364" cy="4"/>
            </a:xfrm>
            <a:prstGeom prst="line">
              <a:avLst/>
            </a:prstGeom>
            <a:noFill/>
            <a:ln w="4763" cap="rnd">
              <a:solidFill>
                <a:srgbClr val="000000"/>
              </a:solidFill>
              <a:round/>
              <a:headEnd/>
              <a:tailEnd/>
            </a:ln>
          </p:spPr>
          <p:txBody>
            <a:bodyPr/>
            <a:lstStyle/>
            <a:p>
              <a:endParaRPr lang="en-US"/>
            </a:p>
          </p:txBody>
        </p:sp>
        <p:sp>
          <p:nvSpPr>
            <p:cNvPr id="2141" name="Line 101"/>
            <p:cNvSpPr>
              <a:spLocks noChangeShapeType="1"/>
            </p:cNvSpPr>
            <p:nvPr/>
          </p:nvSpPr>
          <p:spPr bwMode="auto">
            <a:xfrm>
              <a:off x="4225" y="2273"/>
              <a:ext cx="452" cy="1"/>
            </a:xfrm>
            <a:prstGeom prst="line">
              <a:avLst/>
            </a:prstGeom>
            <a:noFill/>
            <a:ln w="4763" cap="rnd">
              <a:solidFill>
                <a:srgbClr val="000000"/>
              </a:solidFill>
              <a:round/>
              <a:headEnd/>
              <a:tailEnd/>
            </a:ln>
          </p:spPr>
          <p:txBody>
            <a:bodyPr/>
            <a:lstStyle/>
            <a:p>
              <a:endParaRPr lang="en-US"/>
            </a:p>
          </p:txBody>
        </p:sp>
        <p:sp>
          <p:nvSpPr>
            <p:cNvPr id="2142" name="Freeform 102"/>
            <p:cNvSpPr>
              <a:spLocks/>
            </p:cNvSpPr>
            <p:nvPr/>
          </p:nvSpPr>
          <p:spPr bwMode="auto">
            <a:xfrm>
              <a:off x="3522" y="2269"/>
              <a:ext cx="173" cy="516"/>
            </a:xfrm>
            <a:custGeom>
              <a:avLst/>
              <a:gdLst>
                <a:gd name="T0" fmla="*/ 173 w 173"/>
                <a:gd name="T1" fmla="*/ 516 h 516"/>
                <a:gd name="T2" fmla="*/ 173 w 173"/>
                <a:gd name="T3" fmla="*/ 0 h 516"/>
                <a:gd name="T4" fmla="*/ 0 w 173"/>
                <a:gd name="T5" fmla="*/ 0 h 516"/>
                <a:gd name="T6" fmla="*/ 0 60000 65536"/>
                <a:gd name="T7" fmla="*/ 0 60000 65536"/>
                <a:gd name="T8" fmla="*/ 0 60000 65536"/>
                <a:gd name="T9" fmla="*/ 0 w 173"/>
                <a:gd name="T10" fmla="*/ 0 h 516"/>
                <a:gd name="T11" fmla="*/ 173 w 173"/>
                <a:gd name="T12" fmla="*/ 516 h 516"/>
              </a:gdLst>
              <a:ahLst/>
              <a:cxnLst>
                <a:cxn ang="T6">
                  <a:pos x="T0" y="T1"/>
                </a:cxn>
                <a:cxn ang="T7">
                  <a:pos x="T2" y="T3"/>
                </a:cxn>
                <a:cxn ang="T8">
                  <a:pos x="T4" y="T5"/>
                </a:cxn>
              </a:cxnLst>
              <a:rect l="T9" t="T10" r="T11" b="T12"/>
              <a:pathLst>
                <a:path w="173" h="516">
                  <a:moveTo>
                    <a:pt x="173" y="516"/>
                  </a:moveTo>
                  <a:lnTo>
                    <a:pt x="173" y="0"/>
                  </a:lnTo>
                  <a:lnTo>
                    <a:pt x="0" y="0"/>
                  </a:lnTo>
                </a:path>
              </a:pathLst>
            </a:custGeom>
            <a:noFill/>
            <a:ln w="4763" cap="rnd">
              <a:solidFill>
                <a:srgbClr val="000000"/>
              </a:solidFill>
              <a:prstDash val="solid"/>
              <a:round/>
              <a:headEnd/>
              <a:tailEnd/>
            </a:ln>
          </p:spPr>
          <p:txBody>
            <a:bodyPr/>
            <a:lstStyle/>
            <a:p>
              <a:endParaRPr lang="en-US"/>
            </a:p>
          </p:txBody>
        </p:sp>
        <p:sp>
          <p:nvSpPr>
            <p:cNvPr id="2143" name="Freeform 103"/>
            <p:cNvSpPr>
              <a:spLocks/>
            </p:cNvSpPr>
            <p:nvPr/>
          </p:nvSpPr>
          <p:spPr bwMode="auto">
            <a:xfrm>
              <a:off x="5016" y="2273"/>
              <a:ext cx="131" cy="509"/>
            </a:xfrm>
            <a:custGeom>
              <a:avLst/>
              <a:gdLst>
                <a:gd name="T0" fmla="*/ 131 w 131"/>
                <a:gd name="T1" fmla="*/ 509 h 509"/>
                <a:gd name="T2" fmla="*/ 131 w 131"/>
                <a:gd name="T3" fmla="*/ 0 h 509"/>
                <a:gd name="T4" fmla="*/ 0 w 131"/>
                <a:gd name="T5" fmla="*/ 0 h 509"/>
                <a:gd name="T6" fmla="*/ 0 60000 65536"/>
                <a:gd name="T7" fmla="*/ 0 60000 65536"/>
                <a:gd name="T8" fmla="*/ 0 60000 65536"/>
                <a:gd name="T9" fmla="*/ 0 w 131"/>
                <a:gd name="T10" fmla="*/ 0 h 509"/>
                <a:gd name="T11" fmla="*/ 131 w 131"/>
                <a:gd name="T12" fmla="*/ 509 h 509"/>
              </a:gdLst>
              <a:ahLst/>
              <a:cxnLst>
                <a:cxn ang="T6">
                  <a:pos x="T0" y="T1"/>
                </a:cxn>
                <a:cxn ang="T7">
                  <a:pos x="T2" y="T3"/>
                </a:cxn>
                <a:cxn ang="T8">
                  <a:pos x="T4" y="T5"/>
                </a:cxn>
              </a:cxnLst>
              <a:rect l="T9" t="T10" r="T11" b="T12"/>
              <a:pathLst>
                <a:path w="131" h="509">
                  <a:moveTo>
                    <a:pt x="131" y="509"/>
                  </a:moveTo>
                  <a:lnTo>
                    <a:pt x="131" y="0"/>
                  </a:lnTo>
                  <a:lnTo>
                    <a:pt x="0" y="0"/>
                  </a:lnTo>
                </a:path>
              </a:pathLst>
            </a:custGeom>
            <a:noFill/>
            <a:ln w="4763" cap="rnd">
              <a:solidFill>
                <a:srgbClr val="000000"/>
              </a:solidFill>
              <a:prstDash val="solid"/>
              <a:round/>
              <a:headEnd/>
              <a:tailEnd/>
            </a:ln>
          </p:spPr>
          <p:txBody>
            <a:bodyPr/>
            <a:lstStyle/>
            <a:p>
              <a:endParaRPr lang="en-US"/>
            </a:p>
          </p:txBody>
        </p:sp>
        <p:sp>
          <p:nvSpPr>
            <p:cNvPr id="2144" name="Freeform 104"/>
            <p:cNvSpPr>
              <a:spLocks/>
            </p:cNvSpPr>
            <p:nvPr/>
          </p:nvSpPr>
          <p:spPr bwMode="auto">
            <a:xfrm>
              <a:off x="4225" y="2273"/>
              <a:ext cx="293" cy="512"/>
            </a:xfrm>
            <a:custGeom>
              <a:avLst/>
              <a:gdLst>
                <a:gd name="T0" fmla="*/ 293 w 293"/>
                <a:gd name="T1" fmla="*/ 512 h 512"/>
                <a:gd name="T2" fmla="*/ 293 w 293"/>
                <a:gd name="T3" fmla="*/ 0 h 512"/>
                <a:gd name="T4" fmla="*/ 0 w 293"/>
                <a:gd name="T5" fmla="*/ 0 h 512"/>
                <a:gd name="T6" fmla="*/ 0 60000 65536"/>
                <a:gd name="T7" fmla="*/ 0 60000 65536"/>
                <a:gd name="T8" fmla="*/ 0 60000 65536"/>
                <a:gd name="T9" fmla="*/ 0 w 293"/>
                <a:gd name="T10" fmla="*/ 0 h 512"/>
                <a:gd name="T11" fmla="*/ 293 w 293"/>
                <a:gd name="T12" fmla="*/ 512 h 512"/>
              </a:gdLst>
              <a:ahLst/>
              <a:cxnLst>
                <a:cxn ang="T6">
                  <a:pos x="T0" y="T1"/>
                </a:cxn>
                <a:cxn ang="T7">
                  <a:pos x="T2" y="T3"/>
                </a:cxn>
                <a:cxn ang="T8">
                  <a:pos x="T4" y="T5"/>
                </a:cxn>
              </a:cxnLst>
              <a:rect l="T9" t="T10" r="T11" b="T12"/>
              <a:pathLst>
                <a:path w="293" h="512">
                  <a:moveTo>
                    <a:pt x="293" y="512"/>
                  </a:moveTo>
                  <a:lnTo>
                    <a:pt x="293" y="0"/>
                  </a:lnTo>
                  <a:lnTo>
                    <a:pt x="0" y="0"/>
                  </a:lnTo>
                </a:path>
              </a:pathLst>
            </a:custGeom>
            <a:noFill/>
            <a:ln w="4763" cap="rnd">
              <a:solidFill>
                <a:srgbClr val="000000"/>
              </a:solidFill>
              <a:prstDash val="solid"/>
              <a:round/>
              <a:headEnd/>
              <a:tailEnd/>
            </a:ln>
          </p:spPr>
          <p:txBody>
            <a:bodyPr/>
            <a:lstStyle/>
            <a:p>
              <a:endParaRPr lang="en-US"/>
            </a:p>
          </p:txBody>
        </p:sp>
        <p:sp>
          <p:nvSpPr>
            <p:cNvPr id="2145" name="Line 105"/>
            <p:cNvSpPr>
              <a:spLocks noChangeShapeType="1"/>
            </p:cNvSpPr>
            <p:nvPr/>
          </p:nvSpPr>
          <p:spPr bwMode="auto">
            <a:xfrm>
              <a:off x="2914" y="1040"/>
              <a:ext cx="678" cy="1"/>
            </a:xfrm>
            <a:prstGeom prst="line">
              <a:avLst/>
            </a:prstGeom>
            <a:noFill/>
            <a:ln w="4763" cap="rnd">
              <a:solidFill>
                <a:srgbClr val="000000"/>
              </a:solidFill>
              <a:round/>
              <a:headEnd/>
              <a:tailEnd/>
            </a:ln>
          </p:spPr>
          <p:txBody>
            <a:bodyPr/>
            <a:lstStyle/>
            <a:p>
              <a:endParaRPr lang="en-US"/>
            </a:p>
          </p:txBody>
        </p:sp>
        <p:sp>
          <p:nvSpPr>
            <p:cNvPr id="2146" name="Freeform 106"/>
            <p:cNvSpPr>
              <a:spLocks/>
            </p:cNvSpPr>
            <p:nvPr/>
          </p:nvSpPr>
          <p:spPr bwMode="auto">
            <a:xfrm>
              <a:off x="578" y="3197"/>
              <a:ext cx="423" cy="170"/>
            </a:xfrm>
            <a:custGeom>
              <a:avLst/>
              <a:gdLst>
                <a:gd name="T0" fmla="*/ 0 w 423"/>
                <a:gd name="T1" fmla="*/ 12 h 170"/>
                <a:gd name="T2" fmla="*/ 0 w 423"/>
                <a:gd name="T3" fmla="*/ 170 h 170"/>
                <a:gd name="T4" fmla="*/ 423 w 423"/>
                <a:gd name="T5" fmla="*/ 170 h 170"/>
                <a:gd name="T6" fmla="*/ 423 w 423"/>
                <a:gd name="T7" fmla="*/ 0 h 170"/>
                <a:gd name="T8" fmla="*/ 0 60000 65536"/>
                <a:gd name="T9" fmla="*/ 0 60000 65536"/>
                <a:gd name="T10" fmla="*/ 0 60000 65536"/>
                <a:gd name="T11" fmla="*/ 0 60000 65536"/>
                <a:gd name="T12" fmla="*/ 0 w 423"/>
                <a:gd name="T13" fmla="*/ 0 h 170"/>
                <a:gd name="T14" fmla="*/ 423 w 423"/>
                <a:gd name="T15" fmla="*/ 170 h 170"/>
              </a:gdLst>
              <a:ahLst/>
              <a:cxnLst>
                <a:cxn ang="T8">
                  <a:pos x="T0" y="T1"/>
                </a:cxn>
                <a:cxn ang="T9">
                  <a:pos x="T2" y="T3"/>
                </a:cxn>
                <a:cxn ang="T10">
                  <a:pos x="T4" y="T5"/>
                </a:cxn>
                <a:cxn ang="T11">
                  <a:pos x="T6" y="T7"/>
                </a:cxn>
              </a:cxnLst>
              <a:rect l="T12" t="T13" r="T14" b="T15"/>
              <a:pathLst>
                <a:path w="423" h="170">
                  <a:moveTo>
                    <a:pt x="0" y="12"/>
                  </a:moveTo>
                  <a:lnTo>
                    <a:pt x="0" y="170"/>
                  </a:lnTo>
                  <a:lnTo>
                    <a:pt x="423" y="170"/>
                  </a:lnTo>
                  <a:lnTo>
                    <a:pt x="423" y="0"/>
                  </a:lnTo>
                </a:path>
              </a:pathLst>
            </a:custGeom>
            <a:noFill/>
            <a:ln w="4763" cap="rnd">
              <a:solidFill>
                <a:srgbClr val="000000"/>
              </a:solidFill>
              <a:prstDash val="solid"/>
              <a:round/>
              <a:headEnd/>
              <a:tailEnd/>
            </a:ln>
          </p:spPr>
          <p:txBody>
            <a:bodyPr/>
            <a:lstStyle/>
            <a:p>
              <a:endParaRPr lang="en-US"/>
            </a:p>
          </p:txBody>
        </p:sp>
        <p:sp>
          <p:nvSpPr>
            <p:cNvPr id="2147" name="Freeform 107"/>
            <p:cNvSpPr>
              <a:spLocks/>
            </p:cNvSpPr>
            <p:nvPr/>
          </p:nvSpPr>
          <p:spPr bwMode="auto">
            <a:xfrm>
              <a:off x="1001" y="3197"/>
              <a:ext cx="1339" cy="170"/>
            </a:xfrm>
            <a:custGeom>
              <a:avLst/>
              <a:gdLst>
                <a:gd name="T0" fmla="*/ 0 w 1339"/>
                <a:gd name="T1" fmla="*/ 0 h 170"/>
                <a:gd name="T2" fmla="*/ 0 w 1339"/>
                <a:gd name="T3" fmla="*/ 170 h 170"/>
                <a:gd name="T4" fmla="*/ 1339 w 1339"/>
                <a:gd name="T5" fmla="*/ 170 h 170"/>
                <a:gd name="T6" fmla="*/ 1339 w 1339"/>
                <a:gd name="T7" fmla="*/ 9 h 170"/>
                <a:gd name="T8" fmla="*/ 0 60000 65536"/>
                <a:gd name="T9" fmla="*/ 0 60000 65536"/>
                <a:gd name="T10" fmla="*/ 0 60000 65536"/>
                <a:gd name="T11" fmla="*/ 0 60000 65536"/>
                <a:gd name="T12" fmla="*/ 0 w 1339"/>
                <a:gd name="T13" fmla="*/ 0 h 170"/>
                <a:gd name="T14" fmla="*/ 1339 w 1339"/>
                <a:gd name="T15" fmla="*/ 170 h 170"/>
              </a:gdLst>
              <a:ahLst/>
              <a:cxnLst>
                <a:cxn ang="T8">
                  <a:pos x="T0" y="T1"/>
                </a:cxn>
                <a:cxn ang="T9">
                  <a:pos x="T2" y="T3"/>
                </a:cxn>
                <a:cxn ang="T10">
                  <a:pos x="T4" y="T5"/>
                </a:cxn>
                <a:cxn ang="T11">
                  <a:pos x="T6" y="T7"/>
                </a:cxn>
              </a:cxnLst>
              <a:rect l="T12" t="T13" r="T14" b="T15"/>
              <a:pathLst>
                <a:path w="1339" h="170">
                  <a:moveTo>
                    <a:pt x="0" y="0"/>
                  </a:moveTo>
                  <a:lnTo>
                    <a:pt x="0" y="170"/>
                  </a:lnTo>
                  <a:lnTo>
                    <a:pt x="1339" y="170"/>
                  </a:lnTo>
                  <a:lnTo>
                    <a:pt x="1339" y="9"/>
                  </a:lnTo>
                </a:path>
              </a:pathLst>
            </a:custGeom>
            <a:noFill/>
            <a:ln w="4763" cap="rnd">
              <a:solidFill>
                <a:srgbClr val="000000"/>
              </a:solidFill>
              <a:prstDash val="solid"/>
              <a:round/>
              <a:headEnd/>
              <a:tailEnd/>
            </a:ln>
          </p:spPr>
          <p:txBody>
            <a:bodyPr/>
            <a:lstStyle/>
            <a:p>
              <a:endParaRPr lang="en-US"/>
            </a:p>
          </p:txBody>
        </p:sp>
        <p:sp>
          <p:nvSpPr>
            <p:cNvPr id="2148" name="Freeform 108"/>
            <p:cNvSpPr>
              <a:spLocks/>
            </p:cNvSpPr>
            <p:nvPr/>
          </p:nvSpPr>
          <p:spPr bwMode="auto">
            <a:xfrm>
              <a:off x="2340" y="3180"/>
              <a:ext cx="587" cy="187"/>
            </a:xfrm>
            <a:custGeom>
              <a:avLst/>
              <a:gdLst>
                <a:gd name="T0" fmla="*/ 0 w 587"/>
                <a:gd name="T1" fmla="*/ 26 h 187"/>
                <a:gd name="T2" fmla="*/ 0 w 587"/>
                <a:gd name="T3" fmla="*/ 187 h 187"/>
                <a:gd name="T4" fmla="*/ 587 w 587"/>
                <a:gd name="T5" fmla="*/ 187 h 187"/>
                <a:gd name="T6" fmla="*/ 587 w 587"/>
                <a:gd name="T7" fmla="*/ 0 h 187"/>
                <a:gd name="T8" fmla="*/ 0 60000 65536"/>
                <a:gd name="T9" fmla="*/ 0 60000 65536"/>
                <a:gd name="T10" fmla="*/ 0 60000 65536"/>
                <a:gd name="T11" fmla="*/ 0 60000 65536"/>
                <a:gd name="T12" fmla="*/ 0 w 587"/>
                <a:gd name="T13" fmla="*/ 0 h 187"/>
                <a:gd name="T14" fmla="*/ 587 w 587"/>
                <a:gd name="T15" fmla="*/ 187 h 187"/>
              </a:gdLst>
              <a:ahLst/>
              <a:cxnLst>
                <a:cxn ang="T8">
                  <a:pos x="T0" y="T1"/>
                </a:cxn>
                <a:cxn ang="T9">
                  <a:pos x="T2" y="T3"/>
                </a:cxn>
                <a:cxn ang="T10">
                  <a:pos x="T4" y="T5"/>
                </a:cxn>
                <a:cxn ang="T11">
                  <a:pos x="T6" y="T7"/>
                </a:cxn>
              </a:cxnLst>
              <a:rect l="T12" t="T13" r="T14" b="T15"/>
              <a:pathLst>
                <a:path w="587" h="187">
                  <a:moveTo>
                    <a:pt x="0" y="26"/>
                  </a:moveTo>
                  <a:lnTo>
                    <a:pt x="0" y="187"/>
                  </a:lnTo>
                  <a:lnTo>
                    <a:pt x="587" y="187"/>
                  </a:lnTo>
                  <a:lnTo>
                    <a:pt x="587" y="0"/>
                  </a:lnTo>
                </a:path>
              </a:pathLst>
            </a:custGeom>
            <a:noFill/>
            <a:ln w="4763" cap="rnd">
              <a:solidFill>
                <a:srgbClr val="000000"/>
              </a:solidFill>
              <a:prstDash val="solid"/>
              <a:round/>
              <a:headEnd/>
              <a:tailEnd/>
            </a:ln>
          </p:spPr>
          <p:txBody>
            <a:bodyPr/>
            <a:lstStyle/>
            <a:p>
              <a:endParaRPr lang="en-US"/>
            </a:p>
          </p:txBody>
        </p:sp>
        <p:sp>
          <p:nvSpPr>
            <p:cNvPr id="2149" name="Freeform 109"/>
            <p:cNvSpPr>
              <a:spLocks/>
            </p:cNvSpPr>
            <p:nvPr/>
          </p:nvSpPr>
          <p:spPr bwMode="auto">
            <a:xfrm>
              <a:off x="2927" y="3180"/>
              <a:ext cx="768" cy="187"/>
            </a:xfrm>
            <a:custGeom>
              <a:avLst/>
              <a:gdLst>
                <a:gd name="T0" fmla="*/ 0 w 768"/>
                <a:gd name="T1" fmla="*/ 0 h 187"/>
                <a:gd name="T2" fmla="*/ 0 w 768"/>
                <a:gd name="T3" fmla="*/ 187 h 187"/>
                <a:gd name="T4" fmla="*/ 768 w 768"/>
                <a:gd name="T5" fmla="*/ 187 h 187"/>
                <a:gd name="T6" fmla="*/ 768 w 768"/>
                <a:gd name="T7" fmla="*/ 29 h 187"/>
                <a:gd name="T8" fmla="*/ 0 60000 65536"/>
                <a:gd name="T9" fmla="*/ 0 60000 65536"/>
                <a:gd name="T10" fmla="*/ 0 60000 65536"/>
                <a:gd name="T11" fmla="*/ 0 60000 65536"/>
                <a:gd name="T12" fmla="*/ 0 w 768"/>
                <a:gd name="T13" fmla="*/ 0 h 187"/>
                <a:gd name="T14" fmla="*/ 768 w 768"/>
                <a:gd name="T15" fmla="*/ 187 h 187"/>
              </a:gdLst>
              <a:ahLst/>
              <a:cxnLst>
                <a:cxn ang="T8">
                  <a:pos x="T0" y="T1"/>
                </a:cxn>
                <a:cxn ang="T9">
                  <a:pos x="T2" y="T3"/>
                </a:cxn>
                <a:cxn ang="T10">
                  <a:pos x="T4" y="T5"/>
                </a:cxn>
                <a:cxn ang="T11">
                  <a:pos x="T6" y="T7"/>
                </a:cxn>
              </a:cxnLst>
              <a:rect l="T12" t="T13" r="T14" b="T15"/>
              <a:pathLst>
                <a:path w="768" h="187">
                  <a:moveTo>
                    <a:pt x="0" y="0"/>
                  </a:moveTo>
                  <a:lnTo>
                    <a:pt x="0" y="187"/>
                  </a:lnTo>
                  <a:lnTo>
                    <a:pt x="768" y="187"/>
                  </a:lnTo>
                  <a:lnTo>
                    <a:pt x="768" y="29"/>
                  </a:lnTo>
                </a:path>
              </a:pathLst>
            </a:custGeom>
            <a:noFill/>
            <a:ln w="4763" cap="rnd">
              <a:solidFill>
                <a:srgbClr val="000000"/>
              </a:solidFill>
              <a:prstDash val="solid"/>
              <a:round/>
              <a:headEnd/>
              <a:tailEnd/>
            </a:ln>
          </p:spPr>
          <p:txBody>
            <a:bodyPr/>
            <a:lstStyle/>
            <a:p>
              <a:endParaRPr lang="en-US"/>
            </a:p>
          </p:txBody>
        </p:sp>
        <p:sp>
          <p:nvSpPr>
            <p:cNvPr id="2150" name="Freeform 110"/>
            <p:cNvSpPr>
              <a:spLocks/>
            </p:cNvSpPr>
            <p:nvPr/>
          </p:nvSpPr>
          <p:spPr bwMode="auto">
            <a:xfrm>
              <a:off x="3695" y="3209"/>
              <a:ext cx="823" cy="158"/>
            </a:xfrm>
            <a:custGeom>
              <a:avLst/>
              <a:gdLst>
                <a:gd name="T0" fmla="*/ 0 w 823"/>
                <a:gd name="T1" fmla="*/ 0 h 158"/>
                <a:gd name="T2" fmla="*/ 0 w 823"/>
                <a:gd name="T3" fmla="*/ 158 h 158"/>
                <a:gd name="T4" fmla="*/ 823 w 823"/>
                <a:gd name="T5" fmla="*/ 158 h 158"/>
                <a:gd name="T6" fmla="*/ 823 w 823"/>
                <a:gd name="T7" fmla="*/ 0 h 158"/>
                <a:gd name="T8" fmla="*/ 0 60000 65536"/>
                <a:gd name="T9" fmla="*/ 0 60000 65536"/>
                <a:gd name="T10" fmla="*/ 0 60000 65536"/>
                <a:gd name="T11" fmla="*/ 0 60000 65536"/>
                <a:gd name="T12" fmla="*/ 0 w 823"/>
                <a:gd name="T13" fmla="*/ 0 h 158"/>
                <a:gd name="T14" fmla="*/ 823 w 823"/>
                <a:gd name="T15" fmla="*/ 158 h 158"/>
              </a:gdLst>
              <a:ahLst/>
              <a:cxnLst>
                <a:cxn ang="T8">
                  <a:pos x="T0" y="T1"/>
                </a:cxn>
                <a:cxn ang="T9">
                  <a:pos x="T2" y="T3"/>
                </a:cxn>
                <a:cxn ang="T10">
                  <a:pos x="T4" y="T5"/>
                </a:cxn>
                <a:cxn ang="T11">
                  <a:pos x="T6" y="T7"/>
                </a:cxn>
              </a:cxnLst>
              <a:rect l="T12" t="T13" r="T14" b="T15"/>
              <a:pathLst>
                <a:path w="823" h="158">
                  <a:moveTo>
                    <a:pt x="0" y="0"/>
                  </a:moveTo>
                  <a:lnTo>
                    <a:pt x="0" y="158"/>
                  </a:lnTo>
                  <a:lnTo>
                    <a:pt x="823" y="158"/>
                  </a:lnTo>
                  <a:lnTo>
                    <a:pt x="823" y="0"/>
                  </a:lnTo>
                </a:path>
              </a:pathLst>
            </a:custGeom>
            <a:noFill/>
            <a:ln w="4763" cap="rnd">
              <a:solidFill>
                <a:srgbClr val="000000"/>
              </a:solidFill>
              <a:prstDash val="solid"/>
              <a:round/>
              <a:headEnd/>
              <a:tailEnd/>
            </a:ln>
          </p:spPr>
          <p:txBody>
            <a:bodyPr/>
            <a:lstStyle/>
            <a:p>
              <a:endParaRPr lang="en-US"/>
            </a:p>
          </p:txBody>
        </p:sp>
        <p:sp>
          <p:nvSpPr>
            <p:cNvPr id="2151" name="Freeform 111"/>
            <p:cNvSpPr>
              <a:spLocks/>
            </p:cNvSpPr>
            <p:nvPr/>
          </p:nvSpPr>
          <p:spPr bwMode="auto">
            <a:xfrm>
              <a:off x="4518" y="3206"/>
              <a:ext cx="629" cy="161"/>
            </a:xfrm>
            <a:custGeom>
              <a:avLst/>
              <a:gdLst>
                <a:gd name="T0" fmla="*/ 0 w 629"/>
                <a:gd name="T1" fmla="*/ 3 h 161"/>
                <a:gd name="T2" fmla="*/ 0 w 629"/>
                <a:gd name="T3" fmla="*/ 161 h 161"/>
                <a:gd name="T4" fmla="*/ 629 w 629"/>
                <a:gd name="T5" fmla="*/ 161 h 161"/>
                <a:gd name="T6" fmla="*/ 629 w 629"/>
                <a:gd name="T7" fmla="*/ 0 h 161"/>
                <a:gd name="T8" fmla="*/ 0 60000 65536"/>
                <a:gd name="T9" fmla="*/ 0 60000 65536"/>
                <a:gd name="T10" fmla="*/ 0 60000 65536"/>
                <a:gd name="T11" fmla="*/ 0 60000 65536"/>
                <a:gd name="T12" fmla="*/ 0 w 629"/>
                <a:gd name="T13" fmla="*/ 0 h 161"/>
                <a:gd name="T14" fmla="*/ 629 w 629"/>
                <a:gd name="T15" fmla="*/ 161 h 161"/>
              </a:gdLst>
              <a:ahLst/>
              <a:cxnLst>
                <a:cxn ang="T8">
                  <a:pos x="T0" y="T1"/>
                </a:cxn>
                <a:cxn ang="T9">
                  <a:pos x="T2" y="T3"/>
                </a:cxn>
                <a:cxn ang="T10">
                  <a:pos x="T4" y="T5"/>
                </a:cxn>
                <a:cxn ang="T11">
                  <a:pos x="T6" y="T7"/>
                </a:cxn>
              </a:cxnLst>
              <a:rect l="T12" t="T13" r="T14" b="T15"/>
              <a:pathLst>
                <a:path w="629" h="161">
                  <a:moveTo>
                    <a:pt x="0" y="3"/>
                  </a:moveTo>
                  <a:lnTo>
                    <a:pt x="0" y="161"/>
                  </a:lnTo>
                  <a:lnTo>
                    <a:pt x="629" y="161"/>
                  </a:lnTo>
                  <a:lnTo>
                    <a:pt x="629" y="0"/>
                  </a:lnTo>
                </a:path>
              </a:pathLst>
            </a:custGeom>
            <a:noFill/>
            <a:ln w="4763" cap="rnd">
              <a:solidFill>
                <a:srgbClr val="000000"/>
              </a:solidFill>
              <a:prstDash val="solid"/>
              <a:round/>
              <a:headEnd/>
              <a:tailEnd/>
            </a:ln>
          </p:spPr>
          <p:txBody>
            <a:bodyPr/>
            <a:lstStyle/>
            <a:p>
              <a:endParaRPr lang="en-US"/>
            </a:p>
          </p:txBody>
        </p:sp>
        <p:sp>
          <p:nvSpPr>
            <p:cNvPr id="2152" name="Rectangle 112"/>
            <p:cNvSpPr>
              <a:spLocks noChangeArrowheads="1"/>
            </p:cNvSpPr>
            <p:nvPr/>
          </p:nvSpPr>
          <p:spPr bwMode="auto">
            <a:xfrm>
              <a:off x="3658" y="957"/>
              <a:ext cx="285"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+12 to 14</a:t>
              </a:r>
              <a:endParaRPr lang="en-US" sz="1400">
                <a:latin typeface="Arial" charset="0"/>
              </a:endParaRPr>
            </a:p>
          </p:txBody>
        </p:sp>
        <p:sp>
          <p:nvSpPr>
            <p:cNvPr id="2153" name="Rectangle 113"/>
            <p:cNvSpPr>
              <a:spLocks noChangeArrowheads="1"/>
            </p:cNvSpPr>
            <p:nvPr/>
          </p:nvSpPr>
          <p:spPr bwMode="auto">
            <a:xfrm>
              <a:off x="3731" y="1051"/>
              <a:ext cx="141"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VDC</a:t>
              </a:r>
              <a:endParaRPr lang="en-US" sz="1400">
                <a:latin typeface="Arial" charset="0"/>
              </a:endParaRPr>
            </a:p>
          </p:txBody>
        </p:sp>
        <p:sp>
          <p:nvSpPr>
            <p:cNvPr id="2154" name="Freeform 114"/>
            <p:cNvSpPr>
              <a:spLocks/>
            </p:cNvSpPr>
            <p:nvPr/>
          </p:nvSpPr>
          <p:spPr bwMode="auto">
            <a:xfrm>
              <a:off x="5289" y="2247"/>
              <a:ext cx="53" cy="52"/>
            </a:xfrm>
            <a:custGeom>
              <a:avLst/>
              <a:gdLst>
                <a:gd name="T0" fmla="*/ 82 w 82"/>
                <a:gd name="T1" fmla="*/ 41 h 81"/>
                <a:gd name="T2" fmla="*/ 41 w 82"/>
                <a:gd name="T3" fmla="*/ 81 h 81"/>
                <a:gd name="T4" fmla="*/ 0 w 82"/>
                <a:gd name="T5" fmla="*/ 41 h 81"/>
                <a:gd name="T6" fmla="*/ 0 w 82"/>
                <a:gd name="T7" fmla="*/ 41 h 81"/>
                <a:gd name="T8" fmla="*/ 41 w 82"/>
                <a:gd name="T9" fmla="*/ 0 h 81"/>
                <a:gd name="T10" fmla="*/ 82 w 82"/>
                <a:gd name="T11" fmla="*/ 41 h 81"/>
                <a:gd name="T12" fmla="*/ 0 60000 65536"/>
                <a:gd name="T13" fmla="*/ 0 60000 65536"/>
                <a:gd name="T14" fmla="*/ 0 60000 65536"/>
                <a:gd name="T15" fmla="*/ 0 60000 65536"/>
                <a:gd name="T16" fmla="*/ 0 60000 65536"/>
                <a:gd name="T17" fmla="*/ 0 60000 65536"/>
                <a:gd name="T18" fmla="*/ 0 w 82"/>
                <a:gd name="T19" fmla="*/ 0 h 81"/>
                <a:gd name="T20" fmla="*/ 82 w 8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2" h="81">
                  <a:moveTo>
                    <a:pt x="82" y="41"/>
                  </a:moveTo>
                  <a:cubicBezTo>
                    <a:pt x="82" y="63"/>
                    <a:pt x="63" y="81"/>
                    <a:pt x="41" y="81"/>
                  </a:cubicBezTo>
                  <a:cubicBezTo>
                    <a:pt x="19" y="81"/>
                    <a:pt x="0" y="63"/>
                    <a:pt x="0" y="41"/>
                  </a:cubicBezTo>
                  <a:cubicBezTo>
                    <a:pt x="0" y="41"/>
                    <a:pt x="0" y="41"/>
                    <a:pt x="0" y="41"/>
                  </a:cubicBezTo>
                  <a:cubicBezTo>
                    <a:pt x="0" y="18"/>
                    <a:pt x="19" y="0"/>
                    <a:pt x="41" y="0"/>
                  </a:cubicBezTo>
                  <a:cubicBezTo>
                    <a:pt x="63" y="0"/>
                    <a:pt x="82" y="18"/>
                    <a:pt x="82" y="41"/>
                  </a:cubicBezTo>
                </a:path>
              </a:pathLst>
            </a:custGeom>
            <a:solidFill>
              <a:srgbClr val="000000"/>
            </a:solidFill>
            <a:ln w="0">
              <a:solidFill>
                <a:srgbClr val="000000"/>
              </a:solidFill>
              <a:prstDash val="solid"/>
              <a:round/>
              <a:headEnd/>
              <a:tailEnd/>
            </a:ln>
          </p:spPr>
          <p:txBody>
            <a:bodyPr/>
            <a:lstStyle/>
            <a:p>
              <a:endParaRPr lang="en-US"/>
            </a:p>
          </p:txBody>
        </p:sp>
        <p:sp>
          <p:nvSpPr>
            <p:cNvPr id="2155" name="Freeform 115"/>
            <p:cNvSpPr>
              <a:spLocks noEditPoints="1"/>
            </p:cNvSpPr>
            <p:nvPr/>
          </p:nvSpPr>
          <p:spPr bwMode="auto">
            <a:xfrm>
              <a:off x="5143" y="2247"/>
              <a:ext cx="199" cy="52"/>
            </a:xfrm>
            <a:custGeom>
              <a:avLst/>
              <a:gdLst>
                <a:gd name="T0" fmla="*/ 224 w 306"/>
                <a:gd name="T1" fmla="*/ 41 h 81"/>
                <a:gd name="T2" fmla="*/ 0 w 306"/>
                <a:gd name="T3" fmla="*/ 41 h 81"/>
                <a:gd name="T4" fmla="*/ 306 w 306"/>
                <a:gd name="T5" fmla="*/ 41 h 81"/>
                <a:gd name="T6" fmla="*/ 265 w 306"/>
                <a:gd name="T7" fmla="*/ 81 h 81"/>
                <a:gd name="T8" fmla="*/ 224 w 306"/>
                <a:gd name="T9" fmla="*/ 41 h 81"/>
                <a:gd name="T10" fmla="*/ 224 w 306"/>
                <a:gd name="T11" fmla="*/ 41 h 81"/>
                <a:gd name="T12" fmla="*/ 265 w 306"/>
                <a:gd name="T13" fmla="*/ 0 h 81"/>
                <a:gd name="T14" fmla="*/ 306 w 306"/>
                <a:gd name="T15" fmla="*/ 41 h 81"/>
                <a:gd name="T16" fmla="*/ 0 60000 65536"/>
                <a:gd name="T17" fmla="*/ 0 60000 65536"/>
                <a:gd name="T18" fmla="*/ 0 60000 65536"/>
                <a:gd name="T19" fmla="*/ 0 60000 65536"/>
                <a:gd name="T20" fmla="*/ 0 60000 65536"/>
                <a:gd name="T21" fmla="*/ 0 60000 65536"/>
                <a:gd name="T22" fmla="*/ 0 60000 65536"/>
                <a:gd name="T23" fmla="*/ 0 60000 65536"/>
                <a:gd name="T24" fmla="*/ 0 w 306"/>
                <a:gd name="T25" fmla="*/ 0 h 81"/>
                <a:gd name="T26" fmla="*/ 306 w 306"/>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 h="81">
                  <a:moveTo>
                    <a:pt x="224" y="41"/>
                  </a:moveTo>
                  <a:lnTo>
                    <a:pt x="0" y="41"/>
                  </a:lnTo>
                  <a:moveTo>
                    <a:pt x="306" y="41"/>
                  </a:moveTo>
                  <a:cubicBezTo>
                    <a:pt x="306" y="63"/>
                    <a:pt x="287" y="81"/>
                    <a:pt x="265" y="81"/>
                  </a:cubicBezTo>
                  <a:cubicBezTo>
                    <a:pt x="243" y="81"/>
                    <a:pt x="224" y="63"/>
                    <a:pt x="224" y="41"/>
                  </a:cubicBezTo>
                  <a:cubicBezTo>
                    <a:pt x="224" y="41"/>
                    <a:pt x="224" y="41"/>
                    <a:pt x="224" y="41"/>
                  </a:cubicBezTo>
                  <a:cubicBezTo>
                    <a:pt x="224" y="18"/>
                    <a:pt x="243" y="0"/>
                    <a:pt x="265" y="0"/>
                  </a:cubicBezTo>
                  <a:cubicBezTo>
                    <a:pt x="287" y="0"/>
                    <a:pt x="306" y="18"/>
                    <a:pt x="306" y="41"/>
                  </a:cubicBezTo>
                </a:path>
              </a:pathLst>
            </a:custGeom>
            <a:noFill/>
            <a:ln w="4763" cap="rnd">
              <a:solidFill>
                <a:srgbClr val="000000"/>
              </a:solidFill>
              <a:prstDash val="solid"/>
              <a:round/>
              <a:headEnd/>
              <a:tailEnd/>
            </a:ln>
          </p:spPr>
          <p:txBody>
            <a:bodyPr/>
            <a:lstStyle/>
            <a:p>
              <a:endParaRPr lang="en-US"/>
            </a:p>
          </p:txBody>
        </p:sp>
        <p:sp>
          <p:nvSpPr>
            <p:cNvPr id="2156" name="Rectangle 116"/>
            <p:cNvSpPr>
              <a:spLocks noChangeArrowheads="1"/>
            </p:cNvSpPr>
            <p:nvPr/>
          </p:nvSpPr>
          <p:spPr bwMode="auto">
            <a:xfrm>
              <a:off x="5127" y="2002"/>
              <a:ext cx="221"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&gt;1 watt</a:t>
              </a:r>
              <a:endParaRPr lang="en-US" sz="1400">
                <a:latin typeface="Arial" charset="0"/>
              </a:endParaRPr>
            </a:p>
          </p:txBody>
        </p:sp>
        <p:sp>
          <p:nvSpPr>
            <p:cNvPr id="2157" name="Rectangle 117"/>
            <p:cNvSpPr>
              <a:spLocks noChangeArrowheads="1"/>
            </p:cNvSpPr>
            <p:nvPr/>
          </p:nvSpPr>
          <p:spPr bwMode="auto">
            <a:xfrm>
              <a:off x="5129" y="2084"/>
              <a:ext cx="226"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50 ohm</a:t>
              </a:r>
              <a:endParaRPr lang="en-US" sz="1400">
                <a:latin typeface="Arial" charset="0"/>
              </a:endParaRPr>
            </a:p>
          </p:txBody>
        </p:sp>
        <p:sp>
          <p:nvSpPr>
            <p:cNvPr id="2158" name="Rectangle 118"/>
            <p:cNvSpPr>
              <a:spLocks noChangeArrowheads="1"/>
            </p:cNvSpPr>
            <p:nvPr/>
          </p:nvSpPr>
          <p:spPr bwMode="auto">
            <a:xfrm>
              <a:off x="1743" y="2832"/>
              <a:ext cx="42" cy="170"/>
            </a:xfrm>
            <a:prstGeom prst="rect">
              <a:avLst/>
            </a:prstGeom>
            <a:solidFill>
              <a:srgbClr val="000000"/>
            </a:solidFill>
            <a:ln w="9525">
              <a:noFill/>
              <a:miter lim="800000"/>
              <a:headEnd/>
              <a:tailEnd/>
            </a:ln>
          </p:spPr>
          <p:txBody>
            <a:bodyPr/>
            <a:lstStyle/>
            <a:p>
              <a:endParaRPr lang="en-US"/>
            </a:p>
          </p:txBody>
        </p:sp>
        <p:sp>
          <p:nvSpPr>
            <p:cNvPr id="2159" name="Rectangle 119"/>
            <p:cNvSpPr>
              <a:spLocks noChangeArrowheads="1"/>
            </p:cNvSpPr>
            <p:nvPr/>
          </p:nvSpPr>
          <p:spPr bwMode="auto">
            <a:xfrm>
              <a:off x="1743" y="2832"/>
              <a:ext cx="42" cy="170"/>
            </a:xfrm>
            <a:prstGeom prst="rect">
              <a:avLst/>
            </a:prstGeom>
            <a:noFill/>
            <a:ln w="4763" cap="rnd">
              <a:solidFill>
                <a:srgbClr val="000000"/>
              </a:solidFill>
              <a:round/>
              <a:headEnd/>
              <a:tailEnd/>
            </a:ln>
          </p:spPr>
          <p:txBody>
            <a:bodyPr/>
            <a:lstStyle/>
            <a:p>
              <a:endParaRPr lang="en-US"/>
            </a:p>
          </p:txBody>
        </p:sp>
        <p:sp>
          <p:nvSpPr>
            <p:cNvPr id="2160" name="Line 120"/>
            <p:cNvSpPr>
              <a:spLocks noChangeShapeType="1"/>
            </p:cNvSpPr>
            <p:nvPr/>
          </p:nvSpPr>
          <p:spPr bwMode="auto">
            <a:xfrm>
              <a:off x="1743" y="2979"/>
              <a:ext cx="1" cy="388"/>
            </a:xfrm>
            <a:prstGeom prst="line">
              <a:avLst/>
            </a:prstGeom>
            <a:noFill/>
            <a:ln w="4763" cap="rnd">
              <a:solidFill>
                <a:srgbClr val="000000"/>
              </a:solidFill>
              <a:round/>
              <a:headEnd/>
              <a:tailEnd/>
            </a:ln>
          </p:spPr>
          <p:txBody>
            <a:bodyPr/>
            <a:lstStyle/>
            <a:p>
              <a:endParaRPr lang="en-US"/>
            </a:p>
          </p:txBody>
        </p:sp>
        <p:sp>
          <p:nvSpPr>
            <p:cNvPr id="2161" name="Line 121"/>
            <p:cNvSpPr>
              <a:spLocks noChangeShapeType="1"/>
            </p:cNvSpPr>
            <p:nvPr/>
          </p:nvSpPr>
          <p:spPr bwMode="auto">
            <a:xfrm flipH="1">
              <a:off x="1870" y="2846"/>
              <a:ext cx="470" cy="1"/>
            </a:xfrm>
            <a:prstGeom prst="line">
              <a:avLst/>
            </a:prstGeom>
            <a:noFill/>
            <a:ln w="4763" cap="rnd">
              <a:solidFill>
                <a:srgbClr val="000000"/>
              </a:solidFill>
              <a:round/>
              <a:headEnd/>
              <a:tailEnd/>
            </a:ln>
          </p:spPr>
          <p:txBody>
            <a:bodyPr/>
            <a:lstStyle/>
            <a:p>
              <a:endParaRPr lang="en-US"/>
            </a:p>
          </p:txBody>
        </p:sp>
        <p:sp>
          <p:nvSpPr>
            <p:cNvPr id="2162" name="Line 122"/>
            <p:cNvSpPr>
              <a:spLocks noChangeShapeType="1"/>
            </p:cNvSpPr>
            <p:nvPr/>
          </p:nvSpPr>
          <p:spPr bwMode="auto">
            <a:xfrm>
              <a:off x="1814" y="2846"/>
              <a:ext cx="30" cy="76"/>
            </a:xfrm>
            <a:prstGeom prst="line">
              <a:avLst/>
            </a:prstGeom>
            <a:noFill/>
            <a:ln w="4763" cap="rnd">
              <a:solidFill>
                <a:srgbClr val="000000"/>
              </a:solidFill>
              <a:round/>
              <a:headEnd/>
              <a:tailEnd/>
            </a:ln>
          </p:spPr>
          <p:txBody>
            <a:bodyPr/>
            <a:lstStyle/>
            <a:p>
              <a:endParaRPr lang="en-US"/>
            </a:p>
          </p:txBody>
        </p:sp>
        <p:sp>
          <p:nvSpPr>
            <p:cNvPr id="2163" name="Line 123"/>
            <p:cNvSpPr>
              <a:spLocks noChangeShapeType="1"/>
            </p:cNvSpPr>
            <p:nvPr/>
          </p:nvSpPr>
          <p:spPr bwMode="auto">
            <a:xfrm flipH="1">
              <a:off x="1844" y="2846"/>
              <a:ext cx="26" cy="76"/>
            </a:xfrm>
            <a:prstGeom prst="line">
              <a:avLst/>
            </a:prstGeom>
            <a:noFill/>
            <a:ln w="4763" cap="rnd">
              <a:solidFill>
                <a:srgbClr val="000000"/>
              </a:solidFill>
              <a:round/>
              <a:headEnd/>
              <a:tailEnd/>
            </a:ln>
          </p:spPr>
          <p:txBody>
            <a:bodyPr/>
            <a:lstStyle/>
            <a:p>
              <a:endParaRPr lang="en-US"/>
            </a:p>
          </p:txBody>
        </p:sp>
        <p:sp>
          <p:nvSpPr>
            <p:cNvPr id="2164" name="Rectangle 124"/>
            <p:cNvSpPr>
              <a:spLocks noChangeArrowheads="1"/>
            </p:cNvSpPr>
            <p:nvPr/>
          </p:nvSpPr>
          <p:spPr bwMode="auto">
            <a:xfrm>
              <a:off x="1584" y="2879"/>
              <a:ext cx="134" cy="136"/>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rPr>
                <a:t>KEY</a:t>
              </a:r>
              <a:endParaRPr lang="en-US" sz="1400">
                <a:latin typeface="Arial" charset="0"/>
              </a:endParaRPr>
            </a:p>
          </p:txBody>
        </p:sp>
      </p:grpSp>
      <p:sp>
        <p:nvSpPr>
          <p:cNvPr id="2056" name="AutoShape 125"/>
          <p:cNvSpPr>
            <a:spLocks noChangeArrowheads="1"/>
          </p:cNvSpPr>
          <p:nvPr/>
        </p:nvSpPr>
        <p:spPr bwMode="auto">
          <a:xfrm>
            <a:off x="1768988" y="1044463"/>
            <a:ext cx="2133987" cy="1089485"/>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57" name="AutoShape 127"/>
          <p:cNvSpPr>
            <a:spLocks noChangeArrowheads="1"/>
          </p:cNvSpPr>
          <p:nvPr/>
        </p:nvSpPr>
        <p:spPr bwMode="auto">
          <a:xfrm>
            <a:off x="5171094" y="1044463"/>
            <a:ext cx="2133987" cy="1089485"/>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58" name="Text Box 126"/>
          <p:cNvSpPr txBox="1">
            <a:spLocks noChangeArrowheads="1"/>
          </p:cNvSpPr>
          <p:nvPr/>
        </p:nvSpPr>
        <p:spPr bwMode="auto">
          <a:xfrm>
            <a:off x="2028284" y="1318909"/>
            <a:ext cx="1603501" cy="523220"/>
          </a:xfrm>
          <a:prstGeom prst="rect">
            <a:avLst/>
          </a:prstGeom>
          <a:noFill/>
          <a:ln w="9525">
            <a:noFill/>
            <a:miter lim="800000"/>
            <a:headEnd/>
            <a:tailEnd/>
          </a:ln>
        </p:spPr>
        <p:txBody>
          <a:bodyPr wrap="square">
            <a:spAutoFit/>
          </a:bodyPr>
          <a:lstStyle/>
          <a:p>
            <a:pPr algn="ctr"/>
            <a:r>
              <a:rPr lang="en-US" sz="2800" dirty="0"/>
              <a:t>Oscillator</a:t>
            </a:r>
          </a:p>
        </p:txBody>
      </p:sp>
      <p:sp>
        <p:nvSpPr>
          <p:cNvPr id="2059" name="Text Box 128"/>
          <p:cNvSpPr txBox="1">
            <a:spLocks noChangeArrowheads="1"/>
          </p:cNvSpPr>
          <p:nvPr/>
        </p:nvSpPr>
        <p:spPr bwMode="auto">
          <a:xfrm>
            <a:off x="5338073" y="1318909"/>
            <a:ext cx="1740129" cy="523220"/>
          </a:xfrm>
          <a:prstGeom prst="rect">
            <a:avLst/>
          </a:prstGeom>
          <a:noFill/>
          <a:ln w="9525">
            <a:noFill/>
            <a:miter lim="800000"/>
            <a:headEnd/>
            <a:tailEnd/>
          </a:ln>
        </p:spPr>
        <p:txBody>
          <a:bodyPr wrap="square">
            <a:spAutoFit/>
          </a:bodyPr>
          <a:lstStyle/>
          <a:p>
            <a:pPr algn="ctr"/>
            <a:r>
              <a:rPr lang="en-US" sz="2800" dirty="0"/>
              <a:t>Amplifier</a:t>
            </a:r>
          </a:p>
        </p:txBody>
      </p:sp>
      <p:sp>
        <p:nvSpPr>
          <p:cNvPr id="2060" name="Text Box 136"/>
          <p:cNvSpPr txBox="1">
            <a:spLocks noChangeArrowheads="1"/>
          </p:cNvSpPr>
          <p:nvPr/>
        </p:nvSpPr>
        <p:spPr bwMode="auto">
          <a:xfrm>
            <a:off x="7778409" y="7362681"/>
            <a:ext cx="1606144"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5a</a:t>
            </a:r>
            <a:endParaRPr lang="en-US"/>
          </a:p>
        </p:txBody>
      </p:sp>
      <p:sp>
        <p:nvSpPr>
          <p:cNvPr id="122" name="Footer Placeholder 121"/>
          <p:cNvSpPr>
            <a:spLocks noGrp="1"/>
          </p:cNvSpPr>
          <p:nvPr>
            <p:ph type="ftr" sz="quarter" idx="11"/>
          </p:nvPr>
        </p:nvSpPr>
        <p:spPr>
          <a:xfrm>
            <a:off x="4114779" y="7523214"/>
            <a:ext cx="1828652" cy="328027"/>
          </a:xfrm>
        </p:spPr>
        <p:txBody>
          <a:bodyPr/>
          <a:lstStyle/>
          <a:p>
            <a:pPr>
              <a:defRPr/>
            </a:pPr>
            <a:r>
              <a:rPr lang="en-US" smtClean="0"/>
              <a:t>07122013</a:t>
            </a:r>
            <a:endParaRPr lang="en-US" dirty="0"/>
          </a:p>
        </p:txBody>
      </p:sp>
      <p:sp>
        <p:nvSpPr>
          <p:cNvPr id="123" name="Slide Number Placeholder 122"/>
          <p:cNvSpPr>
            <a:spLocks noGrp="1"/>
          </p:cNvSpPr>
          <p:nvPr>
            <p:ph type="sldNum" sz="quarter" idx="12"/>
          </p:nvPr>
        </p:nvSpPr>
        <p:spPr/>
        <p:txBody>
          <a:bodyPr/>
          <a:lstStyle/>
          <a:p>
            <a:pPr>
              <a:defRPr/>
            </a:pPr>
            <a:fld id="{5A5C206B-7A74-47AE-8858-CF48A11612B2}" type="slidenum">
              <a:rPr lang="en-US" smtClean="0"/>
              <a:pPr>
                <a:defRPr/>
              </a:pPr>
              <a:t>22</a:t>
            </a:fld>
            <a:endParaRPr lang="en-US"/>
          </a:p>
        </p:txBody>
      </p:sp>
      <p:sp>
        <p:nvSpPr>
          <p:cNvPr id="124" name="TextBox 123"/>
          <p:cNvSpPr txBox="1"/>
          <p:nvPr/>
        </p:nvSpPr>
        <p:spPr bwMode="auto">
          <a:xfrm>
            <a:off x="1971612" y="2333281"/>
            <a:ext cx="6115200" cy="1261884"/>
          </a:xfrm>
          <a:prstGeom prst="rect">
            <a:avLst/>
          </a:prstGeom>
          <a:solidFill>
            <a:schemeClr val="bg1"/>
          </a:solidFill>
          <a:ln w="9525">
            <a:noFill/>
            <a:miter lim="800000"/>
            <a:headEnd/>
            <a:tailEnd/>
          </a:ln>
        </p:spPr>
        <p:txBody>
          <a:bodyPr wrap="none" rtlCol="0">
            <a:spAutoFit/>
          </a:bodyPr>
          <a:lstStyle/>
          <a:p>
            <a:pPr algn="ctr"/>
            <a:r>
              <a:rPr lang="en-US" sz="2800" dirty="0" smtClean="0">
                <a:latin typeface="Verdana" pitchFamily="34" charset="0"/>
              </a:rPr>
              <a:t>Simple Block Diagram</a:t>
            </a:r>
          </a:p>
          <a:p>
            <a:pPr algn="ctr"/>
            <a:r>
              <a:rPr lang="en-US" dirty="0" smtClean="0">
                <a:solidFill>
                  <a:srgbClr val="FF0000"/>
                </a:solidFill>
                <a:latin typeface="Verdana" pitchFamily="34" charset="0"/>
              </a:rPr>
              <a:t>A block diagram shows a system as a </a:t>
            </a:r>
          </a:p>
          <a:p>
            <a:pPr algn="ctr"/>
            <a:r>
              <a:rPr lang="en-US" dirty="0" smtClean="0">
                <a:solidFill>
                  <a:srgbClr val="FF0000"/>
                </a:solidFill>
                <a:latin typeface="Verdana" pitchFamily="34" charset="0"/>
              </a:rPr>
              <a:t>series of connected boxes.</a:t>
            </a:r>
            <a:endParaRPr lang="en-US" dirty="0">
              <a:solidFill>
                <a:srgbClr val="FF0000"/>
              </a:solidFill>
              <a:latin typeface="Verdana" pitchFamily="34" charset="0"/>
            </a:endParaRPr>
          </a:p>
        </p:txBody>
      </p:sp>
      <p:sp>
        <p:nvSpPr>
          <p:cNvPr id="125" name="TextBox 124"/>
          <p:cNvSpPr txBox="1"/>
          <p:nvPr/>
        </p:nvSpPr>
        <p:spPr bwMode="auto">
          <a:xfrm>
            <a:off x="1213945" y="6124603"/>
            <a:ext cx="8289702" cy="1261884"/>
          </a:xfrm>
          <a:prstGeom prst="rect">
            <a:avLst/>
          </a:prstGeom>
          <a:solidFill>
            <a:schemeClr val="bg1"/>
          </a:solidFill>
          <a:ln w="9525">
            <a:noFill/>
            <a:miter lim="800000"/>
            <a:headEnd/>
            <a:tailEnd/>
          </a:ln>
        </p:spPr>
        <p:txBody>
          <a:bodyPr wrap="square" rtlCol="0">
            <a:spAutoFit/>
          </a:bodyPr>
          <a:lstStyle/>
          <a:p>
            <a:pPr algn="ctr"/>
            <a:r>
              <a:rPr lang="en-US" sz="2800" dirty="0" smtClean="0">
                <a:latin typeface="Verdana" pitchFamily="34" charset="0"/>
              </a:rPr>
              <a:t>Schematic Diagram</a:t>
            </a:r>
          </a:p>
          <a:p>
            <a:pPr algn="ctr"/>
            <a:r>
              <a:rPr lang="en-US" dirty="0" smtClean="0">
                <a:solidFill>
                  <a:srgbClr val="FF0000"/>
                </a:solidFill>
                <a:latin typeface="Verdana" pitchFamily="34" charset="0"/>
              </a:rPr>
              <a:t>A schematic diagram of an electrical circuit is a drawing that shows how the circuit is built.</a:t>
            </a:r>
            <a:endParaRPr lang="en-US" dirty="0">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dirty="0" smtClean="0"/>
          </a:p>
          <a:p>
            <a:endParaRPr lang="en-US" dirty="0"/>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2802" y="191"/>
              <a:ext cx="1809" cy="326"/>
            </a:xfrm>
            <a:prstGeom prst="rect">
              <a:avLst/>
            </a:prstGeom>
            <a:solidFill>
              <a:schemeClr val="bg1"/>
            </a:solidFill>
            <a:ln w="9525">
              <a:noFill/>
              <a:miter lim="800000"/>
              <a:headEnd/>
              <a:tailEnd/>
            </a:ln>
          </p:spPr>
          <p:txBody>
            <a:bodyPr wrap="none">
              <a:spAutoFit/>
            </a:bodyPr>
            <a:lstStyle/>
            <a:p>
              <a:pPr algn="r"/>
              <a:r>
                <a:rPr lang="en-US" sz="2000" b="1" dirty="0" smtClean="0">
                  <a:latin typeface="Verdana" pitchFamily="34" charset="0"/>
                </a:rPr>
                <a:t>Detailed Block Diagrams</a:t>
              </a:r>
              <a:endParaRPr lang="en-US" sz="2000" b="1" dirty="0">
                <a:latin typeface="Verdana" pitchFamily="34" charset="0"/>
              </a:endParaRP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3" name="Footer Placeholder 22"/>
          <p:cNvSpPr>
            <a:spLocks noGrp="1"/>
          </p:cNvSpPr>
          <p:nvPr>
            <p:ph type="ftr" sz="quarter" idx="11"/>
          </p:nvPr>
        </p:nvSpPr>
        <p:spPr/>
        <p:txBody>
          <a:bodyPr/>
          <a:lstStyle/>
          <a:p>
            <a:pPr>
              <a:defRPr/>
            </a:pPr>
            <a:r>
              <a:rPr lang="en-US" smtClean="0"/>
              <a:t>07122013</a:t>
            </a:r>
            <a:endParaRPr lang="en-US" dirty="0"/>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23</a:t>
            </a:fld>
            <a:endParaRPr lang="en-US" dirty="0"/>
          </a:p>
        </p:txBody>
      </p:sp>
      <p:graphicFrame>
        <p:nvGraphicFramePr>
          <p:cNvPr id="60418" name="Object 2"/>
          <p:cNvGraphicFramePr>
            <a:graphicFrameLocks noChangeAspect="1"/>
          </p:cNvGraphicFramePr>
          <p:nvPr/>
        </p:nvGraphicFramePr>
        <p:xfrm>
          <a:off x="1007645" y="1008980"/>
          <a:ext cx="8356655" cy="2926201"/>
        </p:xfrm>
        <a:graphic>
          <a:graphicData uri="http://schemas.openxmlformats.org/presentationml/2006/ole">
            <mc:AlternateContent xmlns:mc="http://schemas.openxmlformats.org/markup-compatibility/2006">
              <mc:Choice xmlns:v="urn:schemas-microsoft-com:vml" Requires="v">
                <p:oleObj spid="_x0000_s60468" name="Photo Editor Photo" r:id="rId3" imgW="5714286" imgH="1943371" progId="">
                  <p:embed/>
                </p:oleObj>
              </mc:Choice>
              <mc:Fallback>
                <p:oleObj name="Photo Editor Photo" r:id="rId3" imgW="5714286" imgH="1943371" progId="">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645" y="1008980"/>
                        <a:ext cx="8356655" cy="292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1181072" y="4272456"/>
          <a:ext cx="8014812" cy="2215658"/>
        </p:xfrm>
        <a:graphic>
          <a:graphicData uri="http://schemas.openxmlformats.org/presentationml/2006/ole">
            <mc:AlternateContent xmlns:mc="http://schemas.openxmlformats.org/markup-compatibility/2006">
              <mc:Choice xmlns:v="urn:schemas-microsoft-com:vml" Requires="v">
                <p:oleObj spid="_x0000_s60469" name="Photo Editor Photo" r:id="rId5" imgW="5714286" imgH="1533739" progId="">
                  <p:embed/>
                </p:oleObj>
              </mc:Choice>
              <mc:Fallback>
                <p:oleObj name="Photo Editor Photo" r:id="rId5" imgW="5714286" imgH="1533739" progId="">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072" y="4272456"/>
                        <a:ext cx="8014812" cy="221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5.a.</a:t>
            </a:r>
            <a:endParaRPr lang="en-US" dirty="0"/>
          </a:p>
        </p:txBody>
      </p:sp>
      <p:sp>
        <p:nvSpPr>
          <p:cNvPr id="15" name="TextBox 14"/>
          <p:cNvSpPr txBox="1"/>
          <p:nvPr/>
        </p:nvSpPr>
        <p:spPr bwMode="auto">
          <a:xfrm>
            <a:off x="1071934" y="6589977"/>
            <a:ext cx="7578485" cy="584775"/>
          </a:xfrm>
          <a:prstGeom prst="rect">
            <a:avLst/>
          </a:prstGeom>
          <a:solidFill>
            <a:schemeClr val="bg1"/>
          </a:solidFill>
          <a:ln w="9525">
            <a:noFill/>
            <a:miter lim="800000"/>
            <a:headEnd/>
            <a:tailEnd/>
          </a:ln>
        </p:spPr>
        <p:txBody>
          <a:bodyPr wrap="none" rtlCol="0">
            <a:spAutoFit/>
          </a:bodyPr>
          <a:lstStyle/>
          <a:p>
            <a:r>
              <a:rPr lang="en-US" sz="3200" dirty="0" smtClean="0">
                <a:latin typeface="Verdana" pitchFamily="34" charset="0"/>
                <a:ea typeface="Verdana" pitchFamily="34" charset="0"/>
                <a:cs typeface="Verdana" pitchFamily="34" charset="0"/>
              </a:rPr>
              <a:t>Shows more about how radios work</a:t>
            </a:r>
            <a:endParaRPr lang="en-US" sz="3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357"/>
          <p:cNvSpPr>
            <a:spLocks noChangeArrowheads="1"/>
          </p:cNvSpPr>
          <p:nvPr/>
        </p:nvSpPr>
        <p:spPr bwMode="auto">
          <a:xfrm>
            <a:off x="1642502" y="1024748"/>
            <a:ext cx="6773396" cy="5975130"/>
          </a:xfrm>
          <a:prstGeom prst="ellipse">
            <a:avLst/>
          </a:prstGeom>
          <a:solidFill>
            <a:schemeClr val="bg1"/>
          </a:solidFill>
          <a:ln w="9525">
            <a:noFill/>
            <a:round/>
            <a:headEnd/>
            <a:tailEnd/>
          </a:ln>
        </p:spPr>
        <p:txBody>
          <a:bodyPr wrap="none" anchor="ctr"/>
          <a:lstStyle/>
          <a:p>
            <a:endParaRPr lang="en-US" dirty="0" smtClean="0"/>
          </a:p>
          <a:p>
            <a:endParaRPr lang="en-US" dirty="0"/>
          </a:p>
        </p:txBody>
      </p:sp>
      <p:grpSp>
        <p:nvGrpSpPr>
          <p:cNvPr id="2" name="Group 3399"/>
          <p:cNvGrpSpPr>
            <a:grpSpLocks/>
          </p:cNvGrpSpPr>
          <p:nvPr/>
        </p:nvGrpSpPr>
        <p:grpSpPr bwMode="auto">
          <a:xfrm>
            <a:off x="690282" y="122671"/>
            <a:ext cx="8875059" cy="7566313"/>
            <a:chOff x="336" y="100"/>
            <a:chExt cx="4320" cy="6168"/>
          </a:xfrm>
        </p:grpSpPr>
        <p:sp>
          <p:nvSpPr>
            <p:cNvPr id="2065"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6"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7" name="Text Box 3347"/>
            <p:cNvSpPr txBox="1">
              <a:spLocks noChangeArrowheads="1"/>
            </p:cNvSpPr>
            <p:nvPr/>
          </p:nvSpPr>
          <p:spPr bwMode="auto">
            <a:xfrm>
              <a:off x="2628" y="114"/>
              <a:ext cx="1944" cy="301"/>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Detailed Schematic Diagram</a:t>
              </a:r>
              <a:endParaRPr lang="en-US" sz="1800" b="1" dirty="0">
                <a:latin typeface="Verdana" pitchFamily="34" charset="0"/>
              </a:endParaRPr>
            </a:p>
          </p:txBody>
        </p:sp>
        <p:sp>
          <p:nvSpPr>
            <p:cNvPr id="2068"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3" name="Footer Placeholder 22"/>
          <p:cNvSpPr>
            <a:spLocks noGrp="1"/>
          </p:cNvSpPr>
          <p:nvPr>
            <p:ph type="ftr" sz="quarter" idx="11"/>
          </p:nvPr>
        </p:nvSpPr>
        <p:spPr/>
        <p:txBody>
          <a:bodyPr/>
          <a:lstStyle/>
          <a:p>
            <a:pPr>
              <a:defRPr/>
            </a:pPr>
            <a:r>
              <a:rPr lang="en-US" smtClean="0"/>
              <a:t>07122013</a:t>
            </a:r>
            <a:endParaRPr lang="en-US" dirty="0"/>
          </a:p>
        </p:txBody>
      </p:sp>
      <p:sp>
        <p:nvSpPr>
          <p:cNvPr id="24" name="Slide Number Placeholder 23"/>
          <p:cNvSpPr>
            <a:spLocks noGrp="1"/>
          </p:cNvSpPr>
          <p:nvPr>
            <p:ph type="sldNum" sz="quarter" idx="12"/>
          </p:nvPr>
        </p:nvSpPr>
        <p:spPr/>
        <p:txBody>
          <a:bodyPr/>
          <a:lstStyle/>
          <a:p>
            <a:pPr>
              <a:defRPr/>
            </a:pPr>
            <a:fld id="{5A5C206B-7A74-47AE-8858-CF48A11612B2}" type="slidenum">
              <a:rPr lang="en-US" smtClean="0"/>
              <a:pPr>
                <a:defRPr/>
              </a:pPr>
              <a:t>24</a:t>
            </a:fld>
            <a:endParaRPr lang="en-US" dirty="0"/>
          </a:p>
        </p:txBody>
      </p:sp>
      <p:sp>
        <p:nvSpPr>
          <p:cNvPr id="2062" name="Text Box 3449"/>
          <p:cNvSpPr txBox="1">
            <a:spLocks noChangeArrowheads="1"/>
          </p:cNvSpPr>
          <p:nvPr/>
        </p:nvSpPr>
        <p:spPr bwMode="auto">
          <a:xfrm>
            <a:off x="7666197" y="7362681"/>
            <a:ext cx="171835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5.a.</a:t>
            </a:r>
            <a:endParaRPr lang="en-US" dirty="0"/>
          </a:p>
        </p:txBody>
      </p:sp>
      <p:graphicFrame>
        <p:nvGraphicFramePr>
          <p:cNvPr id="61444" name="Object 2"/>
          <p:cNvGraphicFramePr>
            <a:graphicFrameLocks noChangeAspect="1"/>
          </p:cNvGraphicFramePr>
          <p:nvPr/>
        </p:nvGraphicFramePr>
        <p:xfrm>
          <a:off x="1173163" y="766251"/>
          <a:ext cx="7996237" cy="5692775"/>
        </p:xfrm>
        <a:graphic>
          <a:graphicData uri="http://schemas.openxmlformats.org/presentationml/2006/ole">
            <mc:AlternateContent xmlns:mc="http://schemas.openxmlformats.org/markup-compatibility/2006">
              <mc:Choice xmlns:v="urn:schemas-microsoft-com:vml" Requires="v">
                <p:oleObj spid="_x0000_s61469" name="Photo Editor Photo" r:id="rId3" imgW="7219048" imgH="4990476" progId="">
                  <p:embed/>
                </p:oleObj>
              </mc:Choice>
              <mc:Fallback>
                <p:oleObj name="Photo Editor Photo" r:id="rId3" imgW="7219048" imgH="4990476"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766251"/>
                        <a:ext cx="7996237"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bwMode="auto">
          <a:xfrm>
            <a:off x="835445" y="6605745"/>
            <a:ext cx="8623869" cy="523220"/>
          </a:xfrm>
          <a:prstGeom prst="rect">
            <a:avLst/>
          </a:prstGeom>
          <a:solidFill>
            <a:schemeClr val="bg1"/>
          </a:solidFill>
          <a:ln w="9525">
            <a:noFill/>
            <a:miter lim="800000"/>
            <a:headEnd/>
            <a:tailEnd/>
          </a:ln>
        </p:spPr>
        <p:txBody>
          <a:bodyPr wrap="square" rtlCol="0">
            <a:spAutoFit/>
          </a:bodyPr>
          <a:lstStyle/>
          <a:p>
            <a:r>
              <a:rPr lang="en-US" sz="2800" dirty="0" smtClean="0">
                <a:latin typeface="Verdana" pitchFamily="34" charset="0"/>
              </a:rPr>
              <a:t>Shows how to build a radio from components</a:t>
            </a:r>
            <a:endParaRPr lang="en-US" sz="2800" dirty="0">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7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7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4" name="Text Box 3347"/>
            <p:cNvSpPr txBox="1">
              <a:spLocks noChangeArrowheads="1"/>
            </p:cNvSpPr>
            <p:nvPr/>
          </p:nvSpPr>
          <p:spPr bwMode="auto">
            <a:xfrm>
              <a:off x="3499" y="114"/>
              <a:ext cx="1073"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Block Diagrams</a:t>
              </a:r>
            </a:p>
          </p:txBody>
        </p:sp>
        <p:sp>
          <p:nvSpPr>
            <p:cNvPr id="207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71" name="Text Box 3492"/>
          <p:cNvSpPr txBox="1">
            <a:spLocks noChangeArrowheads="1"/>
          </p:cNvSpPr>
          <p:nvPr/>
        </p:nvSpPr>
        <p:spPr bwMode="auto">
          <a:xfrm>
            <a:off x="7720701" y="7362681"/>
            <a:ext cx="1663852"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 b</a:t>
            </a:r>
            <a:endParaRPr lang="en-US"/>
          </a:p>
        </p:txBody>
      </p:sp>
      <p:sp>
        <p:nvSpPr>
          <p:cNvPr id="30" name="Footer Placeholder 29"/>
          <p:cNvSpPr>
            <a:spLocks noGrp="1"/>
          </p:cNvSpPr>
          <p:nvPr>
            <p:ph type="ftr" sz="quarter" idx="11"/>
          </p:nvPr>
        </p:nvSpPr>
        <p:spPr/>
        <p:txBody>
          <a:bodyPr/>
          <a:lstStyle/>
          <a:p>
            <a:pPr>
              <a:defRPr/>
            </a:pPr>
            <a:r>
              <a:rPr lang="en-US" smtClean="0"/>
              <a:t>07122013</a:t>
            </a:r>
            <a:endParaRPr lang="en-US"/>
          </a:p>
        </p:txBody>
      </p:sp>
      <p:sp>
        <p:nvSpPr>
          <p:cNvPr id="31" name="Slide Number Placeholder 30"/>
          <p:cNvSpPr>
            <a:spLocks noGrp="1"/>
          </p:cNvSpPr>
          <p:nvPr>
            <p:ph type="sldNum" sz="quarter" idx="12"/>
          </p:nvPr>
        </p:nvSpPr>
        <p:spPr/>
        <p:txBody>
          <a:bodyPr/>
          <a:lstStyle/>
          <a:p>
            <a:pPr>
              <a:defRPr/>
            </a:pPr>
            <a:fld id="{5A5C206B-7A74-47AE-8858-CF48A11612B2}" type="slidenum">
              <a:rPr lang="en-US" smtClean="0"/>
              <a:pPr>
                <a:defRPr/>
              </a:pPr>
              <a:t>25</a:t>
            </a:fld>
            <a:endParaRPr lang="en-US"/>
          </a:p>
        </p:txBody>
      </p:sp>
      <p:sp>
        <p:nvSpPr>
          <p:cNvPr id="27" name="TextBox 26"/>
          <p:cNvSpPr txBox="1"/>
          <p:nvPr/>
        </p:nvSpPr>
        <p:spPr bwMode="auto">
          <a:xfrm>
            <a:off x="1225001" y="1592326"/>
            <a:ext cx="4387524" cy="830997"/>
          </a:xfrm>
          <a:prstGeom prst="rect">
            <a:avLst/>
          </a:prstGeom>
          <a:solidFill>
            <a:schemeClr val="bg1"/>
          </a:solidFill>
          <a:ln w="9525">
            <a:noFill/>
            <a:miter lim="800000"/>
            <a:headEnd/>
            <a:tailEnd/>
          </a:ln>
        </p:spPr>
        <p:txBody>
          <a:bodyPr wrap="square" rtlCol="0">
            <a:spAutoFit/>
          </a:bodyPr>
          <a:lstStyle/>
          <a:p>
            <a:r>
              <a:rPr lang="en-US" b="1" dirty="0" smtClean="0">
                <a:solidFill>
                  <a:srgbClr val="FF0000"/>
                </a:solidFill>
                <a:latin typeface="Verdana" pitchFamily="34" charset="0"/>
              </a:rPr>
              <a:t>Draw a block diagram of a radio station:</a:t>
            </a:r>
            <a:endParaRPr lang="en-US" b="1" dirty="0">
              <a:solidFill>
                <a:srgbClr val="FF0000"/>
              </a:solidFill>
              <a:latin typeface="Verdana" pitchFamily="34" charset="0"/>
            </a:endParaRPr>
          </a:p>
        </p:txBody>
      </p:sp>
      <p:grpSp>
        <p:nvGrpSpPr>
          <p:cNvPr id="4" name="Group 3"/>
          <p:cNvGrpSpPr/>
          <p:nvPr/>
        </p:nvGrpSpPr>
        <p:grpSpPr>
          <a:xfrm>
            <a:off x="1752952" y="1856605"/>
            <a:ext cx="6006489" cy="3229912"/>
            <a:chOff x="1752952" y="1856605"/>
            <a:chExt cx="6006489" cy="3229912"/>
          </a:xfrm>
        </p:grpSpPr>
        <p:sp>
          <p:nvSpPr>
            <p:cNvPr id="2065" name="Text Box 3463"/>
            <p:cNvSpPr txBox="1">
              <a:spLocks noChangeArrowheads="1"/>
            </p:cNvSpPr>
            <p:nvPr/>
          </p:nvSpPr>
          <p:spPr bwMode="auto">
            <a:xfrm>
              <a:off x="6696329" y="1856605"/>
              <a:ext cx="1063112" cy="307777"/>
            </a:xfrm>
            <a:prstGeom prst="rect">
              <a:avLst/>
            </a:prstGeom>
            <a:noFill/>
            <a:ln w="9525">
              <a:noFill/>
              <a:miter lim="800000"/>
              <a:headEnd/>
              <a:tailEnd/>
            </a:ln>
          </p:spPr>
          <p:txBody>
            <a:bodyPr wrap="none">
              <a:spAutoFit/>
            </a:bodyPr>
            <a:lstStyle/>
            <a:p>
              <a:pPr algn="ctr"/>
              <a:r>
                <a:rPr lang="en-US" sz="1400" b="1">
                  <a:latin typeface="Arial" charset="0"/>
                </a:rPr>
                <a:t>ANTENNA</a:t>
              </a:r>
            </a:p>
          </p:txBody>
        </p:sp>
        <p:grpSp>
          <p:nvGrpSpPr>
            <p:cNvPr id="3" name="Group 2"/>
            <p:cNvGrpSpPr/>
            <p:nvPr/>
          </p:nvGrpSpPr>
          <p:grpSpPr>
            <a:xfrm>
              <a:off x="1752952" y="2201308"/>
              <a:ext cx="5963884" cy="2885209"/>
              <a:chOff x="1752952" y="2201308"/>
              <a:chExt cx="5963884" cy="2885209"/>
            </a:xfrm>
          </p:grpSpPr>
          <p:sp>
            <p:nvSpPr>
              <p:cNvPr id="2050" name="Line 3469"/>
              <p:cNvSpPr>
                <a:spLocks noChangeShapeType="1"/>
              </p:cNvSpPr>
              <p:nvPr/>
            </p:nvSpPr>
            <p:spPr bwMode="auto">
              <a:xfrm flipV="1">
                <a:off x="2264427" y="4173849"/>
                <a:ext cx="0" cy="559377"/>
              </a:xfrm>
              <a:prstGeom prst="line">
                <a:avLst/>
              </a:prstGeom>
              <a:noFill/>
              <a:ln w="28575">
                <a:solidFill>
                  <a:schemeClr val="tx1"/>
                </a:solidFill>
                <a:round/>
                <a:headEnd/>
                <a:tailEnd/>
              </a:ln>
            </p:spPr>
            <p:txBody>
              <a:bodyPr/>
              <a:lstStyle/>
              <a:p>
                <a:endParaRPr lang="en-US"/>
              </a:p>
            </p:txBody>
          </p:sp>
          <p:sp>
            <p:nvSpPr>
              <p:cNvPr id="2053" name="Line 3459"/>
              <p:cNvSpPr>
                <a:spLocks noChangeShapeType="1"/>
              </p:cNvSpPr>
              <p:nvPr/>
            </p:nvSpPr>
            <p:spPr bwMode="auto">
              <a:xfrm flipH="1" flipV="1">
                <a:off x="7277191" y="2201308"/>
                <a:ext cx="22257" cy="1866203"/>
              </a:xfrm>
              <a:prstGeom prst="line">
                <a:avLst/>
              </a:prstGeom>
              <a:noFill/>
              <a:ln w="28575">
                <a:solidFill>
                  <a:schemeClr val="tx1"/>
                </a:solidFill>
                <a:round/>
                <a:headEnd/>
                <a:tailEnd/>
              </a:ln>
            </p:spPr>
            <p:txBody>
              <a:bodyPr/>
              <a:lstStyle/>
              <a:p>
                <a:endParaRPr lang="en-US"/>
              </a:p>
            </p:txBody>
          </p:sp>
          <p:sp>
            <p:nvSpPr>
              <p:cNvPr id="2054" name="Line 3460"/>
              <p:cNvSpPr>
                <a:spLocks noChangeShapeType="1"/>
              </p:cNvSpPr>
              <p:nvPr/>
            </p:nvSpPr>
            <p:spPr bwMode="auto">
              <a:xfrm flipV="1">
                <a:off x="7277192" y="2201309"/>
                <a:ext cx="439644" cy="458788"/>
              </a:xfrm>
              <a:prstGeom prst="line">
                <a:avLst/>
              </a:prstGeom>
              <a:noFill/>
              <a:ln w="28575">
                <a:solidFill>
                  <a:schemeClr val="tx1"/>
                </a:solidFill>
                <a:round/>
                <a:headEnd/>
                <a:tailEnd/>
              </a:ln>
            </p:spPr>
            <p:txBody>
              <a:bodyPr/>
              <a:lstStyle/>
              <a:p>
                <a:endParaRPr lang="en-US"/>
              </a:p>
            </p:txBody>
          </p:sp>
          <p:sp>
            <p:nvSpPr>
              <p:cNvPr id="2055" name="Line 3461"/>
              <p:cNvSpPr>
                <a:spLocks noChangeShapeType="1"/>
              </p:cNvSpPr>
              <p:nvPr/>
            </p:nvSpPr>
            <p:spPr bwMode="auto">
              <a:xfrm flipH="1" flipV="1">
                <a:off x="6829330" y="2201309"/>
                <a:ext cx="451971" cy="458788"/>
              </a:xfrm>
              <a:prstGeom prst="line">
                <a:avLst/>
              </a:prstGeom>
              <a:noFill/>
              <a:ln w="28575">
                <a:solidFill>
                  <a:schemeClr val="tx1"/>
                </a:solidFill>
                <a:round/>
                <a:headEnd/>
                <a:tailEnd/>
              </a:ln>
            </p:spPr>
            <p:txBody>
              <a:bodyPr/>
              <a:lstStyle/>
              <a:p>
                <a:endParaRPr lang="en-US"/>
              </a:p>
            </p:txBody>
          </p:sp>
          <p:sp>
            <p:nvSpPr>
              <p:cNvPr id="2056" name="Line 3462"/>
              <p:cNvSpPr>
                <a:spLocks noChangeShapeType="1"/>
              </p:cNvSpPr>
              <p:nvPr/>
            </p:nvSpPr>
            <p:spPr bwMode="auto">
              <a:xfrm flipV="1">
                <a:off x="3980756" y="4067512"/>
                <a:ext cx="3302927" cy="27828"/>
              </a:xfrm>
              <a:prstGeom prst="line">
                <a:avLst/>
              </a:prstGeom>
              <a:noFill/>
              <a:ln w="28575">
                <a:solidFill>
                  <a:schemeClr val="tx1"/>
                </a:solidFill>
                <a:round/>
                <a:headEnd/>
                <a:tailEnd/>
              </a:ln>
            </p:spPr>
            <p:txBody>
              <a:bodyPr/>
              <a:lstStyle/>
              <a:p>
                <a:endParaRPr lang="en-US"/>
              </a:p>
            </p:txBody>
          </p:sp>
          <p:sp>
            <p:nvSpPr>
              <p:cNvPr id="2057" name="AutoShape 3450"/>
              <p:cNvSpPr>
                <a:spLocks noChangeArrowheads="1"/>
              </p:cNvSpPr>
              <p:nvPr/>
            </p:nvSpPr>
            <p:spPr bwMode="auto">
              <a:xfrm>
                <a:off x="1820674" y="3771490"/>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58" name="Text Box 3451"/>
              <p:cNvSpPr txBox="1">
                <a:spLocks noChangeArrowheads="1"/>
              </p:cNvSpPr>
              <p:nvPr/>
            </p:nvSpPr>
            <p:spPr bwMode="auto">
              <a:xfrm>
                <a:off x="2141956" y="3966537"/>
                <a:ext cx="1473480" cy="307777"/>
              </a:xfrm>
              <a:prstGeom prst="rect">
                <a:avLst/>
              </a:prstGeom>
              <a:noFill/>
              <a:ln w="9525">
                <a:noFill/>
                <a:miter lim="800000"/>
                <a:headEnd/>
                <a:tailEnd/>
              </a:ln>
            </p:spPr>
            <p:txBody>
              <a:bodyPr wrap="none">
                <a:spAutoFit/>
              </a:bodyPr>
              <a:lstStyle/>
              <a:p>
                <a:pPr algn="ctr"/>
                <a:r>
                  <a:rPr lang="en-US" sz="1400" b="1">
                    <a:latin typeface="Arial" charset="0"/>
                  </a:rPr>
                  <a:t>TRANSCEIVER</a:t>
                </a:r>
              </a:p>
            </p:txBody>
          </p:sp>
          <p:sp>
            <p:nvSpPr>
              <p:cNvPr id="2059" name="AutoShape 3452"/>
              <p:cNvSpPr>
                <a:spLocks noChangeArrowheads="1"/>
              </p:cNvSpPr>
              <p:nvPr/>
            </p:nvSpPr>
            <p:spPr bwMode="auto">
              <a:xfrm>
                <a:off x="4220227" y="3771490"/>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60" name="Text Box 3453"/>
              <p:cNvSpPr txBox="1">
                <a:spLocks noChangeArrowheads="1"/>
              </p:cNvSpPr>
              <p:nvPr/>
            </p:nvSpPr>
            <p:spPr bwMode="auto">
              <a:xfrm>
                <a:off x="4691312" y="3976350"/>
                <a:ext cx="1151277" cy="307777"/>
              </a:xfrm>
              <a:prstGeom prst="rect">
                <a:avLst/>
              </a:prstGeom>
              <a:noFill/>
              <a:ln w="9525">
                <a:noFill/>
                <a:miter lim="800000"/>
                <a:headEnd/>
                <a:tailEnd/>
              </a:ln>
            </p:spPr>
            <p:txBody>
              <a:bodyPr wrap="none">
                <a:spAutoFit/>
              </a:bodyPr>
              <a:lstStyle/>
              <a:p>
                <a:pPr algn="ctr"/>
                <a:r>
                  <a:rPr lang="en-US" sz="1400" b="1">
                    <a:latin typeface="Arial" charset="0"/>
                  </a:rPr>
                  <a:t>AMPLIFIER</a:t>
                </a:r>
              </a:p>
            </p:txBody>
          </p:sp>
          <p:sp>
            <p:nvSpPr>
              <p:cNvPr id="2066" name="Text Box 3464"/>
              <p:cNvSpPr txBox="1">
                <a:spLocks noChangeArrowheads="1"/>
              </p:cNvSpPr>
              <p:nvPr/>
            </p:nvSpPr>
            <p:spPr bwMode="auto">
              <a:xfrm rot="5400000">
                <a:off x="6949320" y="2932716"/>
                <a:ext cx="663964" cy="523220"/>
              </a:xfrm>
              <a:prstGeom prst="rect">
                <a:avLst/>
              </a:prstGeom>
              <a:noFill/>
              <a:ln w="9525">
                <a:noFill/>
                <a:miter lim="800000"/>
                <a:headEnd/>
                <a:tailEnd/>
              </a:ln>
            </p:spPr>
            <p:txBody>
              <a:bodyPr wrap="none">
                <a:spAutoFit/>
              </a:bodyPr>
              <a:lstStyle/>
              <a:p>
                <a:pPr algn="ctr"/>
                <a:r>
                  <a:rPr lang="en-US" sz="1400" b="1">
                    <a:latin typeface="Arial" charset="0"/>
                  </a:rPr>
                  <a:t>FEED</a:t>
                </a:r>
              </a:p>
              <a:p>
                <a:pPr algn="ctr"/>
                <a:r>
                  <a:rPr lang="en-US" sz="1400" b="1">
                    <a:latin typeface="Arial" charset="0"/>
                  </a:rPr>
                  <a:t>LINE</a:t>
                </a:r>
              </a:p>
            </p:txBody>
          </p:sp>
          <p:sp>
            <p:nvSpPr>
              <p:cNvPr id="2067" name="Rectangle 3465"/>
              <p:cNvSpPr>
                <a:spLocks noChangeArrowheads="1"/>
              </p:cNvSpPr>
              <p:nvPr/>
            </p:nvSpPr>
            <p:spPr bwMode="auto">
              <a:xfrm>
                <a:off x="1765738" y="4654717"/>
                <a:ext cx="1150883"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2070" name="Text Box 3468"/>
              <p:cNvSpPr txBox="1">
                <a:spLocks noChangeArrowheads="1"/>
              </p:cNvSpPr>
              <p:nvPr/>
            </p:nvSpPr>
            <p:spPr bwMode="auto">
              <a:xfrm>
                <a:off x="1752952" y="4751628"/>
                <a:ext cx="1197765" cy="307777"/>
              </a:xfrm>
              <a:prstGeom prst="rect">
                <a:avLst/>
              </a:prstGeom>
              <a:noFill/>
              <a:ln w="9525">
                <a:noFill/>
                <a:miter lim="800000"/>
                <a:headEnd/>
                <a:tailEnd/>
              </a:ln>
            </p:spPr>
            <p:txBody>
              <a:bodyPr wrap="none">
                <a:spAutoFit/>
              </a:bodyPr>
              <a:lstStyle/>
              <a:p>
                <a:pPr algn="ctr"/>
                <a:r>
                  <a:rPr lang="en-US" sz="1400" b="1" dirty="0" smtClean="0">
                    <a:latin typeface="Arial" charset="0"/>
                  </a:rPr>
                  <a:t>Microphone</a:t>
                </a:r>
                <a:endParaRPr lang="en-US" sz="1400" b="1" dirty="0">
                  <a:latin typeface="Arial" charset="0"/>
                </a:endParaRPr>
              </a:p>
            </p:txBody>
          </p:sp>
          <p:sp>
            <p:nvSpPr>
              <p:cNvPr id="24" name="AutoShape 19"/>
              <p:cNvSpPr>
                <a:spLocks noChangeArrowheads="1"/>
              </p:cNvSpPr>
              <p:nvPr/>
            </p:nvSpPr>
            <p:spPr bwMode="auto">
              <a:xfrm>
                <a:off x="2301776" y="3134282"/>
                <a:ext cx="1024759" cy="428732"/>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5" name="TextBox 24"/>
              <p:cNvSpPr txBox="1"/>
              <p:nvPr/>
            </p:nvSpPr>
            <p:spPr bwMode="auto">
              <a:xfrm>
                <a:off x="2333306" y="3200406"/>
                <a:ext cx="888385" cy="276999"/>
              </a:xfrm>
              <a:prstGeom prst="rect">
                <a:avLst/>
              </a:prstGeom>
              <a:solidFill>
                <a:schemeClr val="bg1"/>
              </a:solidFill>
              <a:ln w="9525">
                <a:noFill/>
                <a:miter lim="800000"/>
                <a:headEnd/>
                <a:tailEnd/>
              </a:ln>
            </p:spPr>
            <p:txBody>
              <a:bodyPr wrap="none" rtlCol="0">
                <a:spAutoFit/>
              </a:bodyPr>
              <a:lstStyle/>
              <a:p>
                <a:r>
                  <a:rPr lang="en-US" sz="1200" b="1" dirty="0" smtClean="0">
                    <a:latin typeface="Verdana" pitchFamily="34" charset="0"/>
                  </a:rPr>
                  <a:t>Speaker</a:t>
                </a:r>
                <a:endParaRPr lang="en-US" sz="1200" b="1" dirty="0">
                  <a:latin typeface="Verdana" pitchFamily="34" charset="0"/>
                </a:endParaRPr>
              </a:p>
            </p:txBody>
          </p:sp>
          <p:cxnSp>
            <p:nvCxnSpPr>
              <p:cNvPr id="26" name="Straight Connector 25"/>
              <p:cNvCxnSpPr>
                <a:stCxn id="24" idx="2"/>
              </p:cNvCxnSpPr>
              <p:nvPr/>
            </p:nvCxnSpPr>
            <p:spPr bwMode="auto">
              <a:xfrm>
                <a:off x="2814156" y="3563014"/>
                <a:ext cx="3531" cy="19271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Line 3469"/>
          <p:cNvSpPr>
            <a:spLocks noChangeShapeType="1"/>
          </p:cNvSpPr>
          <p:nvPr/>
        </p:nvSpPr>
        <p:spPr bwMode="auto">
          <a:xfrm flipV="1">
            <a:off x="2264427" y="4173849"/>
            <a:ext cx="0" cy="559377"/>
          </a:xfrm>
          <a:prstGeom prst="line">
            <a:avLst/>
          </a:prstGeom>
          <a:noFill/>
          <a:ln w="28575">
            <a:solidFill>
              <a:schemeClr val="tx1"/>
            </a:solidFill>
            <a:round/>
            <a:headEnd/>
            <a:tailEnd/>
          </a:ln>
        </p:spPr>
        <p:txBody>
          <a:bodyPr/>
          <a:lstStyle/>
          <a:p>
            <a:endParaRPr lang="en-US"/>
          </a:p>
        </p:txBody>
      </p:sp>
      <p:grpSp>
        <p:nvGrpSpPr>
          <p:cNvPr id="2" name="Group 3399"/>
          <p:cNvGrpSpPr>
            <a:grpSpLocks/>
          </p:cNvGrpSpPr>
          <p:nvPr/>
        </p:nvGrpSpPr>
        <p:grpSpPr bwMode="auto">
          <a:xfrm>
            <a:off x="690282" y="122671"/>
            <a:ext cx="8875059" cy="7566313"/>
            <a:chOff x="336" y="100"/>
            <a:chExt cx="4320" cy="6168"/>
          </a:xfrm>
        </p:grpSpPr>
        <p:sp>
          <p:nvSpPr>
            <p:cNvPr id="207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7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4" name="Text Box 3347"/>
            <p:cNvSpPr txBox="1">
              <a:spLocks noChangeArrowheads="1"/>
            </p:cNvSpPr>
            <p:nvPr/>
          </p:nvSpPr>
          <p:spPr bwMode="auto">
            <a:xfrm>
              <a:off x="3499" y="114"/>
              <a:ext cx="1073"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Block Diagrams</a:t>
              </a:r>
            </a:p>
          </p:txBody>
        </p:sp>
        <p:sp>
          <p:nvSpPr>
            <p:cNvPr id="207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53" name="Line 3459"/>
          <p:cNvSpPr>
            <a:spLocks noChangeShapeType="1"/>
          </p:cNvSpPr>
          <p:nvPr/>
        </p:nvSpPr>
        <p:spPr bwMode="auto">
          <a:xfrm flipH="1" flipV="1">
            <a:off x="7277191" y="2201308"/>
            <a:ext cx="22257" cy="1866203"/>
          </a:xfrm>
          <a:prstGeom prst="line">
            <a:avLst/>
          </a:prstGeom>
          <a:noFill/>
          <a:ln w="28575">
            <a:solidFill>
              <a:schemeClr val="tx1"/>
            </a:solidFill>
            <a:round/>
            <a:headEnd/>
            <a:tailEnd/>
          </a:ln>
        </p:spPr>
        <p:txBody>
          <a:bodyPr/>
          <a:lstStyle/>
          <a:p>
            <a:endParaRPr lang="en-US"/>
          </a:p>
        </p:txBody>
      </p:sp>
      <p:sp>
        <p:nvSpPr>
          <p:cNvPr id="2054" name="Line 3460"/>
          <p:cNvSpPr>
            <a:spLocks noChangeShapeType="1"/>
          </p:cNvSpPr>
          <p:nvPr/>
        </p:nvSpPr>
        <p:spPr bwMode="auto">
          <a:xfrm flipV="1">
            <a:off x="7277192" y="2201309"/>
            <a:ext cx="439644" cy="458788"/>
          </a:xfrm>
          <a:prstGeom prst="line">
            <a:avLst/>
          </a:prstGeom>
          <a:noFill/>
          <a:ln w="28575">
            <a:solidFill>
              <a:schemeClr val="tx1"/>
            </a:solidFill>
            <a:round/>
            <a:headEnd/>
            <a:tailEnd/>
          </a:ln>
        </p:spPr>
        <p:txBody>
          <a:bodyPr/>
          <a:lstStyle/>
          <a:p>
            <a:endParaRPr lang="en-US"/>
          </a:p>
        </p:txBody>
      </p:sp>
      <p:sp>
        <p:nvSpPr>
          <p:cNvPr id="2055" name="Line 3461"/>
          <p:cNvSpPr>
            <a:spLocks noChangeShapeType="1"/>
          </p:cNvSpPr>
          <p:nvPr/>
        </p:nvSpPr>
        <p:spPr bwMode="auto">
          <a:xfrm flipH="1" flipV="1">
            <a:off x="6829330" y="2201309"/>
            <a:ext cx="451971" cy="458788"/>
          </a:xfrm>
          <a:prstGeom prst="line">
            <a:avLst/>
          </a:prstGeom>
          <a:noFill/>
          <a:ln w="28575">
            <a:solidFill>
              <a:schemeClr val="tx1"/>
            </a:solidFill>
            <a:round/>
            <a:headEnd/>
            <a:tailEnd/>
          </a:ln>
        </p:spPr>
        <p:txBody>
          <a:bodyPr/>
          <a:lstStyle/>
          <a:p>
            <a:endParaRPr lang="en-US"/>
          </a:p>
        </p:txBody>
      </p:sp>
      <p:sp>
        <p:nvSpPr>
          <p:cNvPr id="2056" name="Line 3462"/>
          <p:cNvSpPr>
            <a:spLocks noChangeShapeType="1"/>
          </p:cNvSpPr>
          <p:nvPr/>
        </p:nvSpPr>
        <p:spPr bwMode="auto">
          <a:xfrm flipV="1">
            <a:off x="3980756" y="4067512"/>
            <a:ext cx="3302927" cy="27828"/>
          </a:xfrm>
          <a:prstGeom prst="line">
            <a:avLst/>
          </a:prstGeom>
          <a:noFill/>
          <a:ln w="28575">
            <a:solidFill>
              <a:schemeClr val="tx1"/>
            </a:solidFill>
            <a:round/>
            <a:headEnd/>
            <a:tailEnd/>
          </a:ln>
        </p:spPr>
        <p:txBody>
          <a:bodyPr/>
          <a:lstStyle/>
          <a:p>
            <a:endParaRPr lang="en-US"/>
          </a:p>
        </p:txBody>
      </p:sp>
      <p:sp>
        <p:nvSpPr>
          <p:cNvPr id="2057" name="AutoShape 3450"/>
          <p:cNvSpPr>
            <a:spLocks noChangeArrowheads="1"/>
          </p:cNvSpPr>
          <p:nvPr/>
        </p:nvSpPr>
        <p:spPr bwMode="auto">
          <a:xfrm>
            <a:off x="1820674" y="3771490"/>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58" name="Text Box 3451"/>
          <p:cNvSpPr txBox="1">
            <a:spLocks noChangeArrowheads="1"/>
          </p:cNvSpPr>
          <p:nvPr/>
        </p:nvSpPr>
        <p:spPr bwMode="auto">
          <a:xfrm>
            <a:off x="2141956" y="3966537"/>
            <a:ext cx="1473480" cy="307777"/>
          </a:xfrm>
          <a:prstGeom prst="rect">
            <a:avLst/>
          </a:prstGeom>
          <a:noFill/>
          <a:ln w="9525">
            <a:noFill/>
            <a:miter lim="800000"/>
            <a:headEnd/>
            <a:tailEnd/>
          </a:ln>
        </p:spPr>
        <p:txBody>
          <a:bodyPr wrap="none">
            <a:spAutoFit/>
          </a:bodyPr>
          <a:lstStyle/>
          <a:p>
            <a:pPr algn="ctr"/>
            <a:r>
              <a:rPr lang="en-US" sz="1400" b="1">
                <a:latin typeface="Arial" charset="0"/>
              </a:rPr>
              <a:t>TRANSCEIVER</a:t>
            </a:r>
          </a:p>
        </p:txBody>
      </p:sp>
      <p:sp>
        <p:nvSpPr>
          <p:cNvPr id="2059" name="AutoShape 3452"/>
          <p:cNvSpPr>
            <a:spLocks noChangeArrowheads="1"/>
          </p:cNvSpPr>
          <p:nvPr/>
        </p:nvSpPr>
        <p:spPr bwMode="auto">
          <a:xfrm>
            <a:off x="4220227" y="3771490"/>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60" name="Text Box 3453"/>
          <p:cNvSpPr txBox="1">
            <a:spLocks noChangeArrowheads="1"/>
          </p:cNvSpPr>
          <p:nvPr/>
        </p:nvSpPr>
        <p:spPr bwMode="auto">
          <a:xfrm>
            <a:off x="4691312" y="3976350"/>
            <a:ext cx="1151277" cy="307777"/>
          </a:xfrm>
          <a:prstGeom prst="rect">
            <a:avLst/>
          </a:prstGeom>
          <a:noFill/>
          <a:ln w="9525">
            <a:noFill/>
            <a:miter lim="800000"/>
            <a:headEnd/>
            <a:tailEnd/>
          </a:ln>
        </p:spPr>
        <p:txBody>
          <a:bodyPr wrap="none">
            <a:spAutoFit/>
          </a:bodyPr>
          <a:lstStyle/>
          <a:p>
            <a:pPr algn="ctr"/>
            <a:r>
              <a:rPr lang="en-US" sz="1400" b="1">
                <a:latin typeface="Arial" charset="0"/>
              </a:rPr>
              <a:t>AMPLIFIER</a:t>
            </a:r>
          </a:p>
        </p:txBody>
      </p:sp>
      <p:sp>
        <p:nvSpPr>
          <p:cNvPr id="2065" name="Text Box 3463"/>
          <p:cNvSpPr txBox="1">
            <a:spLocks noChangeArrowheads="1"/>
          </p:cNvSpPr>
          <p:nvPr/>
        </p:nvSpPr>
        <p:spPr bwMode="auto">
          <a:xfrm>
            <a:off x="6696329" y="1856605"/>
            <a:ext cx="1063112" cy="307777"/>
          </a:xfrm>
          <a:prstGeom prst="rect">
            <a:avLst/>
          </a:prstGeom>
          <a:noFill/>
          <a:ln w="9525">
            <a:noFill/>
            <a:miter lim="800000"/>
            <a:headEnd/>
            <a:tailEnd/>
          </a:ln>
        </p:spPr>
        <p:txBody>
          <a:bodyPr wrap="none">
            <a:spAutoFit/>
          </a:bodyPr>
          <a:lstStyle/>
          <a:p>
            <a:pPr algn="ctr"/>
            <a:r>
              <a:rPr lang="en-US" sz="1400" b="1">
                <a:latin typeface="Arial" charset="0"/>
              </a:rPr>
              <a:t>ANTENNA</a:t>
            </a:r>
          </a:p>
        </p:txBody>
      </p:sp>
      <p:sp>
        <p:nvSpPr>
          <p:cNvPr id="2066" name="Text Box 3464"/>
          <p:cNvSpPr txBox="1">
            <a:spLocks noChangeArrowheads="1"/>
          </p:cNvSpPr>
          <p:nvPr/>
        </p:nvSpPr>
        <p:spPr bwMode="auto">
          <a:xfrm rot="5400000">
            <a:off x="6949320" y="2932716"/>
            <a:ext cx="663964" cy="523220"/>
          </a:xfrm>
          <a:prstGeom prst="rect">
            <a:avLst/>
          </a:prstGeom>
          <a:noFill/>
          <a:ln w="9525">
            <a:noFill/>
            <a:miter lim="800000"/>
            <a:headEnd/>
            <a:tailEnd/>
          </a:ln>
        </p:spPr>
        <p:txBody>
          <a:bodyPr wrap="none">
            <a:spAutoFit/>
          </a:bodyPr>
          <a:lstStyle/>
          <a:p>
            <a:pPr algn="ctr"/>
            <a:r>
              <a:rPr lang="en-US" sz="1400" b="1">
                <a:latin typeface="Arial" charset="0"/>
              </a:rPr>
              <a:t>FEED</a:t>
            </a:r>
          </a:p>
          <a:p>
            <a:pPr algn="ctr"/>
            <a:r>
              <a:rPr lang="en-US" sz="1400" b="1">
                <a:latin typeface="Arial" charset="0"/>
              </a:rPr>
              <a:t>LINE</a:t>
            </a:r>
          </a:p>
        </p:txBody>
      </p:sp>
      <p:sp>
        <p:nvSpPr>
          <p:cNvPr id="2067" name="Rectangle 3465"/>
          <p:cNvSpPr>
            <a:spLocks noChangeArrowheads="1"/>
          </p:cNvSpPr>
          <p:nvPr/>
        </p:nvSpPr>
        <p:spPr bwMode="auto">
          <a:xfrm>
            <a:off x="1765738" y="4654717"/>
            <a:ext cx="1150883"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2070" name="Text Box 3468"/>
          <p:cNvSpPr txBox="1">
            <a:spLocks noChangeArrowheads="1"/>
          </p:cNvSpPr>
          <p:nvPr/>
        </p:nvSpPr>
        <p:spPr bwMode="auto">
          <a:xfrm>
            <a:off x="1752952" y="4751628"/>
            <a:ext cx="1197765" cy="307777"/>
          </a:xfrm>
          <a:prstGeom prst="rect">
            <a:avLst/>
          </a:prstGeom>
          <a:noFill/>
          <a:ln w="9525">
            <a:noFill/>
            <a:miter lim="800000"/>
            <a:headEnd/>
            <a:tailEnd/>
          </a:ln>
        </p:spPr>
        <p:txBody>
          <a:bodyPr wrap="none">
            <a:spAutoFit/>
          </a:bodyPr>
          <a:lstStyle/>
          <a:p>
            <a:pPr algn="ctr"/>
            <a:r>
              <a:rPr lang="en-US" sz="1400" b="1" dirty="0" smtClean="0">
                <a:latin typeface="Arial" charset="0"/>
              </a:rPr>
              <a:t>Microphone</a:t>
            </a:r>
            <a:endParaRPr lang="en-US" sz="1400" b="1" dirty="0">
              <a:latin typeface="Arial" charset="0"/>
            </a:endParaRPr>
          </a:p>
        </p:txBody>
      </p:sp>
      <p:sp>
        <p:nvSpPr>
          <p:cNvPr id="2071" name="Text Box 3492"/>
          <p:cNvSpPr txBox="1">
            <a:spLocks noChangeArrowheads="1"/>
          </p:cNvSpPr>
          <p:nvPr/>
        </p:nvSpPr>
        <p:spPr bwMode="auto">
          <a:xfrm>
            <a:off x="7720701" y="7362681"/>
            <a:ext cx="1663852"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 b</a:t>
            </a:r>
            <a:endParaRPr lang="en-US"/>
          </a:p>
        </p:txBody>
      </p:sp>
      <p:sp>
        <p:nvSpPr>
          <p:cNvPr id="30" name="Footer Placeholder 29"/>
          <p:cNvSpPr>
            <a:spLocks noGrp="1"/>
          </p:cNvSpPr>
          <p:nvPr>
            <p:ph type="ftr" sz="quarter" idx="11"/>
          </p:nvPr>
        </p:nvSpPr>
        <p:spPr/>
        <p:txBody>
          <a:bodyPr/>
          <a:lstStyle/>
          <a:p>
            <a:pPr>
              <a:defRPr/>
            </a:pPr>
            <a:r>
              <a:rPr lang="en-US" smtClean="0"/>
              <a:t>07122013</a:t>
            </a:r>
            <a:endParaRPr lang="en-US"/>
          </a:p>
        </p:txBody>
      </p:sp>
      <p:sp>
        <p:nvSpPr>
          <p:cNvPr id="31" name="Slide Number Placeholder 30"/>
          <p:cNvSpPr>
            <a:spLocks noGrp="1"/>
          </p:cNvSpPr>
          <p:nvPr>
            <p:ph type="sldNum" sz="quarter" idx="12"/>
          </p:nvPr>
        </p:nvSpPr>
        <p:spPr/>
        <p:txBody>
          <a:bodyPr/>
          <a:lstStyle/>
          <a:p>
            <a:pPr>
              <a:defRPr/>
            </a:pPr>
            <a:fld id="{5A5C206B-7A74-47AE-8858-CF48A11612B2}" type="slidenum">
              <a:rPr lang="en-US" smtClean="0"/>
              <a:pPr>
                <a:defRPr/>
              </a:pPr>
              <a:t>26</a:t>
            </a:fld>
            <a:endParaRPr lang="en-US"/>
          </a:p>
        </p:txBody>
      </p:sp>
      <p:sp>
        <p:nvSpPr>
          <p:cNvPr id="27" name="TextBox 26"/>
          <p:cNvSpPr txBox="1"/>
          <p:nvPr/>
        </p:nvSpPr>
        <p:spPr bwMode="auto">
          <a:xfrm>
            <a:off x="1225001" y="1592326"/>
            <a:ext cx="4387524" cy="830997"/>
          </a:xfrm>
          <a:prstGeom prst="rect">
            <a:avLst/>
          </a:prstGeom>
          <a:solidFill>
            <a:schemeClr val="bg1"/>
          </a:solidFill>
          <a:ln w="9525">
            <a:noFill/>
            <a:miter lim="800000"/>
            <a:headEnd/>
            <a:tailEnd/>
          </a:ln>
        </p:spPr>
        <p:txBody>
          <a:bodyPr wrap="square" rtlCol="0">
            <a:spAutoFit/>
          </a:bodyPr>
          <a:lstStyle/>
          <a:p>
            <a:r>
              <a:rPr lang="en-US" b="1" dirty="0" smtClean="0">
                <a:solidFill>
                  <a:srgbClr val="FF0000"/>
                </a:solidFill>
                <a:latin typeface="Verdana" pitchFamily="34" charset="0"/>
              </a:rPr>
              <a:t>Draw a block diagram of a radio station:</a:t>
            </a:r>
            <a:endParaRPr lang="en-US" b="1" dirty="0">
              <a:solidFill>
                <a:srgbClr val="FF0000"/>
              </a:solidFill>
              <a:latin typeface="Verdana" pitchFamily="34" charset="0"/>
            </a:endParaRPr>
          </a:p>
        </p:txBody>
      </p:sp>
    </p:spTree>
    <p:extLst>
      <p:ext uri="{BB962C8B-B14F-4D97-AF65-F5344CB8AC3E}">
        <p14:creationId xmlns:p14="http://schemas.microsoft.com/office/powerpoint/2010/main" val="116253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7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7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4" name="Text Box 3347"/>
            <p:cNvSpPr txBox="1">
              <a:spLocks noChangeArrowheads="1"/>
            </p:cNvSpPr>
            <p:nvPr/>
          </p:nvSpPr>
          <p:spPr bwMode="auto">
            <a:xfrm>
              <a:off x="4080" y="114"/>
              <a:ext cx="492" cy="527"/>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Safety</a:t>
              </a:r>
            </a:p>
            <a:p>
              <a:pPr algn="r"/>
              <a:endParaRPr lang="en-US" sz="1800" b="1" dirty="0">
                <a:latin typeface="Verdana" pitchFamily="34" charset="0"/>
              </a:endParaRPr>
            </a:p>
          </p:txBody>
        </p:sp>
        <p:sp>
          <p:nvSpPr>
            <p:cNvPr id="207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71" name="Text Box 3492"/>
          <p:cNvSpPr txBox="1">
            <a:spLocks noChangeArrowheads="1"/>
          </p:cNvSpPr>
          <p:nvPr/>
        </p:nvSpPr>
        <p:spPr bwMode="auto">
          <a:xfrm>
            <a:off x="7720701" y="7362681"/>
            <a:ext cx="1663852"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 b</a:t>
            </a:r>
            <a:endParaRPr lang="en-US"/>
          </a:p>
        </p:txBody>
      </p:sp>
      <p:sp>
        <p:nvSpPr>
          <p:cNvPr id="29" name="Title 28"/>
          <p:cNvSpPr>
            <a:spLocks noGrp="1"/>
          </p:cNvSpPr>
          <p:nvPr>
            <p:ph type="ctrTitle"/>
          </p:nvPr>
        </p:nvSpPr>
        <p:spPr/>
        <p:txBody>
          <a:bodyPr/>
          <a:lstStyle/>
          <a:p>
            <a:r>
              <a:rPr lang="en-US" sz="7200" dirty="0" smtClean="0">
                <a:solidFill>
                  <a:srgbClr val="FF0000"/>
                </a:solidFill>
                <a:latin typeface="Verdana" pitchFamily="34" charset="0"/>
                <a:ea typeface="Verdana" pitchFamily="34" charset="0"/>
                <a:cs typeface="Verdana" pitchFamily="34" charset="0"/>
              </a:rPr>
              <a:t>Safety</a:t>
            </a:r>
            <a:endParaRPr lang="en-US" sz="7200" dirty="0">
              <a:solidFill>
                <a:srgbClr val="FF0000"/>
              </a:solidFill>
              <a:latin typeface="Verdana" pitchFamily="34" charset="0"/>
              <a:ea typeface="Verdana" pitchFamily="34" charset="0"/>
              <a:cs typeface="Verdana" pitchFamily="34" charset="0"/>
            </a:endParaRPr>
          </a:p>
        </p:txBody>
      </p:sp>
      <p:sp>
        <p:nvSpPr>
          <p:cNvPr id="32" name="Subtitle 31"/>
          <p:cNvSpPr>
            <a:spLocks noGrp="1"/>
          </p:cNvSpPr>
          <p:nvPr>
            <p:ph type="subTitle" idx="1"/>
          </p:nvPr>
        </p:nvSpPr>
        <p:spPr/>
        <p:txBody>
          <a:bodyPr/>
          <a:lstStyle/>
          <a:p>
            <a:endParaRPr lang="en-US" dirty="0"/>
          </a:p>
        </p:txBody>
      </p:sp>
      <p:sp>
        <p:nvSpPr>
          <p:cNvPr id="30" name="Footer Placeholder 29"/>
          <p:cNvSpPr>
            <a:spLocks noGrp="1"/>
          </p:cNvSpPr>
          <p:nvPr>
            <p:ph type="ftr" sz="quarter" idx="11"/>
          </p:nvPr>
        </p:nvSpPr>
        <p:spPr/>
        <p:txBody>
          <a:bodyPr/>
          <a:lstStyle/>
          <a:p>
            <a:pPr>
              <a:defRPr/>
            </a:pPr>
            <a:r>
              <a:rPr lang="en-US" smtClean="0"/>
              <a:t>07122013</a:t>
            </a:r>
            <a:endParaRPr lang="en-US"/>
          </a:p>
        </p:txBody>
      </p:sp>
      <p:sp>
        <p:nvSpPr>
          <p:cNvPr id="31" name="Slide Number Placeholder 30"/>
          <p:cNvSpPr>
            <a:spLocks noGrp="1"/>
          </p:cNvSpPr>
          <p:nvPr>
            <p:ph type="sldNum" sz="quarter" idx="12"/>
          </p:nvPr>
        </p:nvSpPr>
        <p:spPr/>
        <p:txBody>
          <a:bodyPr/>
          <a:lstStyle/>
          <a:p>
            <a:pPr>
              <a:defRPr/>
            </a:pPr>
            <a:fld id="{5A5C206B-7A74-47AE-8858-CF48A11612B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007182" y="138618"/>
            <a:ext cx="2385589"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Electricity Safety</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469911"/>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Electricity Safety </a:t>
            </a:r>
            <a:endParaRPr lang="en-US" dirty="0">
              <a:solidFill>
                <a:schemeClr val="tx1"/>
              </a:solidFill>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747472" y="1771895"/>
            <a:ext cx="8941827" cy="5543318"/>
          </a:xfrm>
        </p:spPr>
        <p:txBody>
          <a:bodyPr/>
          <a:lstStyle/>
          <a:p>
            <a:pPr eaLnBrk="1" hangingPunct="1"/>
            <a:r>
              <a:rPr lang="en-US" dirty="0" smtClean="0">
                <a:latin typeface="Verdana" pitchFamily="34" charset="0"/>
                <a:ea typeface="Verdana" pitchFamily="34" charset="0"/>
                <a:cs typeface="Verdana" pitchFamily="34" charset="0"/>
              </a:rPr>
              <a:t>Electricity can kill you.</a:t>
            </a:r>
          </a:p>
          <a:p>
            <a:pPr eaLnBrk="1" hangingPunct="1"/>
            <a:r>
              <a:rPr lang="en-US" dirty="0" smtClean="0">
                <a:latin typeface="Verdana" pitchFamily="34" charset="0"/>
                <a:ea typeface="Verdana" pitchFamily="34" charset="0"/>
                <a:cs typeface="Verdana" pitchFamily="34" charset="0"/>
              </a:rPr>
              <a:t>Minimum fatal voltage – 30 volts.</a:t>
            </a:r>
          </a:p>
          <a:p>
            <a:pPr eaLnBrk="1" hangingPunct="1"/>
            <a:r>
              <a:rPr lang="en-US" dirty="0" smtClean="0">
                <a:latin typeface="Verdana" pitchFamily="34" charset="0"/>
                <a:ea typeface="Verdana" pitchFamily="34" charset="0"/>
                <a:cs typeface="Verdana" pitchFamily="34" charset="0"/>
              </a:rPr>
              <a:t>Minimum fatal current if passed through the human heart – 1/10</a:t>
            </a:r>
            <a:r>
              <a:rPr lang="en-US" baseline="30000" dirty="0" smtClean="0">
                <a:latin typeface="Verdana" pitchFamily="34" charset="0"/>
                <a:ea typeface="Verdana" pitchFamily="34" charset="0"/>
                <a:cs typeface="Verdana" pitchFamily="34" charset="0"/>
              </a:rPr>
              <a:t>th</a:t>
            </a:r>
            <a:r>
              <a:rPr lang="en-US" dirty="0" smtClean="0">
                <a:latin typeface="Verdana" pitchFamily="34" charset="0"/>
                <a:ea typeface="Verdana" pitchFamily="34" charset="0"/>
                <a:cs typeface="Verdana" pitchFamily="34" charset="0"/>
              </a:rPr>
              <a:t> of an ampere.</a:t>
            </a:r>
          </a:p>
          <a:p>
            <a:pPr eaLnBrk="1" hangingPunct="1"/>
            <a:r>
              <a:rPr lang="en-US" dirty="0" smtClean="0">
                <a:latin typeface="Verdana" pitchFamily="34" charset="0"/>
                <a:ea typeface="Verdana" pitchFamily="34" charset="0"/>
                <a:cs typeface="Verdana" pitchFamily="34" charset="0"/>
              </a:rPr>
              <a:t>Power lines are often suspended in the air and not insulated.</a:t>
            </a:r>
          </a:p>
          <a:p>
            <a:pPr eaLnBrk="1" hangingPunct="1"/>
            <a:r>
              <a:rPr lang="en-US" dirty="0" smtClean="0">
                <a:latin typeface="Verdana" pitchFamily="34" charset="0"/>
                <a:ea typeface="Verdana" pitchFamily="34" charset="0"/>
                <a:cs typeface="Verdana" pitchFamily="34" charset="0"/>
              </a:rPr>
              <a:t>Power lines carry thousands of volts – never touch them. </a:t>
            </a:r>
          </a:p>
          <a:p>
            <a:pPr eaLnBrk="1" hangingPunct="1">
              <a:buNone/>
            </a:pPr>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28</a:t>
            </a:fld>
            <a:endParaRPr lang="en-US" dirty="0"/>
          </a:p>
        </p:txBody>
      </p:sp>
      <p:sp>
        <p:nvSpPr>
          <p:cNvPr id="2058" name="Text Box 19"/>
          <p:cNvSpPr txBox="1">
            <a:spLocks noChangeArrowheads="1"/>
          </p:cNvSpPr>
          <p:nvPr/>
        </p:nvSpPr>
        <p:spPr bwMode="auto">
          <a:xfrm>
            <a:off x="7887148"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6</a:t>
            </a:r>
            <a:endParaRPr lang="en-US" sz="1200" dirty="0">
              <a:latin typeface="Verdana" pitchFamily="34" charset="0"/>
            </a:endParaRPr>
          </a:p>
        </p:txBody>
      </p:sp>
      <p:pic>
        <p:nvPicPr>
          <p:cNvPr id="11" name="Picture 5" descr="Home Xfmr - R"/>
          <p:cNvPicPr>
            <a:picLocks noChangeAspect="1" noChangeArrowheads="1"/>
          </p:cNvPicPr>
          <p:nvPr/>
        </p:nvPicPr>
        <p:blipFill>
          <a:blip r:embed="rId2" cstate="print"/>
          <a:srcRect/>
          <a:stretch>
            <a:fillRect/>
          </a:stretch>
        </p:blipFill>
        <p:spPr bwMode="auto">
          <a:xfrm>
            <a:off x="6227380" y="5719313"/>
            <a:ext cx="1138561" cy="1564357"/>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569836" y="138618"/>
            <a:ext cx="182293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Radio Safety</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343783"/>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Radio Safety Precautions </a:t>
            </a:r>
            <a:endParaRPr lang="en-US" dirty="0">
              <a:solidFill>
                <a:schemeClr val="tx1"/>
              </a:solidFill>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809469" y="1472336"/>
            <a:ext cx="8694295" cy="5543318"/>
          </a:xfrm>
        </p:spPr>
        <p:txBody>
          <a:bodyPr/>
          <a:lstStyle/>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Unplug equipment before working on it.</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Never let anyone turn the power on and off for you.</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Don’t work on a radio when you are tired.</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Don’t use your bare hands to adjust components.</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Don’t let your body be a ground path by touching grounded metal or standing in water.</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Never wear headphones while working on a radio.</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“Keep one hand in your pocket” so electricity can’t travel through your chest.</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Tell your family how to turn off the power.</a:t>
            </a:r>
          </a:p>
          <a:p>
            <a:pPr marL="305647" indent="-305647" eaLnBrk="1" fontAlgn="auto" hangingPunct="1">
              <a:spcAft>
                <a:spcPts val="0"/>
              </a:spcAft>
              <a:defRPr/>
            </a:pPr>
            <a:r>
              <a:rPr lang="en-US" sz="2800" dirty="0" smtClean="0">
                <a:solidFill>
                  <a:srgbClr val="FF0000"/>
                </a:solidFill>
                <a:latin typeface="Arial" pitchFamily="34" charset="0"/>
                <a:cs typeface="Arial" pitchFamily="34" charset="0"/>
              </a:rPr>
              <a:t>Be careful; death is permanent.</a:t>
            </a:r>
          </a:p>
          <a:p>
            <a:endParaRPr lang="en-US" sz="28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29</a:t>
            </a:fld>
            <a:endParaRPr lang="en-US" dirty="0"/>
          </a:p>
        </p:txBody>
      </p:sp>
      <p:sp>
        <p:nvSpPr>
          <p:cNvPr id="2058" name="Text Box 19"/>
          <p:cNvSpPr txBox="1">
            <a:spLocks noChangeArrowheads="1"/>
          </p:cNvSpPr>
          <p:nvPr/>
        </p:nvSpPr>
        <p:spPr bwMode="auto">
          <a:xfrm>
            <a:off x="7694787" y="7362681"/>
            <a:ext cx="170553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1.c.</a:t>
            </a:r>
            <a:endParaRPr lang="en-US" sz="12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additive="base">
                                        <p:cTn id="3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additive="base">
                                        <p:cTn id="3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 calcmode="lin" valueType="num">
                                      <p:cBhvr additive="base">
                                        <p:cTn id="43"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xEl>
                                              <p:pRg st="7" end="7"/>
                                            </p:txEl>
                                          </p:spTgt>
                                        </p:tgtEl>
                                        <p:attrNameLst>
                                          <p:attrName>style.visibility</p:attrName>
                                        </p:attrNameLst>
                                      </p:cBhvr>
                                      <p:to>
                                        <p:strVal val="visible"/>
                                      </p:to>
                                    </p:set>
                                    <p:anim calcmode="lin" valueType="num">
                                      <p:cBhvr additive="base">
                                        <p:cTn id="49"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xEl>
                                              <p:pRg st="8" end="8"/>
                                            </p:txEl>
                                          </p:spTgt>
                                        </p:tgtEl>
                                        <p:attrNameLst>
                                          <p:attrName>style.visibility</p:attrName>
                                        </p:attrNameLst>
                                      </p:cBhvr>
                                      <p:to>
                                        <p:strVal val="visible"/>
                                      </p:to>
                                    </p:set>
                                    <p:anim calcmode="lin" valueType="num">
                                      <p:cBhvr additive="base">
                                        <p:cTn id="55"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329386" y="138618"/>
            <a:ext cx="206338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Class Sessions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ctrTitle"/>
          </p:nvPr>
        </p:nvSpPr>
        <p:spPr/>
        <p:txBody>
          <a:bodyPr/>
          <a:lstStyle/>
          <a:p>
            <a:r>
              <a:rPr lang="en-US" b="1" dirty="0" smtClean="0">
                <a:latin typeface="Verdana" pitchFamily="34" charset="0"/>
                <a:ea typeface="Verdana" pitchFamily="34" charset="0"/>
                <a:cs typeface="Verdana" pitchFamily="34" charset="0"/>
              </a:rPr>
              <a:t>Radio Merit Badge</a:t>
            </a:r>
            <a:endParaRPr lang="en-US" b="1" dirty="0">
              <a:latin typeface="Verdana" pitchFamily="34" charset="0"/>
              <a:ea typeface="Verdana" pitchFamily="34" charset="0"/>
              <a:cs typeface="Verdana" pitchFamily="34" charset="0"/>
            </a:endParaRPr>
          </a:p>
        </p:txBody>
      </p:sp>
      <p:sp>
        <p:nvSpPr>
          <p:cNvPr id="19" name="Content Placeholder 18"/>
          <p:cNvSpPr>
            <a:spLocks noGrp="1"/>
          </p:cNvSpPr>
          <p:nvPr>
            <p:ph type="subTitle" idx="1"/>
          </p:nvPr>
        </p:nvSpPr>
        <p:spPr/>
        <p:txBody>
          <a:bodyPr/>
          <a:lstStyle/>
          <a:p>
            <a:r>
              <a:rPr lang="en-US" sz="3600" dirty="0" smtClean="0">
                <a:latin typeface="Verdana" pitchFamily="34" charset="0"/>
                <a:ea typeface="Verdana" pitchFamily="34" charset="0"/>
                <a:cs typeface="Verdana" pitchFamily="34" charset="0"/>
              </a:rPr>
              <a:t>Session 1 – Radio basics, safety, and amateur radio</a:t>
            </a:r>
          </a:p>
        </p:txBody>
      </p:sp>
      <p:sp>
        <p:nvSpPr>
          <p:cNvPr id="13" name="Footer Placeholder 12"/>
          <p:cNvSpPr>
            <a:spLocks noGrp="1"/>
          </p:cNvSpPr>
          <p:nvPr>
            <p:ph type="ftr" sz="quarter" idx="11"/>
          </p:nvPr>
        </p:nvSpPr>
        <p:spPr>
          <a:xfrm>
            <a:off x="3437032" y="7491682"/>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EE3932FB-4117-4E79-B1ED-98E52AC264D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893643" y="138618"/>
            <a:ext cx="1499128"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RF Energy</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517209"/>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Radio Frequency (RF) Energy</a:t>
            </a:r>
            <a:endParaRPr lang="en-US" dirty="0">
              <a:solidFill>
                <a:schemeClr val="tx1"/>
              </a:solidFill>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809470" y="1992614"/>
            <a:ext cx="8649324" cy="5543318"/>
          </a:xfrm>
        </p:spPr>
        <p:txBody>
          <a:bodyPr/>
          <a:lstStyle/>
          <a:p>
            <a:pPr eaLnBrk="1" hangingPunct="1">
              <a:spcBef>
                <a:spcPct val="0"/>
              </a:spcBef>
              <a:spcAft>
                <a:spcPct val="50000"/>
              </a:spcAft>
            </a:pPr>
            <a:r>
              <a:rPr lang="en-US" dirty="0" smtClean="0">
                <a:latin typeface="Arial" pitchFamily="34" charset="0"/>
                <a:cs typeface="Times New Roman" pitchFamily="18" charset="0"/>
              </a:rPr>
              <a:t>Exposure to high levels of radio frequency (RF) energy can be unhealthy.  Direct contact can cause burns; human eyes are sensitive to RF energy.</a:t>
            </a:r>
          </a:p>
          <a:p>
            <a:pPr eaLnBrk="1" hangingPunct="1">
              <a:spcBef>
                <a:spcPct val="0"/>
              </a:spcBef>
              <a:spcAft>
                <a:spcPct val="50000"/>
              </a:spcAft>
            </a:pPr>
            <a:r>
              <a:rPr lang="en-US" dirty="0" smtClean="0">
                <a:latin typeface="Arial" pitchFamily="34" charset="0"/>
                <a:cs typeface="Times New Roman" pitchFamily="18" charset="0"/>
              </a:rPr>
              <a:t>Don't use a radio when it is not completely assembled as the cabinet shields the RF radiation.</a:t>
            </a:r>
          </a:p>
          <a:p>
            <a:pPr eaLnBrk="1" hangingPunct="1">
              <a:spcBef>
                <a:spcPct val="0"/>
              </a:spcBef>
              <a:spcAft>
                <a:spcPct val="50000"/>
              </a:spcAft>
            </a:pPr>
            <a:r>
              <a:rPr lang="en-US" dirty="0" smtClean="0">
                <a:latin typeface="Arial" pitchFamily="34" charset="0"/>
                <a:cs typeface="Times New Roman" pitchFamily="18" charset="0"/>
              </a:rPr>
              <a:t>Keep antennas out of reach.</a:t>
            </a:r>
          </a:p>
          <a:p>
            <a:endParaRPr lang="en-US"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30</a:t>
            </a:fld>
            <a:endParaRPr lang="en-US" dirty="0"/>
          </a:p>
        </p:txBody>
      </p:sp>
      <p:sp>
        <p:nvSpPr>
          <p:cNvPr id="2058" name="Text Box 19"/>
          <p:cNvSpPr txBox="1">
            <a:spLocks noChangeArrowheads="1"/>
          </p:cNvSpPr>
          <p:nvPr/>
        </p:nvSpPr>
        <p:spPr bwMode="auto">
          <a:xfrm>
            <a:off x="7694787" y="7362681"/>
            <a:ext cx="170553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1.c.</a:t>
            </a:r>
            <a:endParaRPr lang="en-US" sz="1200" dirty="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848758" y="138618"/>
            <a:ext cx="1544012"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Grounding</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2452216" y="320074"/>
            <a:ext cx="5153975" cy="1446550"/>
          </a:xfrm>
          <a:prstGeom prst="rect">
            <a:avLst/>
          </a:prstGeom>
          <a:noFill/>
          <a:ln w="9525">
            <a:noFill/>
            <a:miter lim="800000"/>
            <a:headEnd/>
            <a:tailEnd/>
          </a:ln>
        </p:spPr>
        <p:txBody>
          <a:bodyPr wrap="none">
            <a:spAutoFit/>
          </a:bodyPr>
          <a:lstStyle/>
          <a:p>
            <a:pPr algn="ctr"/>
            <a:r>
              <a:rPr lang="en-US" sz="4400" dirty="0" smtClean="0">
                <a:latin typeface="Verdana" pitchFamily="34" charset="0"/>
              </a:rPr>
              <a:t>Direct Current </a:t>
            </a:r>
          </a:p>
          <a:p>
            <a:pPr algn="ctr"/>
            <a:r>
              <a:rPr lang="en-US" sz="4400" dirty="0" smtClean="0">
                <a:latin typeface="Verdana" pitchFamily="34" charset="0"/>
              </a:rPr>
              <a:t>Circuit Grounding</a:t>
            </a:r>
            <a:endParaRPr lang="en-US" sz="4400" dirty="0">
              <a:latin typeface="Verdana" pitchFamily="34" charset="0"/>
            </a:endParaRPr>
          </a:p>
        </p:txBody>
      </p:sp>
      <p:sp>
        <p:nvSpPr>
          <p:cNvPr id="2055" name="Text Box 20"/>
          <p:cNvSpPr txBox="1">
            <a:spLocks noChangeArrowheads="1"/>
          </p:cNvSpPr>
          <p:nvPr/>
        </p:nvSpPr>
        <p:spPr bwMode="auto">
          <a:xfrm>
            <a:off x="824459" y="1785471"/>
            <a:ext cx="8713680" cy="3194721"/>
          </a:xfrm>
          <a:prstGeom prst="rect">
            <a:avLst/>
          </a:prstGeom>
          <a:noFill/>
          <a:ln w="9525">
            <a:noFill/>
            <a:miter lim="800000"/>
            <a:headEnd/>
            <a:tailEnd/>
          </a:ln>
        </p:spPr>
        <p:txBody>
          <a:bodyPr wrap="square">
            <a:spAutoFit/>
          </a:bodyPr>
          <a:lstStyle/>
          <a:p>
            <a:pPr eaLnBrk="1" hangingPunct="1">
              <a:lnSpc>
                <a:spcPct val="90000"/>
              </a:lnSpc>
              <a:buFont typeface="Arial" pitchFamily="34" charset="0"/>
              <a:buChar char="•"/>
            </a:pPr>
            <a:r>
              <a:rPr lang="en-US" sz="3200" dirty="0" smtClean="0">
                <a:latin typeface="Arial" pitchFamily="34" charset="0"/>
              </a:rPr>
              <a:t> “Grounding” means establishing an electrical connection to an “electrically neutral” object that is at “0” Volts electric potential.  </a:t>
            </a:r>
          </a:p>
          <a:p>
            <a:pPr lvl="1" eaLnBrk="1" hangingPunct="1">
              <a:lnSpc>
                <a:spcPct val="90000"/>
              </a:lnSpc>
              <a:buFont typeface="Arial" pitchFamily="34" charset="0"/>
              <a:buChar char="•"/>
            </a:pPr>
            <a:r>
              <a:rPr lang="en-US" sz="3200" dirty="0" smtClean="0">
                <a:latin typeface="Arial" pitchFamily="34" charset="0"/>
              </a:rPr>
              <a:t> A “ground” is often a long metal rod driven into the earth.  </a:t>
            </a:r>
          </a:p>
          <a:p>
            <a:pPr lvl="1" eaLnBrk="1" hangingPunct="1">
              <a:lnSpc>
                <a:spcPct val="90000"/>
              </a:lnSpc>
              <a:buFont typeface="Arial" pitchFamily="34" charset="0"/>
              <a:buChar char="•"/>
            </a:pPr>
            <a:r>
              <a:rPr lang="en-US" sz="3200" dirty="0" smtClean="0">
                <a:latin typeface="Arial" pitchFamily="34" charset="0"/>
              </a:rPr>
              <a:t> Grounding is a safety measure to prevent electric shock and equipment damage.</a:t>
            </a: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31</a:t>
            </a:fld>
            <a:endParaRPr lang="en-US" dirty="0"/>
          </a:p>
        </p:txBody>
      </p:sp>
      <p:sp>
        <p:nvSpPr>
          <p:cNvPr id="13" name="Text Box 20"/>
          <p:cNvSpPr txBox="1">
            <a:spLocks noChangeArrowheads="1"/>
          </p:cNvSpPr>
          <p:nvPr/>
        </p:nvSpPr>
        <p:spPr bwMode="auto">
          <a:xfrm>
            <a:off x="824459" y="5043971"/>
            <a:ext cx="8713680" cy="1865126"/>
          </a:xfrm>
          <a:prstGeom prst="rect">
            <a:avLst/>
          </a:prstGeom>
          <a:noFill/>
          <a:ln w="9525">
            <a:noFill/>
            <a:miter lim="800000"/>
            <a:headEnd/>
            <a:tailEnd/>
          </a:ln>
        </p:spPr>
        <p:txBody>
          <a:bodyPr wrap="square">
            <a:spAutoFit/>
          </a:bodyPr>
          <a:lstStyle/>
          <a:p>
            <a:pPr eaLnBrk="1" hangingPunct="1">
              <a:lnSpc>
                <a:spcPct val="90000"/>
              </a:lnSpc>
              <a:buFont typeface="Arial" pitchFamily="34" charset="0"/>
              <a:buChar char="•"/>
            </a:pPr>
            <a:r>
              <a:rPr lang="en-US" sz="3200" dirty="0" smtClean="0">
                <a:solidFill>
                  <a:srgbClr val="FF0000"/>
                </a:solidFill>
                <a:latin typeface="Arial" pitchFamily="34" charset="0"/>
              </a:rPr>
              <a:t> Direct Current Circuits in radio equipment are grounded to prevent electric shock.  The circuit is connected to the metal cabinet or “chassis” and the chassis is connected to a ground.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848758" y="138618"/>
            <a:ext cx="1544012"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Grounding</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538983" y="461968"/>
            <a:ext cx="6980437"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Power Outlet Grounding</a:t>
            </a:r>
            <a:endParaRPr lang="en-US" sz="4400" dirty="0">
              <a:latin typeface="Verdana" pitchFamily="34" charset="0"/>
            </a:endParaRPr>
          </a:p>
        </p:txBody>
      </p:sp>
      <p:sp>
        <p:nvSpPr>
          <p:cNvPr id="2055" name="Text Box 20"/>
          <p:cNvSpPr txBox="1">
            <a:spLocks noChangeArrowheads="1"/>
          </p:cNvSpPr>
          <p:nvPr/>
        </p:nvSpPr>
        <p:spPr bwMode="auto">
          <a:xfrm>
            <a:off x="824459" y="1249427"/>
            <a:ext cx="8713680" cy="1865126"/>
          </a:xfrm>
          <a:prstGeom prst="rect">
            <a:avLst/>
          </a:prstGeom>
          <a:noFill/>
          <a:ln w="9525">
            <a:noFill/>
            <a:miter lim="800000"/>
            <a:headEnd/>
            <a:tailEnd/>
          </a:ln>
        </p:spPr>
        <p:txBody>
          <a:bodyPr wrap="square">
            <a:spAutoFit/>
          </a:bodyPr>
          <a:lstStyle/>
          <a:p>
            <a:pPr marL="231775" indent="-231775" eaLnBrk="1" hangingPunct="1">
              <a:lnSpc>
                <a:spcPct val="90000"/>
              </a:lnSpc>
              <a:spcAft>
                <a:spcPts val="1200"/>
              </a:spcAft>
              <a:buFont typeface="Arial" pitchFamily="34" charset="0"/>
              <a:buChar char="•"/>
            </a:pPr>
            <a:r>
              <a:rPr lang="en-US" sz="3200" dirty="0" smtClean="0">
                <a:latin typeface="Arial" pitchFamily="34" charset="0"/>
              </a:rPr>
              <a:t>Electric power enters a house through a box of circuit breakers.  A metal ground rod is driven into the earth near where power enters the house to establish a Ground.</a:t>
            </a: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32</a:t>
            </a:fld>
            <a:endParaRPr lang="en-US" dirty="0"/>
          </a:p>
        </p:txBody>
      </p:sp>
      <p:sp>
        <p:nvSpPr>
          <p:cNvPr id="14" name="Text Box 20"/>
          <p:cNvSpPr txBox="1">
            <a:spLocks noChangeArrowheads="1"/>
          </p:cNvSpPr>
          <p:nvPr/>
        </p:nvSpPr>
        <p:spPr bwMode="auto">
          <a:xfrm>
            <a:off x="824459" y="3094802"/>
            <a:ext cx="8713680" cy="3945696"/>
          </a:xfrm>
          <a:prstGeom prst="rect">
            <a:avLst/>
          </a:prstGeom>
          <a:noFill/>
          <a:ln w="9525">
            <a:noFill/>
            <a:miter lim="800000"/>
            <a:headEnd/>
            <a:tailEnd/>
          </a:ln>
        </p:spPr>
        <p:txBody>
          <a:bodyPr wrap="square">
            <a:spAutoFit/>
          </a:bodyPr>
          <a:lstStyle/>
          <a:p>
            <a:pPr marL="231775" indent="-231775" eaLnBrk="1" hangingPunct="1">
              <a:lnSpc>
                <a:spcPct val="90000"/>
              </a:lnSpc>
              <a:spcAft>
                <a:spcPts val="1200"/>
              </a:spcAft>
              <a:buFont typeface="Arial" pitchFamily="34" charset="0"/>
              <a:buChar char="•"/>
            </a:pPr>
            <a:r>
              <a:rPr lang="en-US" sz="3200" dirty="0" smtClean="0">
                <a:solidFill>
                  <a:srgbClr val="FF0000"/>
                </a:solidFill>
                <a:latin typeface="Arial" pitchFamily="34" charset="0"/>
              </a:rPr>
              <a:t>Power Outlets are connected to the circuit breaker box with three wire cable and one of the wires is connected to Ground.</a:t>
            </a:r>
            <a:endParaRPr lang="en-US" sz="3200" dirty="0" smtClean="0">
              <a:latin typeface="Arial" pitchFamily="34" charset="0"/>
            </a:endParaRPr>
          </a:p>
          <a:p>
            <a:pPr marL="231775" indent="-231775" eaLnBrk="1" hangingPunct="1">
              <a:lnSpc>
                <a:spcPct val="90000"/>
              </a:lnSpc>
              <a:spcAft>
                <a:spcPts val="1200"/>
              </a:spcAft>
              <a:buFont typeface="Arial" pitchFamily="34" charset="0"/>
              <a:buChar char="•"/>
            </a:pPr>
            <a:r>
              <a:rPr lang="en-US" sz="3200" dirty="0" smtClean="0">
                <a:solidFill>
                  <a:srgbClr val="FF0000"/>
                </a:solidFill>
                <a:latin typeface="Arial" pitchFamily="34" charset="0"/>
              </a:rPr>
              <a:t>Equipment is connected to Power Outlets with three prong plugs and one prong is connected to the Ground. </a:t>
            </a:r>
          </a:p>
          <a:p>
            <a:pPr marL="688975" lvl="1" indent="-231775" eaLnBrk="1" hangingPunct="1">
              <a:lnSpc>
                <a:spcPct val="90000"/>
              </a:lnSpc>
              <a:spcAft>
                <a:spcPts val="1200"/>
              </a:spcAft>
              <a:buFont typeface="Arial" pitchFamily="34" charset="0"/>
              <a:buChar char="•"/>
            </a:pPr>
            <a:r>
              <a:rPr lang="en-US" sz="3200" dirty="0" smtClean="0">
                <a:latin typeface="Arial" pitchFamily="34" charset="0"/>
              </a:rPr>
              <a:t>The equipment case is then grounded to prevent electric shock.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848758" y="138618"/>
            <a:ext cx="1544012"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Grounding</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028074" y="367372"/>
            <a:ext cx="8002255"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Antenna System Grounding</a:t>
            </a:r>
            <a:endParaRPr lang="en-US" sz="4400" dirty="0">
              <a:latin typeface="Verdana" pitchFamily="34" charset="0"/>
            </a:endParaRPr>
          </a:p>
        </p:txBody>
      </p:sp>
      <p:sp>
        <p:nvSpPr>
          <p:cNvPr id="2055" name="Text Box 20"/>
          <p:cNvSpPr txBox="1">
            <a:spLocks noChangeArrowheads="1"/>
          </p:cNvSpPr>
          <p:nvPr/>
        </p:nvSpPr>
        <p:spPr bwMode="auto">
          <a:xfrm>
            <a:off x="824459" y="1186363"/>
            <a:ext cx="8713680" cy="3114699"/>
          </a:xfrm>
          <a:prstGeom prst="rect">
            <a:avLst/>
          </a:prstGeom>
          <a:noFill/>
          <a:ln w="9525">
            <a:noFill/>
            <a:miter lim="800000"/>
            <a:headEnd/>
            <a:tailEnd/>
          </a:ln>
        </p:spPr>
        <p:txBody>
          <a:bodyPr wrap="square">
            <a:spAutoFit/>
          </a:bodyPr>
          <a:lstStyle/>
          <a:p>
            <a:pPr marL="231775" indent="-231775" eaLnBrk="1" hangingPunct="1">
              <a:lnSpc>
                <a:spcPct val="90000"/>
              </a:lnSpc>
              <a:spcAft>
                <a:spcPts val="1200"/>
              </a:spcAft>
              <a:buFont typeface="Arial" pitchFamily="34" charset="0"/>
              <a:buChar char="•"/>
            </a:pPr>
            <a:r>
              <a:rPr lang="en-US" sz="2800" dirty="0" smtClean="0">
                <a:latin typeface="Verdana" pitchFamily="34" charset="0"/>
                <a:ea typeface="Verdana" pitchFamily="34" charset="0"/>
                <a:cs typeface="Verdana" pitchFamily="34" charset="0"/>
              </a:rPr>
              <a:t>Antenna systems often include tall towers or objects that might be struck by lightning.</a:t>
            </a:r>
          </a:p>
          <a:p>
            <a:pPr marL="231775" indent="-231775" eaLnBrk="1" hangingPunct="1">
              <a:lnSpc>
                <a:spcPct val="90000"/>
              </a:lnSpc>
              <a:spcAft>
                <a:spcPts val="1200"/>
              </a:spcAft>
              <a:buFont typeface="Arial" pitchFamily="34" charset="0"/>
              <a:buChar char="•"/>
            </a:pPr>
            <a:r>
              <a:rPr lang="en-US" sz="2800" dirty="0" smtClean="0">
                <a:latin typeface="Verdana" pitchFamily="34" charset="0"/>
                <a:ea typeface="Verdana" pitchFamily="34" charset="0"/>
                <a:cs typeface="Verdana" pitchFamily="34" charset="0"/>
              </a:rPr>
              <a:t>Antenna systems include transmission lines connecting the antenna to radio equipment.</a:t>
            </a:r>
          </a:p>
          <a:p>
            <a:pPr marL="231775" indent="-231775" eaLnBrk="1" hangingPunct="1">
              <a:lnSpc>
                <a:spcPct val="90000"/>
              </a:lnSpc>
              <a:spcAft>
                <a:spcPts val="1200"/>
              </a:spcAft>
              <a:buFont typeface="Arial" pitchFamily="34" charset="0"/>
              <a:buChar char="•"/>
            </a:pPr>
            <a:r>
              <a:rPr lang="en-US" sz="2800" dirty="0" smtClean="0">
                <a:latin typeface="Verdana" pitchFamily="34" charset="0"/>
                <a:ea typeface="Verdana" pitchFamily="34" charset="0"/>
                <a:cs typeface="Verdana" pitchFamily="34" charset="0"/>
              </a:rPr>
              <a:t>Lightning arrestors are devices inserted into transmission line with a spark gap or gaseous discharge to ground.</a:t>
            </a: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33</a:t>
            </a:fld>
            <a:endParaRPr lang="en-US" dirty="0"/>
          </a:p>
        </p:txBody>
      </p:sp>
      <p:sp>
        <p:nvSpPr>
          <p:cNvPr id="14" name="Text Box 20"/>
          <p:cNvSpPr txBox="1">
            <a:spLocks noChangeArrowheads="1"/>
          </p:cNvSpPr>
          <p:nvPr/>
        </p:nvSpPr>
        <p:spPr bwMode="auto">
          <a:xfrm>
            <a:off x="824459" y="4278613"/>
            <a:ext cx="8713680" cy="2960811"/>
          </a:xfrm>
          <a:prstGeom prst="rect">
            <a:avLst/>
          </a:prstGeom>
          <a:noFill/>
          <a:ln w="9525">
            <a:noFill/>
            <a:miter lim="800000"/>
            <a:headEnd/>
            <a:tailEnd/>
          </a:ln>
        </p:spPr>
        <p:txBody>
          <a:bodyPr wrap="square">
            <a:spAutoFit/>
          </a:bodyPr>
          <a:lstStyle/>
          <a:p>
            <a:pPr marL="231775" indent="-231775" eaLnBrk="1" hangingPunct="1">
              <a:lnSpc>
                <a:spcPct val="90000"/>
              </a:lnSpc>
              <a:spcAft>
                <a:spcPts val="1200"/>
              </a:spcAft>
              <a:buFont typeface="Arial" pitchFamily="34" charset="0"/>
              <a:buChar char="•"/>
            </a:pPr>
            <a:r>
              <a:rPr lang="en-US" sz="2800" dirty="0" smtClean="0">
                <a:solidFill>
                  <a:srgbClr val="FF0000"/>
                </a:solidFill>
                <a:latin typeface="Verdana" pitchFamily="34" charset="0"/>
                <a:ea typeface="Verdana" pitchFamily="34" charset="0"/>
                <a:cs typeface="Verdana" pitchFamily="34" charset="0"/>
              </a:rPr>
              <a:t>Antenna system grounding should include both a ground connection for the antenna tower and a lightning arrestor in the transmission line where it enters the house.</a:t>
            </a:r>
          </a:p>
          <a:p>
            <a:pPr marL="231775" indent="-231775" eaLnBrk="1" hangingPunct="1">
              <a:lnSpc>
                <a:spcPct val="90000"/>
              </a:lnSpc>
              <a:spcAft>
                <a:spcPts val="1200"/>
              </a:spcAft>
              <a:buFont typeface="Arial" pitchFamily="34" charset="0"/>
              <a:buChar char="•"/>
            </a:pPr>
            <a:r>
              <a:rPr lang="en-US" sz="2800" dirty="0" smtClean="0">
                <a:solidFill>
                  <a:schemeClr val="tx2"/>
                </a:solidFill>
                <a:latin typeface="Verdana" pitchFamily="34" charset="0"/>
                <a:ea typeface="Verdana" pitchFamily="34" charset="0"/>
                <a:cs typeface="Verdana" pitchFamily="34" charset="0"/>
              </a:rPr>
              <a:t>The lightning arrestor may discharge static electricity but likely offers little protection from a direct strike.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398039" y="138618"/>
            <a:ext cx="2994731"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Antennas and Towers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908634" y="871876"/>
            <a:ext cx="6241132"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Antennas and Towers</a:t>
            </a:r>
            <a:endParaRPr lang="en-US" sz="4400" dirty="0">
              <a:latin typeface="Verdana" pitchFamily="34" charset="0"/>
            </a:endParaRPr>
          </a:p>
        </p:txBody>
      </p:sp>
      <p:sp>
        <p:nvSpPr>
          <p:cNvPr id="2055" name="Text Box 20"/>
          <p:cNvSpPr txBox="1">
            <a:spLocks noChangeArrowheads="1"/>
          </p:cNvSpPr>
          <p:nvPr/>
        </p:nvSpPr>
        <p:spPr bwMode="auto">
          <a:xfrm>
            <a:off x="824460" y="1880073"/>
            <a:ext cx="5561350" cy="4185761"/>
          </a:xfrm>
          <a:prstGeom prst="rect">
            <a:avLst/>
          </a:prstGeom>
          <a:noFill/>
          <a:ln w="9525">
            <a:noFill/>
            <a:miter lim="800000"/>
            <a:headEnd/>
            <a:tailEnd/>
          </a:ln>
        </p:spPr>
        <p:txBody>
          <a:bodyPr wrap="square">
            <a:spAutoFit/>
          </a:bodyPr>
          <a:lstStyle/>
          <a:p>
            <a:pPr marL="305647" indent="-305647" eaLnBrk="1" fontAlgn="auto" hangingPunct="1">
              <a:spcAft>
                <a:spcPts val="0"/>
              </a:spcAft>
              <a:buFont typeface="Arial" pitchFamily="34" charset="0"/>
              <a:buChar char="•"/>
              <a:defRPr/>
            </a:pPr>
            <a:r>
              <a:rPr lang="en-US" sz="3200" dirty="0" smtClean="0">
                <a:solidFill>
                  <a:schemeClr val="tx2"/>
                </a:solidFill>
                <a:latin typeface="Verdana" pitchFamily="34" charset="0"/>
                <a:ea typeface="Verdana" pitchFamily="34" charset="0"/>
                <a:cs typeface="Verdana" pitchFamily="34" charset="0"/>
              </a:rPr>
              <a:t>Never install an antenna over, under, or very near a power line.</a:t>
            </a:r>
          </a:p>
          <a:p>
            <a:pPr marL="305647" indent="-305647" eaLnBrk="1" fontAlgn="auto" hangingPunct="1">
              <a:spcBef>
                <a:spcPts val="1200"/>
              </a:spcBef>
              <a:spcAft>
                <a:spcPts val="0"/>
              </a:spcAft>
              <a:buFont typeface="Arial" pitchFamily="34" charset="0"/>
              <a:buChar char="•"/>
              <a:defRPr/>
            </a:pPr>
            <a:r>
              <a:rPr lang="en-US" sz="3200" dirty="0" smtClean="0">
                <a:latin typeface="Verdana" pitchFamily="34" charset="0"/>
                <a:ea typeface="Verdana" pitchFamily="34" charset="0"/>
                <a:cs typeface="Verdana" pitchFamily="34" charset="0"/>
              </a:rPr>
              <a:t>Avoid the possibility of the antenna falling on the power line or the power line falling on the antenna.</a:t>
            </a: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34</a:t>
            </a:fld>
            <a:endParaRPr lang="en-US"/>
          </a:p>
        </p:txBody>
      </p:sp>
      <p:pic>
        <p:nvPicPr>
          <p:cNvPr id="166914" name="Picture 2" descr="http://www.hamuniverse.com/antennadangerlabel.gif">
            <a:hlinkClick r:id="rId2"/>
          </p:cNvPr>
          <p:cNvPicPr>
            <a:picLocks noChangeAspect="1" noChangeArrowheads="1"/>
          </p:cNvPicPr>
          <p:nvPr/>
        </p:nvPicPr>
        <p:blipFill>
          <a:blip r:embed="rId3" cstate="print"/>
          <a:srcRect/>
          <a:stretch>
            <a:fillRect/>
          </a:stretch>
        </p:blipFill>
        <p:spPr bwMode="auto">
          <a:xfrm>
            <a:off x="6556376" y="1935612"/>
            <a:ext cx="2335376" cy="50237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398039" y="138618"/>
            <a:ext cx="2994731"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Antennas and Towers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940480" y="698456"/>
            <a:ext cx="6241132"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Antennas and Towers</a:t>
            </a:r>
            <a:endParaRPr lang="en-US" sz="4400" dirty="0">
              <a:latin typeface="Verdana" pitchFamily="34" charset="0"/>
            </a:endParaRPr>
          </a:p>
        </p:txBody>
      </p:sp>
      <p:sp>
        <p:nvSpPr>
          <p:cNvPr id="2055" name="Text Box 20"/>
          <p:cNvSpPr txBox="1">
            <a:spLocks noChangeArrowheads="1"/>
          </p:cNvSpPr>
          <p:nvPr/>
        </p:nvSpPr>
        <p:spPr bwMode="auto">
          <a:xfrm>
            <a:off x="839449" y="2085025"/>
            <a:ext cx="8619344" cy="4293483"/>
          </a:xfrm>
          <a:prstGeom prst="rect">
            <a:avLst/>
          </a:prstGeom>
          <a:noFill/>
          <a:ln w="9525">
            <a:noFill/>
            <a:miter lim="800000"/>
            <a:headEnd/>
            <a:tailEnd/>
          </a:ln>
        </p:spPr>
        <p:txBody>
          <a:bodyPr wrap="square">
            <a:spAutoFit/>
          </a:bodyPr>
          <a:lstStyle/>
          <a:p>
            <a:pPr marL="305647" indent="-305647" eaLnBrk="1" fontAlgn="auto" hangingPunct="1">
              <a:spcBef>
                <a:spcPts val="600"/>
              </a:spcBef>
              <a:spcAft>
                <a:spcPts val="0"/>
              </a:spcAft>
              <a:buFont typeface="Arial" pitchFamily="34" charset="0"/>
              <a:buChar char="•"/>
              <a:defRPr/>
            </a:pPr>
            <a:r>
              <a:rPr lang="en-US" sz="3200" dirty="0" smtClean="0">
                <a:latin typeface="Verdana" pitchFamily="34" charset="0"/>
                <a:ea typeface="Verdana" pitchFamily="34" charset="0"/>
                <a:cs typeface="Verdana" pitchFamily="34" charset="0"/>
              </a:rPr>
              <a:t>Never install an antenna where a person could touch the antenna.</a:t>
            </a:r>
          </a:p>
          <a:p>
            <a:pPr marL="305647" indent="-305647" eaLnBrk="1" fontAlgn="auto" hangingPunct="1">
              <a:spcBef>
                <a:spcPts val="600"/>
              </a:spcBef>
              <a:spcAft>
                <a:spcPts val="0"/>
              </a:spcAft>
              <a:buFont typeface="Arial" pitchFamily="34" charset="0"/>
              <a:buChar char="•"/>
              <a:defRPr/>
            </a:pPr>
            <a:r>
              <a:rPr lang="en-US" sz="3200" dirty="0" smtClean="0">
                <a:latin typeface="Verdana" pitchFamily="34" charset="0"/>
                <a:ea typeface="Verdana" pitchFamily="34" charset="0"/>
                <a:cs typeface="Verdana" pitchFamily="34" charset="0"/>
              </a:rPr>
              <a:t>Be careful working on towers and roofs.</a:t>
            </a:r>
          </a:p>
          <a:p>
            <a:pPr marL="762847" lvl="1" indent="-305647" eaLnBrk="1" fontAlgn="auto" hangingPunct="1">
              <a:spcAft>
                <a:spcPts val="0"/>
              </a:spcAft>
              <a:buFontTx/>
              <a:buChar char="-"/>
              <a:defRPr/>
            </a:pPr>
            <a:r>
              <a:rPr lang="en-US" sz="2800" dirty="0" smtClean="0">
                <a:latin typeface="Verdana" pitchFamily="34" charset="0"/>
                <a:ea typeface="Verdana" pitchFamily="34" charset="0"/>
                <a:cs typeface="Verdana" pitchFamily="34" charset="0"/>
              </a:rPr>
              <a:t>Protect yourself from falling.</a:t>
            </a:r>
          </a:p>
          <a:p>
            <a:pPr marL="762847" lvl="1" indent="-305647" eaLnBrk="1" fontAlgn="auto" hangingPunct="1">
              <a:spcAft>
                <a:spcPts val="0"/>
              </a:spcAft>
              <a:buFontTx/>
              <a:buChar char="-"/>
              <a:defRPr/>
            </a:pPr>
            <a:r>
              <a:rPr lang="en-US" sz="2800" dirty="0" smtClean="0">
                <a:latin typeface="Verdana" pitchFamily="34" charset="0"/>
                <a:ea typeface="Verdana" pitchFamily="34" charset="0"/>
                <a:cs typeface="Verdana" pitchFamily="34" charset="0"/>
              </a:rPr>
              <a:t>Protect people below you from falling objects.</a:t>
            </a:r>
          </a:p>
          <a:p>
            <a:pPr marL="762847" lvl="1" indent="-305647" eaLnBrk="1" fontAlgn="auto" hangingPunct="1">
              <a:spcAft>
                <a:spcPts val="0"/>
              </a:spcAft>
              <a:buFontTx/>
              <a:buChar char="-"/>
              <a:defRPr/>
            </a:pPr>
            <a:r>
              <a:rPr lang="en-US" sz="2800" dirty="0" smtClean="0">
                <a:latin typeface="Verdana" pitchFamily="34" charset="0"/>
                <a:ea typeface="Verdana" pitchFamily="34" charset="0"/>
                <a:cs typeface="Verdana" pitchFamily="34" charset="0"/>
              </a:rPr>
              <a:t>Use safety harnesses, belts, tethers, and hard-hats.</a:t>
            </a:r>
            <a:endParaRPr lang="en-US" sz="2800" dirty="0">
              <a:latin typeface="Verdana" pitchFamily="34" charset="0"/>
              <a:ea typeface="Verdana" pitchFamily="34" charset="0"/>
              <a:cs typeface="Verdana" pitchFamily="34" charset="0"/>
            </a:endParaRP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blinds(horizontal)">
                                      <p:cBhvr>
                                        <p:cTn id="7" dur="500"/>
                                        <p:tgtEl>
                                          <p:spTgt spid="20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5">
                                            <p:txEl>
                                              <p:pRg st="1" end="1"/>
                                            </p:txEl>
                                          </p:spTgt>
                                        </p:tgtEl>
                                        <p:attrNameLst>
                                          <p:attrName>style.visibility</p:attrName>
                                        </p:attrNameLst>
                                      </p:cBhvr>
                                      <p:to>
                                        <p:strVal val="visible"/>
                                      </p:to>
                                    </p:set>
                                    <p:animEffect transition="in" filter="blinds(horizontal)">
                                      <p:cBhvr>
                                        <p:cTn id="12" dur="500"/>
                                        <p:tgtEl>
                                          <p:spTgt spid="205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055">
                                            <p:txEl>
                                              <p:pRg st="2" end="2"/>
                                            </p:txEl>
                                          </p:spTgt>
                                        </p:tgtEl>
                                        <p:attrNameLst>
                                          <p:attrName>style.visibility</p:attrName>
                                        </p:attrNameLst>
                                      </p:cBhvr>
                                      <p:to>
                                        <p:strVal val="visible"/>
                                      </p:to>
                                    </p:set>
                                    <p:animEffect transition="in" filter="blinds(horizontal)">
                                      <p:cBhvr>
                                        <p:cTn id="15" dur="500"/>
                                        <p:tgtEl>
                                          <p:spTgt spid="205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55">
                                            <p:txEl>
                                              <p:pRg st="3" end="3"/>
                                            </p:txEl>
                                          </p:spTgt>
                                        </p:tgtEl>
                                        <p:attrNameLst>
                                          <p:attrName>style.visibility</p:attrName>
                                        </p:attrNameLst>
                                      </p:cBhvr>
                                      <p:to>
                                        <p:strVal val="visible"/>
                                      </p:to>
                                    </p:set>
                                    <p:animEffect transition="in" filter="blinds(horizontal)">
                                      <p:cBhvr>
                                        <p:cTn id="18" dur="500"/>
                                        <p:tgtEl>
                                          <p:spTgt spid="205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055">
                                            <p:txEl>
                                              <p:pRg st="4" end="4"/>
                                            </p:txEl>
                                          </p:spTgt>
                                        </p:tgtEl>
                                        <p:attrNameLst>
                                          <p:attrName>style.visibility</p:attrName>
                                        </p:attrNameLst>
                                      </p:cBhvr>
                                      <p:to>
                                        <p:strVal val="visible"/>
                                      </p:to>
                                    </p:set>
                                    <p:animEffect transition="in" filter="blinds(horizontal)">
                                      <p:cBhvr>
                                        <p:cTn id="21" dur="500"/>
                                        <p:tgtEl>
                                          <p:spTgt spid="2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551928" y="138618"/>
            <a:ext cx="2840842"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Lightning Protection</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2098750" y="761522"/>
            <a:ext cx="5860900"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Lightning Protection</a:t>
            </a:r>
            <a:endParaRPr lang="en-US" sz="4400" dirty="0">
              <a:latin typeface="Verdana" pitchFamily="34" charset="0"/>
            </a:endParaRPr>
          </a:p>
        </p:txBody>
      </p:sp>
      <p:sp>
        <p:nvSpPr>
          <p:cNvPr id="2055" name="Text Box 20"/>
          <p:cNvSpPr txBox="1">
            <a:spLocks noChangeArrowheads="1"/>
          </p:cNvSpPr>
          <p:nvPr/>
        </p:nvSpPr>
        <p:spPr bwMode="auto">
          <a:xfrm>
            <a:off x="772510" y="1832782"/>
            <a:ext cx="8716264" cy="4733604"/>
          </a:xfrm>
          <a:prstGeom prst="rect">
            <a:avLst/>
          </a:prstGeom>
          <a:noFill/>
          <a:ln w="9525">
            <a:noFill/>
            <a:miter lim="800000"/>
            <a:headEnd/>
            <a:tailEnd/>
          </a:ln>
        </p:spPr>
        <p:txBody>
          <a:bodyPr wrap="square">
            <a:spAutoFit/>
          </a:bodyPr>
          <a:lstStyle/>
          <a:p>
            <a:pPr marL="279400" indent="-279400" eaLnBrk="1" hangingPunct="1">
              <a:lnSpc>
                <a:spcPct val="80000"/>
              </a:lnSpc>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Antenna support poles and towers should be connected to a ground rod.</a:t>
            </a:r>
          </a:p>
          <a:p>
            <a:pPr marL="279400" indent="-279400"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Disconnect radios if lightning is in the area.</a:t>
            </a:r>
          </a:p>
          <a:p>
            <a:pPr marL="279400" indent="-279400"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Lightning could strike your antenna and travel down the transmission line to the radio.</a:t>
            </a:r>
          </a:p>
          <a:p>
            <a:pPr marL="279400" indent="-279400"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Make sure your antenna and radio are grounded to a good earth ground.</a:t>
            </a:r>
          </a:p>
          <a:p>
            <a:pPr marL="279400" indent="-279400"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Never operate your radio in thunderstorms.</a:t>
            </a:r>
          </a:p>
        </p:txBody>
      </p:sp>
      <p:sp>
        <p:nvSpPr>
          <p:cNvPr id="2056" name="Text Box 21"/>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6</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278089" y="138618"/>
            <a:ext cx="2114681"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13" name="Title 12"/>
          <p:cNvSpPr>
            <a:spLocks noGrp="1"/>
          </p:cNvSpPr>
          <p:nvPr>
            <p:ph type="ctrTitle"/>
          </p:nvPr>
        </p:nvSpPr>
        <p:spPr/>
        <p:txBody>
          <a:bodyPr/>
          <a:lstStyle/>
          <a:p>
            <a:r>
              <a:rPr lang="en-US" b="1" dirty="0" smtClean="0">
                <a:latin typeface="Verdana" pitchFamily="34" charset="0"/>
                <a:ea typeface="Verdana" pitchFamily="34" charset="0"/>
                <a:cs typeface="Verdana" pitchFamily="34" charset="0"/>
              </a:rPr>
              <a:t>Amateur Radio</a:t>
            </a:r>
            <a:endParaRPr lang="en-US" b="1" dirty="0">
              <a:latin typeface="Verdana" pitchFamily="34" charset="0"/>
              <a:ea typeface="Verdana" pitchFamily="34" charset="0"/>
              <a:cs typeface="Verdana" pitchFamily="34" charset="0"/>
            </a:endParaRPr>
          </a:p>
        </p:txBody>
      </p:sp>
      <p:sp>
        <p:nvSpPr>
          <p:cNvPr id="14" name="Subtitle 13"/>
          <p:cNvSpPr>
            <a:spLocks noGrp="1"/>
          </p:cNvSpPr>
          <p:nvPr>
            <p:ph type="subTitle" idx="1"/>
          </p:nvPr>
        </p:nvSpPr>
        <p:spPr/>
        <p:txBody>
          <a:bodyPr/>
          <a:lstStyle/>
          <a:p>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583324" y="919181"/>
            <a:ext cx="8891751" cy="769441"/>
          </a:xfrm>
          <a:prstGeom prst="rect">
            <a:avLst/>
          </a:prstGeom>
          <a:noFill/>
          <a:ln w="9525">
            <a:noFill/>
            <a:miter lim="800000"/>
            <a:headEnd/>
            <a:tailEnd/>
          </a:ln>
        </p:spPr>
        <p:txBody>
          <a:bodyPr wrap="square">
            <a:spAutoFit/>
          </a:bodyPr>
          <a:lstStyle/>
          <a:p>
            <a:pPr algn="ctr"/>
            <a:r>
              <a:rPr lang="en-US" sz="4400" dirty="0" smtClean="0">
                <a:latin typeface="Verdana" pitchFamily="34" charset="0"/>
              </a:rPr>
              <a:t>What is Amateur Radio?</a:t>
            </a:r>
            <a:endParaRPr lang="en-US" sz="4400" dirty="0">
              <a:latin typeface="Verdana" pitchFamily="34" charset="0"/>
            </a:endParaRP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38</a:t>
            </a:fld>
            <a:endParaRPr lang="en-US" dirty="0"/>
          </a:p>
        </p:txBody>
      </p:sp>
      <p:sp>
        <p:nvSpPr>
          <p:cNvPr id="14" name="Rectangle 13"/>
          <p:cNvSpPr/>
          <p:nvPr/>
        </p:nvSpPr>
        <p:spPr>
          <a:xfrm>
            <a:off x="740979" y="1941550"/>
            <a:ext cx="8797159" cy="3847207"/>
          </a:xfrm>
          <a:prstGeom prst="rect">
            <a:avLst/>
          </a:prstGeom>
        </p:spPr>
        <p:txBody>
          <a:bodyPr wrap="square">
            <a:spAutoFit/>
          </a:bodyPr>
          <a:lstStyle/>
          <a:p>
            <a:pPr marL="279400" indent="-279400" eaLnBrk="1" hangingPunct="1">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A type of two-way radio. A place to learn about radio.</a:t>
            </a:r>
          </a:p>
          <a:p>
            <a:pPr marL="279400" indent="-279400" eaLnBrk="1" hangingPunct="1">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Called the “Amateur Radio Service” because it can’t be used for profit.</a:t>
            </a:r>
          </a:p>
          <a:p>
            <a:pPr marL="279400" indent="-279400" eaLnBrk="1" hangingPunct="1">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Also known as “Ham Radio”.</a:t>
            </a:r>
          </a:p>
          <a:p>
            <a:pPr marL="279400" indent="-279400" eaLnBrk="1" hangingPunct="1">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An important part of disaster response.</a:t>
            </a:r>
          </a:p>
          <a:p>
            <a:pPr marL="279400" indent="-279400" eaLnBrk="1" hangingPunct="1">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A lot of fun!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371339" y="682686"/>
            <a:ext cx="7315721" cy="1323439"/>
          </a:xfrm>
          <a:prstGeom prst="rect">
            <a:avLst/>
          </a:prstGeom>
          <a:noFill/>
          <a:ln w="9525">
            <a:noFill/>
            <a:miter lim="800000"/>
            <a:headEnd/>
            <a:tailEnd/>
          </a:ln>
        </p:spPr>
        <p:txBody>
          <a:bodyPr wrap="none">
            <a:spAutoFit/>
          </a:bodyPr>
          <a:lstStyle/>
          <a:p>
            <a:pPr algn="ctr"/>
            <a:r>
              <a:rPr lang="en-US" sz="4000" dirty="0" smtClean="0">
                <a:latin typeface="Verdana" pitchFamily="34" charset="0"/>
              </a:rPr>
              <a:t>Why does the FCC have an </a:t>
            </a:r>
          </a:p>
          <a:p>
            <a:pPr algn="ctr"/>
            <a:r>
              <a:rPr lang="en-US" sz="4000" dirty="0" smtClean="0">
                <a:latin typeface="Verdana" pitchFamily="34" charset="0"/>
              </a:rPr>
              <a:t>Amateur Radio Service?</a:t>
            </a:r>
            <a:endParaRPr lang="en-US" sz="4000" dirty="0">
              <a:latin typeface="Verdana" pitchFamily="34" charset="0"/>
            </a:endParaRP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39</a:t>
            </a:fld>
            <a:endParaRPr lang="en-US" dirty="0"/>
          </a:p>
        </p:txBody>
      </p:sp>
      <p:sp>
        <p:nvSpPr>
          <p:cNvPr id="13" name="Rectangle 12"/>
          <p:cNvSpPr/>
          <p:nvPr/>
        </p:nvSpPr>
        <p:spPr>
          <a:xfrm>
            <a:off x="836907" y="2082131"/>
            <a:ext cx="8803039" cy="4755148"/>
          </a:xfrm>
          <a:prstGeom prst="rect">
            <a:avLst/>
          </a:prstGeom>
        </p:spPr>
        <p:txBody>
          <a:bodyPr wrap="square">
            <a:spAutoFit/>
          </a:bodyPr>
          <a:lstStyle/>
          <a:p>
            <a:pPr marL="341313" indent="-341313" eaLnBrk="1" hangingPunct="1">
              <a:lnSpc>
                <a:spcPct val="90000"/>
              </a:lnSpc>
              <a:spcBef>
                <a:spcPts val="600"/>
              </a:spcBef>
              <a:buFont typeface="Arial" pitchFamily="34" charset="0"/>
              <a:buChar char="•"/>
            </a:pPr>
            <a:r>
              <a:rPr lang="en-US" sz="3200" dirty="0" smtClean="0">
                <a:solidFill>
                  <a:srgbClr val="FF0000"/>
                </a:solidFill>
                <a:latin typeface="Verdana" pitchFamily="34" charset="0"/>
                <a:ea typeface="Verdana" pitchFamily="34" charset="0"/>
                <a:cs typeface="Verdana" pitchFamily="34" charset="0"/>
              </a:rPr>
              <a:t>Public service </a:t>
            </a:r>
            <a:r>
              <a:rPr lang="en-US" sz="3200" dirty="0" smtClean="0">
                <a:solidFill>
                  <a:schemeClr val="tx2"/>
                </a:solidFill>
                <a:latin typeface="Verdana" pitchFamily="34" charset="0"/>
                <a:ea typeface="Verdana" pitchFamily="34" charset="0"/>
                <a:cs typeface="Verdana" pitchFamily="34" charset="0"/>
              </a:rPr>
              <a:t>- community service and disaster help </a:t>
            </a:r>
            <a:r>
              <a:rPr lang="en-US" sz="3200" i="1" dirty="0" smtClean="0">
                <a:solidFill>
                  <a:schemeClr val="tx2"/>
                </a:solidFill>
                <a:latin typeface="Verdana" pitchFamily="34" charset="0"/>
                <a:ea typeface="Verdana" pitchFamily="34" charset="0"/>
                <a:cs typeface="Verdana" pitchFamily="34" charset="0"/>
              </a:rPr>
              <a:t>(A Scout does a good turn daily – here is another way).</a:t>
            </a:r>
          </a:p>
          <a:p>
            <a:pPr marL="341313" indent="-341313" eaLnBrk="1" hangingPunct="1">
              <a:lnSpc>
                <a:spcPct val="90000"/>
              </a:lnSpc>
              <a:spcBef>
                <a:spcPts val="600"/>
              </a:spcBef>
              <a:buFont typeface="Arial" pitchFamily="34" charset="0"/>
              <a:buChar char="•"/>
            </a:pPr>
            <a:r>
              <a:rPr lang="en-US" sz="3200" dirty="0" smtClean="0">
                <a:solidFill>
                  <a:srgbClr val="FF0000"/>
                </a:solidFill>
                <a:latin typeface="Verdana" pitchFamily="34" charset="0"/>
                <a:ea typeface="Verdana" pitchFamily="34" charset="0"/>
                <a:cs typeface="Verdana" pitchFamily="34" charset="0"/>
              </a:rPr>
              <a:t>International goodwill  </a:t>
            </a:r>
            <a:r>
              <a:rPr lang="en-US" sz="3200" dirty="0" smtClean="0">
                <a:solidFill>
                  <a:schemeClr val="tx2"/>
                </a:solidFill>
                <a:latin typeface="Verdana" pitchFamily="34" charset="0"/>
                <a:ea typeface="Verdana" pitchFamily="34" charset="0"/>
                <a:cs typeface="Verdana" pitchFamily="34" charset="0"/>
              </a:rPr>
              <a:t>- A great way to talk to people in other countries.</a:t>
            </a:r>
          </a:p>
          <a:p>
            <a:pPr marL="341313" indent="-341313" eaLnBrk="1" hangingPunct="1">
              <a:lnSpc>
                <a:spcPct val="90000"/>
              </a:lnSpc>
              <a:spcBef>
                <a:spcPts val="600"/>
              </a:spcBef>
              <a:buFont typeface="Arial" pitchFamily="34" charset="0"/>
              <a:buChar char="•"/>
            </a:pPr>
            <a:r>
              <a:rPr lang="en-US" sz="3200" dirty="0" smtClean="0">
                <a:solidFill>
                  <a:srgbClr val="FF0000"/>
                </a:solidFill>
                <a:latin typeface="Verdana" pitchFamily="34" charset="0"/>
                <a:ea typeface="Verdana" pitchFamily="34" charset="0"/>
                <a:cs typeface="Verdana" pitchFamily="34" charset="0"/>
              </a:rPr>
              <a:t>Experimentation</a:t>
            </a:r>
            <a:r>
              <a:rPr lang="en-US" sz="3200" dirty="0" smtClean="0">
                <a:solidFill>
                  <a:schemeClr val="tx2"/>
                </a:solidFill>
                <a:latin typeface="Verdana" pitchFamily="34" charset="0"/>
                <a:ea typeface="Verdana" pitchFamily="34" charset="0"/>
                <a:cs typeface="Verdana" pitchFamily="34" charset="0"/>
              </a:rPr>
              <a:t>  - Hams have made inventions like FM, SSB, Packet Radio, Automatic Position Reporting Systems.</a:t>
            </a:r>
          </a:p>
          <a:p>
            <a:pPr marL="341313" indent="-341313" eaLnBrk="1" hangingPunct="1">
              <a:lnSpc>
                <a:spcPct val="90000"/>
              </a:lnSpc>
              <a:spcBef>
                <a:spcPts val="600"/>
              </a:spcBef>
              <a:buFont typeface="Arial" pitchFamily="34" charset="0"/>
              <a:buChar char="•"/>
            </a:pPr>
            <a:r>
              <a:rPr lang="en-US" sz="3200" dirty="0" smtClean="0">
                <a:solidFill>
                  <a:srgbClr val="FF0000"/>
                </a:solidFill>
                <a:latin typeface="Verdana" pitchFamily="34" charset="0"/>
                <a:ea typeface="Verdana" pitchFamily="34" charset="0"/>
                <a:cs typeface="Verdana" pitchFamily="34" charset="0"/>
              </a:rPr>
              <a:t>Communication skills </a:t>
            </a:r>
            <a:r>
              <a:rPr lang="en-US" sz="3200" dirty="0" smtClean="0">
                <a:solidFill>
                  <a:schemeClr val="tx2"/>
                </a:solidFill>
                <a:latin typeface="Verdana" pitchFamily="34" charset="0"/>
                <a:ea typeface="Verdana" pitchFamily="34" charset="0"/>
                <a:cs typeface="Verdana" pitchFamily="34" charset="0"/>
              </a:rPr>
              <a:t>  - Many people trained to communicate.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417550" y="138618"/>
            <a:ext cx="1975221"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What is Radio</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8" name="Text Box 19"/>
          <p:cNvSpPr txBox="1">
            <a:spLocks noChangeArrowheads="1"/>
          </p:cNvSpPr>
          <p:nvPr/>
        </p:nvSpPr>
        <p:spPr bwMode="auto">
          <a:xfrm>
            <a:off x="7871383" y="7362681"/>
            <a:ext cx="1513170"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a:t>
            </a:r>
            <a:endParaRPr lang="en-US" sz="1200" dirty="0">
              <a:latin typeface="Verdana" pitchFamily="34" charset="0"/>
            </a:endParaRPr>
          </a:p>
        </p:txBody>
      </p:sp>
      <p:sp>
        <p:nvSpPr>
          <p:cNvPr id="18" name="Title 17"/>
          <p:cNvSpPr>
            <a:spLocks noGrp="1"/>
          </p:cNvSpPr>
          <p:nvPr>
            <p:ph type="title"/>
          </p:nvPr>
        </p:nvSpPr>
        <p:spPr>
          <a:xfrm>
            <a:off x="753970" y="469911"/>
            <a:ext cx="8550462" cy="1295400"/>
          </a:xfrm>
        </p:spPr>
        <p:txBody>
          <a:bodyPr/>
          <a:lstStyle/>
          <a:p>
            <a:r>
              <a:rPr lang="en-US" dirty="0" smtClean="0">
                <a:latin typeface="Verdana" pitchFamily="34" charset="0"/>
                <a:ea typeface="Verdana" pitchFamily="34" charset="0"/>
                <a:cs typeface="Verdana" pitchFamily="34" charset="0"/>
              </a:rPr>
              <a:t>Radio</a:t>
            </a:r>
            <a:endParaRPr lang="en-US" dirty="0">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675139" y="1519634"/>
            <a:ext cx="9304431" cy="5543318"/>
          </a:xfrm>
        </p:spPr>
        <p:txBody>
          <a:bodyPr/>
          <a:lstStyle/>
          <a:p>
            <a:r>
              <a:rPr lang="en-US" sz="3600" dirty="0" smtClean="0">
                <a:solidFill>
                  <a:srgbClr val="FF0000"/>
                </a:solidFill>
                <a:latin typeface="Verdana" pitchFamily="34" charset="0"/>
                <a:ea typeface="Verdana" pitchFamily="34" charset="0"/>
                <a:cs typeface="Verdana" pitchFamily="34" charset="0"/>
              </a:rPr>
              <a:t>Radio is a way to electronically communicate from one place to another without wires</a:t>
            </a:r>
          </a:p>
          <a:p>
            <a:r>
              <a:rPr lang="en-US" sz="3600" dirty="0" smtClean="0">
                <a:latin typeface="Verdana" pitchFamily="34" charset="0"/>
                <a:ea typeface="Verdana" pitchFamily="34" charset="0"/>
                <a:cs typeface="Verdana" pitchFamily="34" charset="0"/>
              </a:rPr>
              <a:t>Radio is used in broadcasting, two way radios, television, mobile telephones, wireless LANs, garage door openers, car locks, </a:t>
            </a:r>
            <a:r>
              <a:rPr lang="en-US" sz="3600" dirty="0" err="1" smtClean="0">
                <a:latin typeface="Verdana" pitchFamily="34" charset="0"/>
                <a:ea typeface="Verdana" pitchFamily="34" charset="0"/>
                <a:cs typeface="Verdana" pitchFamily="34" charset="0"/>
              </a:rPr>
              <a:t>EZpass</a:t>
            </a:r>
            <a:r>
              <a:rPr lang="en-US" sz="3600" dirty="0" smtClean="0">
                <a:latin typeface="Verdana" pitchFamily="34" charset="0"/>
                <a:ea typeface="Verdana" pitchFamily="34" charset="0"/>
                <a:cs typeface="Verdana" pitchFamily="34" charset="0"/>
              </a:rPr>
              <a:t>, satellites, pagers, radar, microwave ovens, etc.</a:t>
            </a:r>
            <a:endParaRPr lang="en-US" sz="36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20" name="Title 19"/>
          <p:cNvSpPr>
            <a:spLocks noGrp="1"/>
          </p:cNvSpPr>
          <p:nvPr>
            <p:ph type="title"/>
          </p:nvPr>
        </p:nvSpPr>
        <p:spPr/>
        <p:txBody>
          <a:bodyPr/>
          <a:lstStyle/>
          <a:p>
            <a:r>
              <a:rPr lang="en-US" dirty="0" smtClean="0">
                <a:latin typeface="Verdana" pitchFamily="34" charset="0"/>
              </a:rPr>
              <a:t>Amateur Radio Activities</a:t>
            </a:r>
            <a:br>
              <a:rPr lang="en-US" dirty="0" smtClean="0">
                <a:latin typeface="Verdana" pitchFamily="34" charset="0"/>
              </a:rPr>
            </a:br>
            <a:endParaRPr lang="en-US" dirty="0"/>
          </a:p>
        </p:txBody>
      </p:sp>
      <p:sp>
        <p:nvSpPr>
          <p:cNvPr id="21" name="Content Placeholder 20"/>
          <p:cNvSpPr>
            <a:spLocks noGrp="1"/>
          </p:cNvSpPr>
          <p:nvPr>
            <p:ph idx="1"/>
          </p:nvPr>
        </p:nvSpPr>
        <p:spPr>
          <a:xfrm>
            <a:off x="784965" y="1507958"/>
            <a:ext cx="8746491" cy="1886171"/>
          </a:xfrm>
        </p:spPr>
        <p:txBody>
          <a:bodyPr/>
          <a:lstStyle/>
          <a:p>
            <a:r>
              <a:rPr lang="en-US" sz="2800" dirty="0" smtClean="0">
                <a:solidFill>
                  <a:srgbClr val="FF0000"/>
                </a:solidFill>
                <a:latin typeface="Verdana" pitchFamily="34" charset="0"/>
                <a:ea typeface="Verdana" pitchFamily="34" charset="0"/>
                <a:cs typeface="Verdana" pitchFamily="34" charset="0"/>
              </a:rPr>
              <a:t> Jamboree On The Air (JOTA)</a:t>
            </a:r>
          </a:p>
          <a:p>
            <a:pPr lvl="1"/>
            <a:r>
              <a:rPr lang="en-US" sz="2400" dirty="0" smtClean="0">
                <a:latin typeface="Verdana" pitchFamily="34" charset="0"/>
                <a:ea typeface="Verdana" pitchFamily="34" charset="0"/>
                <a:cs typeface="Verdana" pitchFamily="34" charset="0"/>
              </a:rPr>
              <a:t>The third weekend every October.</a:t>
            </a:r>
          </a:p>
          <a:p>
            <a:pPr lvl="1"/>
            <a:r>
              <a:rPr lang="en-US" sz="2400" dirty="0" smtClean="0">
                <a:latin typeface="Verdana" pitchFamily="34" charset="0"/>
                <a:ea typeface="Verdana" pitchFamily="34" charset="0"/>
                <a:cs typeface="Verdana" pitchFamily="34" charset="0"/>
              </a:rPr>
              <a:t>Scouts all over the world talk to each other on ham radio.  Largest annual scouting event.</a:t>
            </a:r>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40</a:t>
            </a:fld>
            <a:endParaRPr lang="en-US" dirty="0"/>
          </a:p>
        </p:txBody>
      </p:sp>
      <p:pic>
        <p:nvPicPr>
          <p:cNvPr id="14" name="Picture 26" descr="130-032-Radio-Scouting-2011.png"/>
          <p:cNvPicPr>
            <a:picLocks noChangeAspect="1"/>
          </p:cNvPicPr>
          <p:nvPr/>
        </p:nvPicPr>
        <p:blipFill>
          <a:blip r:embed="rId2" cstate="print"/>
          <a:srcRect/>
          <a:stretch>
            <a:fillRect/>
          </a:stretch>
        </p:blipFill>
        <p:spPr bwMode="auto">
          <a:xfrm>
            <a:off x="7543362" y="1503989"/>
            <a:ext cx="1140957" cy="862978"/>
          </a:xfrm>
          <a:prstGeom prst="rect">
            <a:avLst/>
          </a:prstGeom>
          <a:noFill/>
          <a:ln w="9525">
            <a:noFill/>
            <a:miter lim="800000"/>
            <a:headEnd/>
            <a:tailEnd/>
          </a:ln>
        </p:spPr>
      </p:pic>
      <p:pic>
        <p:nvPicPr>
          <p:cNvPr id="15" name="Picture 14" descr="Macintosh HD:Users:jiwilson:Desktop:Sugar Sync Files:Amateur Radio BSA:K2BSA Jamboree:QSL Card:320-055_Page_1.jpg"/>
          <p:cNvPicPr/>
          <p:nvPr/>
        </p:nvPicPr>
        <p:blipFill>
          <a:blip r:embed="rId3" cstate="screen">
            <a:extLst>
              <a:ext uri="{28A0092B-C50C-407E-A947-70E740481C1C}">
                <a14:useLocalDpi xmlns:a14="http://schemas.microsoft.com/office/drawing/2010/main"/>
              </a:ext>
            </a:extLst>
          </a:blip>
          <a:stretch>
            <a:fillRect/>
          </a:stretch>
        </p:blipFill>
        <p:spPr bwMode="auto">
          <a:xfrm>
            <a:off x="7861916" y="3742480"/>
            <a:ext cx="1576551" cy="1189968"/>
          </a:xfrm>
          <a:prstGeom prst="rect">
            <a:avLst/>
          </a:prstGeom>
          <a:noFill/>
          <a:ln>
            <a:noFill/>
          </a:ln>
        </p:spPr>
      </p:pic>
      <p:sp>
        <p:nvSpPr>
          <p:cNvPr id="22" name="Content Placeholder 20"/>
          <p:cNvSpPr txBox="1">
            <a:spLocks/>
          </p:cNvSpPr>
          <p:nvPr/>
        </p:nvSpPr>
        <p:spPr bwMode="auto">
          <a:xfrm>
            <a:off x="784965" y="3272183"/>
            <a:ext cx="8746491" cy="2395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DX (Long Distance Communication)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Talk to other hams around the world.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Collect QSL cards (postcards) to prove </a:t>
            </a:r>
            <a:b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br>
            <a: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contact (Collect countries!).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Great way to have fun and learn geography.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23" name="Content Placeholder 20"/>
          <p:cNvSpPr txBox="1">
            <a:spLocks/>
          </p:cNvSpPr>
          <p:nvPr/>
        </p:nvSpPr>
        <p:spPr bwMode="auto">
          <a:xfrm>
            <a:off x="784965" y="5540098"/>
            <a:ext cx="8746491" cy="1798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Contests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Held many weekends to contact as many people as possible from a certain place or in a certain way.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2" grpId="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492519" y="666924"/>
            <a:ext cx="7137082"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Amateur Radio Activities</a:t>
            </a:r>
            <a:endParaRPr lang="en-US" sz="4400" dirty="0">
              <a:latin typeface="Verdana" pitchFamily="34" charset="0"/>
            </a:endParaRP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41</a:t>
            </a:fld>
            <a:endParaRPr lang="en-US" dirty="0"/>
          </a:p>
        </p:txBody>
      </p:sp>
      <p:sp>
        <p:nvSpPr>
          <p:cNvPr id="13" name="Rectangle 12"/>
          <p:cNvSpPr/>
          <p:nvPr/>
        </p:nvSpPr>
        <p:spPr>
          <a:xfrm>
            <a:off x="591207" y="1498793"/>
            <a:ext cx="8875986" cy="6210931"/>
          </a:xfrm>
          <a:prstGeom prst="rect">
            <a:avLst/>
          </a:prstGeom>
        </p:spPr>
        <p:txBody>
          <a:bodyPr wrap="square">
            <a:spAutoFit/>
          </a:bodyPr>
          <a:lstStyle/>
          <a:p>
            <a:pPr eaLnBrk="1" hangingPunct="1">
              <a:lnSpc>
                <a:spcPct val="80000"/>
              </a:lnSpc>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  </a:t>
            </a:r>
            <a:r>
              <a:rPr lang="en-US" sz="3200" dirty="0" smtClean="0">
                <a:solidFill>
                  <a:srgbClr val="FF0000"/>
                </a:solidFill>
                <a:latin typeface="Verdana" pitchFamily="34" charset="0"/>
                <a:ea typeface="Verdana" pitchFamily="34" charset="0"/>
                <a:cs typeface="Verdana" pitchFamily="34" charset="0"/>
              </a:rPr>
              <a:t>Skywarn</a:t>
            </a:r>
            <a:r>
              <a:rPr lang="en-US" sz="3200" dirty="0" smtClean="0">
                <a:solidFill>
                  <a:schemeClr val="tx2"/>
                </a:solidFill>
                <a:latin typeface="Verdana" pitchFamily="34" charset="0"/>
                <a:ea typeface="Verdana" pitchFamily="34" charset="0"/>
                <a:cs typeface="Verdana" pitchFamily="34" charset="0"/>
              </a:rPr>
              <a:t> </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National Weather Service uses Hams to</a:t>
            </a:r>
          </a:p>
          <a:p>
            <a:pPr lvl="1" eaLnBrk="1" hangingPunct="1">
              <a:lnSpc>
                <a:spcPct val="80000"/>
              </a:lnSpc>
              <a:spcBef>
                <a:spcPts val="600"/>
              </a:spcBef>
            </a:pPr>
            <a:r>
              <a:rPr lang="en-US" sz="2800" dirty="0" smtClean="0">
                <a:solidFill>
                  <a:schemeClr val="tx2"/>
                </a:solidFill>
                <a:latin typeface="Verdana" pitchFamily="34" charset="0"/>
                <a:ea typeface="Verdana" pitchFamily="34" charset="0"/>
                <a:cs typeface="Verdana" pitchFamily="34" charset="0"/>
              </a:rPr>
              <a:t>   report severe weather </a:t>
            </a:r>
          </a:p>
          <a:p>
            <a:pPr lvl="1" eaLnBrk="1" hangingPunct="1">
              <a:lnSpc>
                <a:spcPct val="80000"/>
              </a:lnSpc>
              <a:spcBef>
                <a:spcPts val="600"/>
              </a:spcBef>
            </a:pPr>
            <a:endParaRPr lang="en-US" sz="1800" dirty="0" smtClean="0">
              <a:solidFill>
                <a:schemeClr val="tx2"/>
              </a:solidFill>
              <a:latin typeface="Verdana" pitchFamily="34" charset="0"/>
              <a:ea typeface="Verdana" pitchFamily="34" charset="0"/>
              <a:cs typeface="Verdana" pitchFamily="34" charset="0"/>
            </a:endParaRPr>
          </a:p>
          <a:p>
            <a:pPr eaLnBrk="1" hangingPunct="1">
              <a:lnSpc>
                <a:spcPct val="80000"/>
              </a:lnSpc>
              <a:spcBef>
                <a:spcPts val="600"/>
              </a:spcBef>
              <a:buFont typeface="Arial" pitchFamily="34" charset="0"/>
              <a:buChar char="•"/>
            </a:pPr>
            <a:r>
              <a:rPr lang="ja-JP" altLang="en-US" sz="3200" smtClean="0">
                <a:solidFill>
                  <a:schemeClr val="tx2"/>
                </a:solidFill>
                <a:latin typeface="Verdana" pitchFamily="34" charset="0"/>
                <a:ea typeface="HGP明朝E" charset="-128"/>
                <a:cs typeface="Verdana" pitchFamily="34" charset="0"/>
              </a:rPr>
              <a:t>  </a:t>
            </a:r>
            <a:r>
              <a:rPr lang="ja-JP" altLang="en-US" sz="3200" smtClean="0">
                <a:solidFill>
                  <a:srgbClr val="FF0000"/>
                </a:solidFill>
                <a:latin typeface="Verdana" pitchFamily="34" charset="0"/>
                <a:ea typeface="HGP明朝E" charset="-128"/>
                <a:cs typeface="Verdana" pitchFamily="34" charset="0"/>
              </a:rPr>
              <a:t>“</a:t>
            </a:r>
            <a:r>
              <a:rPr lang="en-US" altLang="ja-JP" sz="3200" dirty="0" smtClean="0">
                <a:solidFill>
                  <a:srgbClr val="FF0000"/>
                </a:solidFill>
                <a:latin typeface="Verdana" pitchFamily="34" charset="0"/>
                <a:ea typeface="Verdana" pitchFamily="34" charset="0"/>
                <a:cs typeface="Verdana" pitchFamily="34" charset="0"/>
              </a:rPr>
              <a:t>Fox</a:t>
            </a:r>
            <a:r>
              <a:rPr lang="ja-JP" altLang="en-US" sz="3200" smtClean="0">
                <a:solidFill>
                  <a:srgbClr val="FF0000"/>
                </a:solidFill>
                <a:latin typeface="Verdana" pitchFamily="34" charset="0"/>
                <a:ea typeface="HGP明朝E" charset="-128"/>
                <a:cs typeface="Verdana" pitchFamily="34" charset="0"/>
              </a:rPr>
              <a:t>”</a:t>
            </a:r>
            <a:r>
              <a:rPr lang="en-US" altLang="ja-JP" sz="3200" dirty="0" smtClean="0">
                <a:solidFill>
                  <a:srgbClr val="FF0000"/>
                </a:solidFill>
                <a:latin typeface="Verdana" pitchFamily="34" charset="0"/>
                <a:ea typeface="Verdana" pitchFamily="34" charset="0"/>
                <a:cs typeface="Verdana" pitchFamily="34" charset="0"/>
              </a:rPr>
              <a:t> hunting  (Radio Direction Finding)</a:t>
            </a:r>
            <a:endParaRPr lang="en-US" sz="3200" dirty="0" smtClean="0">
              <a:solidFill>
                <a:srgbClr val="FF0000"/>
              </a:solidFill>
              <a:latin typeface="Verdana" pitchFamily="34" charset="0"/>
              <a:ea typeface="Verdana" pitchFamily="34" charset="0"/>
              <a:cs typeface="Verdana" pitchFamily="34" charset="0"/>
            </a:endParaRP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Hidden transmitters</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Tagged wildlife</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Downed aircraft</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Life rafts</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Stolen cars</a:t>
            </a:r>
          </a:p>
          <a:p>
            <a:pPr lvl="1" eaLnBrk="1" hangingPunct="1">
              <a:lnSpc>
                <a:spcPct val="80000"/>
              </a:lnSpc>
              <a:spcBef>
                <a:spcPts val="600"/>
              </a:spcBef>
            </a:pPr>
            <a:endParaRPr lang="en-US" sz="1800" dirty="0" smtClean="0">
              <a:solidFill>
                <a:schemeClr val="tx2"/>
              </a:solidFill>
              <a:latin typeface="Verdana" pitchFamily="34" charset="0"/>
              <a:ea typeface="Verdana" pitchFamily="34" charset="0"/>
              <a:cs typeface="Verdana" pitchFamily="34" charset="0"/>
            </a:endParaRPr>
          </a:p>
          <a:p>
            <a:pPr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 </a:t>
            </a:r>
            <a:r>
              <a:rPr lang="en-US" sz="3200" dirty="0" smtClean="0">
                <a:solidFill>
                  <a:srgbClr val="FF0000"/>
                </a:solidFill>
                <a:latin typeface="Verdana" pitchFamily="34" charset="0"/>
                <a:ea typeface="Verdana" pitchFamily="34" charset="0"/>
                <a:cs typeface="Verdana" pitchFamily="34" charset="0"/>
              </a:rPr>
              <a:t>Packet radio </a:t>
            </a:r>
          </a:p>
          <a:p>
            <a:pPr lvl="1" eaLnBrk="1" hangingPunct="1">
              <a:lnSpc>
                <a:spcPct val="80000"/>
              </a:lnSpc>
              <a:spcBef>
                <a:spcPts val="600"/>
              </a:spcBef>
              <a:buFont typeface="Verdana" pitchFamily="34" charset="0"/>
              <a:buChar char="─"/>
            </a:pPr>
            <a:r>
              <a:rPr lang="en-US" sz="2800" dirty="0" smtClean="0">
                <a:solidFill>
                  <a:schemeClr val="tx2"/>
                </a:solidFill>
                <a:latin typeface="Verdana" pitchFamily="34" charset="0"/>
                <a:ea typeface="Verdana" pitchFamily="34" charset="0"/>
                <a:cs typeface="Verdana" pitchFamily="34" charset="0"/>
              </a:rPr>
              <a:t> Sending electronic messages (e-mail, text) </a:t>
            </a:r>
            <a:br>
              <a:rPr lang="en-US" sz="2800" dirty="0" smtClean="0">
                <a:solidFill>
                  <a:schemeClr val="tx2"/>
                </a:solidFill>
                <a:latin typeface="Verdana" pitchFamily="34" charset="0"/>
                <a:ea typeface="Verdana" pitchFamily="34" charset="0"/>
                <a:cs typeface="Verdana" pitchFamily="34" charset="0"/>
              </a:rPr>
            </a:br>
            <a:r>
              <a:rPr lang="en-US" sz="2800" dirty="0" smtClean="0">
                <a:solidFill>
                  <a:schemeClr val="tx2"/>
                </a:solidFill>
                <a:latin typeface="Verdana" pitchFamily="34" charset="0"/>
                <a:ea typeface="Verdana" pitchFamily="34" charset="0"/>
                <a:cs typeface="Verdana" pitchFamily="34" charset="0"/>
              </a:rPr>
              <a:t>   via radio</a:t>
            </a:r>
            <a:endParaRPr lang="en-US" sz="3200" dirty="0" smtClean="0">
              <a:solidFill>
                <a:schemeClr val="tx2"/>
              </a:solidFill>
              <a:latin typeface="Verdana" pitchFamily="34" charset="0"/>
              <a:ea typeface="Verdana" pitchFamily="34" charset="0"/>
              <a:cs typeface="Verdana" pitchFamily="34" charset="0"/>
            </a:endParaRPr>
          </a:p>
          <a:p>
            <a:pPr eaLnBrk="1" hangingPunct="1">
              <a:lnSpc>
                <a:spcPct val="80000"/>
              </a:lnSpc>
              <a:buFont typeface="Arial" pitchFamily="34" charset="0"/>
              <a:buChar char="•"/>
            </a:pPr>
            <a:endParaRPr lang="en-US" sz="2800" dirty="0" smtClean="0">
              <a:solidFill>
                <a:schemeClr val="tx2"/>
              </a:solidFill>
              <a:latin typeface="Verdana" pitchFamily="34" charset="0"/>
              <a:ea typeface="Verdana" pitchFamily="34" charset="0"/>
              <a:cs typeface="Verdana" pitchFamily="34" charset="0"/>
            </a:endParaRPr>
          </a:p>
        </p:txBody>
      </p:sp>
      <p:pic>
        <p:nvPicPr>
          <p:cNvPr id="14" name="Picture 3704"/>
          <p:cNvPicPr>
            <a:picLocks noChangeAspect="1" noChangeArrowheads="1"/>
          </p:cNvPicPr>
          <p:nvPr/>
        </p:nvPicPr>
        <p:blipFill>
          <a:blip r:embed="rId2" cstate="print"/>
          <a:stretch>
            <a:fillRect/>
          </a:stretch>
        </p:blipFill>
        <p:spPr bwMode="auto">
          <a:xfrm>
            <a:off x="6028852" y="3666539"/>
            <a:ext cx="1899226" cy="2560841"/>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460659" y="651152"/>
            <a:ext cx="7137082"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Amateur Radio Activities</a:t>
            </a:r>
            <a:endParaRPr lang="en-US" sz="4400" dirty="0">
              <a:latin typeface="Verdana" pitchFamily="34" charset="0"/>
            </a:endParaRP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42</a:t>
            </a:fld>
            <a:endParaRPr lang="en-US" dirty="0"/>
          </a:p>
        </p:txBody>
      </p:sp>
      <p:sp>
        <p:nvSpPr>
          <p:cNvPr id="13" name="Rectangle 12"/>
          <p:cNvSpPr/>
          <p:nvPr/>
        </p:nvSpPr>
        <p:spPr>
          <a:xfrm>
            <a:off x="5029200" y="2093987"/>
            <a:ext cx="4455763" cy="3924151"/>
          </a:xfrm>
          <a:prstGeom prst="rect">
            <a:avLst/>
          </a:prstGeom>
        </p:spPr>
        <p:txBody>
          <a:bodyPr wrap="square">
            <a:spAutoFit/>
          </a:bodyPr>
          <a:lstStyle/>
          <a:p>
            <a:pPr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 </a:t>
            </a:r>
            <a:r>
              <a:rPr lang="en-US" sz="3200" dirty="0" smtClean="0">
                <a:solidFill>
                  <a:srgbClr val="FF0000"/>
                </a:solidFill>
                <a:latin typeface="Verdana" pitchFamily="34" charset="0"/>
                <a:ea typeface="Verdana" pitchFamily="34" charset="0"/>
                <a:cs typeface="Verdana" pitchFamily="34" charset="0"/>
              </a:rPr>
              <a:t>Public Service.</a:t>
            </a:r>
            <a:endParaRPr lang="en-US" sz="3200" dirty="0" smtClean="0">
              <a:solidFill>
                <a:schemeClr val="tx2"/>
              </a:solidFill>
              <a:latin typeface="Verdana" pitchFamily="34" charset="0"/>
              <a:ea typeface="Verdana" pitchFamily="34" charset="0"/>
              <a:cs typeface="Verdana" pitchFamily="34" charset="0"/>
            </a:endParaRPr>
          </a:p>
          <a:p>
            <a:pPr marL="573088" lvl="1" indent="-339725" eaLnBrk="1" hangingPunct="1">
              <a:lnSpc>
                <a:spcPct val="80000"/>
              </a:lnSpc>
              <a:spcBef>
                <a:spcPts val="1200"/>
              </a:spcBef>
              <a:buFont typeface="Verdana" pitchFamily="34" charset="0"/>
              <a:buChar char="─"/>
            </a:pPr>
            <a:r>
              <a:rPr lang="en-US" dirty="0" smtClean="0">
                <a:solidFill>
                  <a:schemeClr val="tx2"/>
                </a:solidFill>
                <a:latin typeface="Verdana" pitchFamily="34" charset="0"/>
                <a:ea typeface="Verdana" pitchFamily="34" charset="0"/>
                <a:cs typeface="Verdana" pitchFamily="34" charset="0"/>
              </a:rPr>
              <a:t>Parades &amp; special events from small carnivals to the Rose Bowl Parade.</a:t>
            </a:r>
          </a:p>
          <a:p>
            <a:pPr marL="573088" lvl="1" indent="-341313" eaLnBrk="1" hangingPunct="1">
              <a:lnSpc>
                <a:spcPct val="80000"/>
              </a:lnSpc>
              <a:spcBef>
                <a:spcPts val="1200"/>
              </a:spcBef>
              <a:buFont typeface="Verdana" pitchFamily="34" charset="0"/>
              <a:buChar char="─"/>
            </a:pPr>
            <a:r>
              <a:rPr lang="en-US" dirty="0" smtClean="0">
                <a:solidFill>
                  <a:schemeClr val="tx2"/>
                </a:solidFill>
                <a:latin typeface="Verdana" pitchFamily="34" charset="0"/>
                <a:ea typeface="Verdana" pitchFamily="34" charset="0"/>
                <a:cs typeface="Verdana" pitchFamily="34" charset="0"/>
              </a:rPr>
              <a:t>Help with communication at large community events, marathons, bike-a-thons, etc.</a:t>
            </a:r>
          </a:p>
          <a:p>
            <a:pPr eaLnBrk="1" hangingPunct="1">
              <a:lnSpc>
                <a:spcPct val="80000"/>
              </a:lnSpc>
              <a:spcBef>
                <a:spcPts val="600"/>
              </a:spcBef>
            </a:pPr>
            <a:r>
              <a:rPr lang="en-US" sz="3200" dirty="0" smtClean="0">
                <a:solidFill>
                  <a:schemeClr val="tx2"/>
                </a:solidFill>
                <a:latin typeface="Verdana" pitchFamily="34" charset="0"/>
                <a:ea typeface="Verdana" pitchFamily="34" charset="0"/>
                <a:cs typeface="Verdana" pitchFamily="34" charset="0"/>
              </a:rPr>
              <a:t> </a:t>
            </a:r>
            <a:endParaRPr lang="en-US" sz="2800" dirty="0" smtClean="0">
              <a:solidFill>
                <a:schemeClr val="tx2"/>
              </a:solidFill>
              <a:latin typeface="Verdana" pitchFamily="34" charset="0"/>
              <a:ea typeface="Verdana" pitchFamily="34" charset="0"/>
              <a:cs typeface="Verdana" pitchFamily="34" charset="0"/>
            </a:endParaRPr>
          </a:p>
        </p:txBody>
      </p:sp>
      <p:pic>
        <p:nvPicPr>
          <p:cNvPr id="15" name="Picture 5" descr="DSC05041"/>
          <p:cNvPicPr>
            <a:picLocks noChangeAspect="1" noChangeArrowheads="1"/>
          </p:cNvPicPr>
          <p:nvPr/>
        </p:nvPicPr>
        <p:blipFill>
          <a:blip r:embed="rId2" cstate="print"/>
          <a:srcRect/>
          <a:stretch>
            <a:fillRect/>
          </a:stretch>
        </p:blipFill>
        <p:spPr bwMode="auto">
          <a:xfrm>
            <a:off x="867906" y="2458923"/>
            <a:ext cx="3880442" cy="319777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247357" y="138618"/>
            <a:ext cx="3145413"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Amateur Radio Service</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sp>
        <p:nvSpPr>
          <p:cNvPr id="2054" name="Text Box 19"/>
          <p:cNvSpPr txBox="1">
            <a:spLocks noChangeArrowheads="1"/>
          </p:cNvSpPr>
          <p:nvPr/>
        </p:nvSpPr>
        <p:spPr bwMode="auto">
          <a:xfrm>
            <a:off x="1460659" y="761511"/>
            <a:ext cx="7137082" cy="769441"/>
          </a:xfrm>
          <a:prstGeom prst="rect">
            <a:avLst/>
          </a:prstGeom>
          <a:noFill/>
          <a:ln w="9525">
            <a:noFill/>
            <a:miter lim="800000"/>
            <a:headEnd/>
            <a:tailEnd/>
          </a:ln>
        </p:spPr>
        <p:txBody>
          <a:bodyPr wrap="none">
            <a:spAutoFit/>
          </a:bodyPr>
          <a:lstStyle/>
          <a:p>
            <a:pPr algn="ctr"/>
            <a:r>
              <a:rPr lang="en-US" sz="4400" dirty="0" smtClean="0">
                <a:latin typeface="Verdana" pitchFamily="34" charset="0"/>
              </a:rPr>
              <a:t>Amateur Radio Activities</a:t>
            </a:r>
            <a:endParaRPr lang="en-US" sz="4400" dirty="0">
              <a:latin typeface="Verdana" pitchFamily="34" charset="0"/>
            </a:endParaRPr>
          </a:p>
        </p:txBody>
      </p:sp>
      <p:sp>
        <p:nvSpPr>
          <p:cNvPr id="2056" name="Text Box 21"/>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43</a:t>
            </a:fld>
            <a:endParaRPr lang="en-US" dirty="0"/>
          </a:p>
        </p:txBody>
      </p:sp>
      <p:sp>
        <p:nvSpPr>
          <p:cNvPr id="13" name="Rectangle 12"/>
          <p:cNvSpPr/>
          <p:nvPr/>
        </p:nvSpPr>
        <p:spPr>
          <a:xfrm>
            <a:off x="772510" y="1598109"/>
            <a:ext cx="4256689" cy="5087547"/>
          </a:xfrm>
          <a:prstGeom prst="rect">
            <a:avLst/>
          </a:prstGeom>
        </p:spPr>
        <p:txBody>
          <a:bodyPr wrap="square">
            <a:spAutoFit/>
          </a:bodyPr>
          <a:lstStyle/>
          <a:p>
            <a:pPr eaLnBrk="1" hangingPunct="1">
              <a:lnSpc>
                <a:spcPct val="80000"/>
              </a:lnSpc>
              <a:spcBef>
                <a:spcPts val="600"/>
              </a:spcBef>
            </a:pPr>
            <a:endParaRPr lang="en-US" sz="1800" dirty="0" smtClean="0">
              <a:solidFill>
                <a:schemeClr val="tx2"/>
              </a:solidFill>
              <a:latin typeface="Verdana" pitchFamily="34" charset="0"/>
              <a:ea typeface="Verdana" pitchFamily="34" charset="0"/>
              <a:cs typeface="Verdana" pitchFamily="34" charset="0"/>
            </a:endParaRPr>
          </a:p>
          <a:p>
            <a:pPr eaLnBrk="1" hangingPunct="1">
              <a:lnSpc>
                <a:spcPct val="80000"/>
              </a:lnSpc>
              <a:spcBef>
                <a:spcPts val="600"/>
              </a:spcBef>
              <a:buFont typeface="Arial" pitchFamily="34" charset="0"/>
              <a:buChar char="•"/>
            </a:pPr>
            <a:r>
              <a:rPr lang="en-US" sz="3200" dirty="0" smtClean="0">
                <a:solidFill>
                  <a:schemeClr val="tx2"/>
                </a:solidFill>
                <a:latin typeface="Verdana" pitchFamily="34" charset="0"/>
                <a:ea typeface="Verdana" pitchFamily="34" charset="0"/>
                <a:cs typeface="Verdana" pitchFamily="34" charset="0"/>
              </a:rPr>
              <a:t>  </a:t>
            </a:r>
            <a:r>
              <a:rPr lang="en-US" dirty="0" smtClean="0">
                <a:solidFill>
                  <a:srgbClr val="FF0000"/>
                </a:solidFill>
                <a:latin typeface="Verdana" pitchFamily="34" charset="0"/>
                <a:ea typeface="Verdana" pitchFamily="34" charset="0"/>
                <a:cs typeface="Verdana" pitchFamily="34" charset="0"/>
              </a:rPr>
              <a:t>Disaster </a:t>
            </a:r>
            <a:br>
              <a:rPr lang="en-US" dirty="0" smtClean="0">
                <a:solidFill>
                  <a:srgbClr val="FF0000"/>
                </a:solidFill>
                <a:latin typeface="Verdana" pitchFamily="34" charset="0"/>
                <a:ea typeface="Verdana" pitchFamily="34" charset="0"/>
                <a:cs typeface="Verdana" pitchFamily="34" charset="0"/>
              </a:rPr>
            </a:br>
            <a:r>
              <a:rPr lang="en-US" dirty="0" smtClean="0">
                <a:solidFill>
                  <a:srgbClr val="FF0000"/>
                </a:solidFill>
                <a:latin typeface="Verdana" pitchFamily="34" charset="0"/>
                <a:ea typeface="Verdana" pitchFamily="34" charset="0"/>
                <a:cs typeface="Verdana" pitchFamily="34" charset="0"/>
              </a:rPr>
              <a:t>    Communication </a:t>
            </a:r>
          </a:p>
          <a:p>
            <a:pPr lvl="1" eaLnBrk="1" hangingPunct="1">
              <a:lnSpc>
                <a:spcPct val="80000"/>
              </a:lnSpc>
              <a:spcBef>
                <a:spcPts val="1200"/>
              </a:spcBef>
              <a:buFont typeface="Verdana" pitchFamily="34" charset="0"/>
              <a:buChar char="─"/>
            </a:pPr>
            <a:r>
              <a:rPr lang="en-US" dirty="0" smtClean="0">
                <a:solidFill>
                  <a:schemeClr val="tx2"/>
                </a:solidFill>
                <a:latin typeface="Verdana" pitchFamily="34" charset="0"/>
                <a:ea typeface="Verdana" pitchFamily="34" charset="0"/>
                <a:cs typeface="Verdana" pitchFamily="34" charset="0"/>
              </a:rPr>
              <a:t> Hams help during fires, floods, earthquakes, and other disasters.</a:t>
            </a:r>
          </a:p>
          <a:p>
            <a:pPr lvl="1" eaLnBrk="1" hangingPunct="1">
              <a:lnSpc>
                <a:spcPct val="80000"/>
              </a:lnSpc>
              <a:spcBef>
                <a:spcPts val="1200"/>
              </a:spcBef>
              <a:buFont typeface="Verdana" pitchFamily="34" charset="0"/>
              <a:buChar char="─"/>
            </a:pPr>
            <a:r>
              <a:rPr lang="en-US" dirty="0" smtClean="0">
                <a:solidFill>
                  <a:schemeClr val="tx2"/>
                </a:solidFill>
                <a:latin typeface="Verdana" pitchFamily="34" charset="0"/>
                <a:ea typeface="Verdana" pitchFamily="34" charset="0"/>
                <a:cs typeface="Verdana" pitchFamily="34" charset="0"/>
              </a:rPr>
              <a:t> At these times, telephone lines and cell phone sites are often damaged or overloaded.</a:t>
            </a:r>
          </a:p>
          <a:p>
            <a:pPr lvl="1" eaLnBrk="1" hangingPunct="1">
              <a:lnSpc>
                <a:spcPct val="80000"/>
              </a:lnSpc>
              <a:spcBef>
                <a:spcPts val="1200"/>
              </a:spcBef>
              <a:buFont typeface="Verdana" pitchFamily="34" charset="0"/>
              <a:buChar char="─"/>
            </a:pPr>
            <a:r>
              <a:rPr lang="en-US" dirty="0" smtClean="0">
                <a:solidFill>
                  <a:schemeClr val="tx2"/>
                </a:solidFill>
                <a:latin typeface="Verdana" pitchFamily="34" charset="0"/>
                <a:ea typeface="Verdana" pitchFamily="34" charset="0"/>
                <a:cs typeface="Verdana" pitchFamily="34" charset="0"/>
              </a:rPr>
              <a:t> Ham radio is the only reliable form of communication.</a:t>
            </a:r>
          </a:p>
        </p:txBody>
      </p:sp>
      <p:pic>
        <p:nvPicPr>
          <p:cNvPr id="14" name="Picture 7" descr="Kid At EOC"/>
          <p:cNvPicPr>
            <a:picLocks noChangeAspect="1" noChangeArrowheads="1"/>
          </p:cNvPicPr>
          <p:nvPr/>
        </p:nvPicPr>
        <p:blipFill>
          <a:blip r:embed="rId2" cstate="print"/>
          <a:srcRect l="4291" r="3287" b="4732"/>
          <a:stretch>
            <a:fillRect/>
          </a:stretch>
        </p:blipFill>
        <p:spPr bwMode="auto">
          <a:xfrm>
            <a:off x="5060196" y="2001235"/>
            <a:ext cx="4440264" cy="3981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6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4" name="Text Box 3347"/>
            <p:cNvSpPr txBox="1">
              <a:spLocks noChangeArrowheads="1"/>
            </p:cNvSpPr>
            <p:nvPr/>
          </p:nvSpPr>
          <p:spPr bwMode="auto">
            <a:xfrm>
              <a:off x="3314" y="114"/>
              <a:ext cx="125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Amateur Activities</a:t>
              </a:r>
            </a:p>
          </p:txBody>
        </p:sp>
        <p:sp>
          <p:nvSpPr>
            <p:cNvPr id="206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pic>
        <p:nvPicPr>
          <p:cNvPr id="2051" name="Picture 3702"/>
          <p:cNvPicPr>
            <a:picLocks noChangeAspect="1" noChangeArrowheads="1"/>
          </p:cNvPicPr>
          <p:nvPr/>
        </p:nvPicPr>
        <p:blipFill>
          <a:blip r:embed="rId2" cstate="print"/>
          <a:srcRect/>
          <a:stretch>
            <a:fillRect/>
          </a:stretch>
        </p:blipFill>
        <p:spPr bwMode="auto">
          <a:xfrm>
            <a:off x="1553135" y="677141"/>
            <a:ext cx="3254188" cy="1470819"/>
          </a:xfrm>
          <a:prstGeom prst="rect">
            <a:avLst/>
          </a:prstGeom>
          <a:noFill/>
          <a:ln w="9525">
            <a:noFill/>
            <a:miter lim="800000"/>
            <a:headEnd/>
            <a:tailEnd/>
          </a:ln>
        </p:spPr>
      </p:pic>
      <p:grpSp>
        <p:nvGrpSpPr>
          <p:cNvPr id="27" name="Group 26"/>
          <p:cNvGrpSpPr/>
          <p:nvPr/>
        </p:nvGrpSpPr>
        <p:grpSpPr>
          <a:xfrm>
            <a:off x="1109862" y="2374191"/>
            <a:ext cx="3452648" cy="3423637"/>
            <a:chOff x="1109862" y="2374191"/>
            <a:chExt cx="3452648" cy="3423637"/>
          </a:xfrm>
        </p:grpSpPr>
        <p:pic>
          <p:nvPicPr>
            <p:cNvPr id="2053" name="Picture 3704"/>
            <p:cNvPicPr>
              <a:picLocks noChangeAspect="1" noChangeArrowheads="1"/>
            </p:cNvPicPr>
            <p:nvPr/>
          </p:nvPicPr>
          <p:blipFill>
            <a:blip r:embed="rId3" cstate="print"/>
            <a:srcRect/>
            <a:stretch>
              <a:fillRect/>
            </a:stretch>
          </p:blipFill>
          <p:spPr bwMode="auto">
            <a:xfrm>
              <a:off x="1109862" y="2374191"/>
              <a:ext cx="3452648" cy="3066259"/>
            </a:xfrm>
            <a:prstGeom prst="rect">
              <a:avLst/>
            </a:prstGeom>
            <a:noFill/>
            <a:ln w="9525">
              <a:noFill/>
              <a:miter lim="800000"/>
              <a:headEnd/>
              <a:tailEnd/>
            </a:ln>
          </p:spPr>
        </p:pic>
        <p:sp>
          <p:nvSpPr>
            <p:cNvPr id="2057" name="Text Box 3710"/>
            <p:cNvSpPr txBox="1">
              <a:spLocks noChangeArrowheads="1"/>
            </p:cNvSpPr>
            <p:nvPr/>
          </p:nvSpPr>
          <p:spPr bwMode="auto">
            <a:xfrm>
              <a:off x="2084254" y="5428496"/>
              <a:ext cx="1468799" cy="369332"/>
            </a:xfrm>
            <a:prstGeom prst="rect">
              <a:avLst/>
            </a:prstGeom>
            <a:noFill/>
            <a:ln w="9525">
              <a:noFill/>
              <a:miter lim="800000"/>
              <a:headEnd/>
              <a:tailEnd/>
            </a:ln>
          </p:spPr>
          <p:txBody>
            <a:bodyPr wrap="none">
              <a:spAutoFit/>
            </a:bodyPr>
            <a:lstStyle/>
            <a:p>
              <a:pPr algn="ctr"/>
              <a:r>
                <a:rPr lang="en-US" sz="1800" dirty="0">
                  <a:latin typeface="Verdana" pitchFamily="34" charset="0"/>
                </a:rPr>
                <a:t>Foxhunting</a:t>
              </a:r>
            </a:p>
          </p:txBody>
        </p:sp>
      </p:grpSp>
      <p:grpSp>
        <p:nvGrpSpPr>
          <p:cNvPr id="26" name="Group 25"/>
          <p:cNvGrpSpPr/>
          <p:nvPr/>
        </p:nvGrpSpPr>
        <p:grpSpPr>
          <a:xfrm>
            <a:off x="3556726" y="5130078"/>
            <a:ext cx="5019715" cy="2300166"/>
            <a:chOff x="3556726" y="5130078"/>
            <a:chExt cx="5019715" cy="2300166"/>
          </a:xfrm>
        </p:grpSpPr>
        <p:grpSp>
          <p:nvGrpSpPr>
            <p:cNvPr id="25" name="Group 24"/>
            <p:cNvGrpSpPr/>
            <p:nvPr/>
          </p:nvGrpSpPr>
          <p:grpSpPr>
            <a:xfrm>
              <a:off x="3556726" y="5130078"/>
              <a:ext cx="5019715" cy="1840057"/>
              <a:chOff x="3556726" y="5130078"/>
              <a:chExt cx="5019715" cy="1840057"/>
            </a:xfrm>
          </p:grpSpPr>
          <p:pic>
            <p:nvPicPr>
              <p:cNvPr id="2055" name="Picture 3707" descr="PIC00020.JPG (30828 bytes)">
                <a:hlinkClick r:id="rId4"/>
              </p:cNvPr>
              <p:cNvPicPr>
                <a:picLocks noChangeAspect="1" noChangeArrowheads="1"/>
              </p:cNvPicPr>
              <p:nvPr/>
            </p:nvPicPr>
            <p:blipFill>
              <a:blip r:embed="rId5" cstate="print"/>
              <a:srcRect/>
              <a:stretch>
                <a:fillRect/>
              </a:stretch>
            </p:blipFill>
            <p:spPr bwMode="auto">
              <a:xfrm>
                <a:off x="6274174" y="5130078"/>
                <a:ext cx="2302267" cy="1840057"/>
              </a:xfrm>
              <a:prstGeom prst="rect">
                <a:avLst/>
              </a:prstGeom>
              <a:noFill/>
              <a:ln w="9525">
                <a:noFill/>
                <a:miter lim="800000"/>
                <a:headEnd/>
                <a:tailEnd/>
              </a:ln>
            </p:spPr>
          </p:pic>
          <p:pic>
            <p:nvPicPr>
              <p:cNvPr id="2056" name="Picture 3709" descr="PIC00025.JPG (72181 bytes)">
                <a:hlinkClick r:id="rId6"/>
              </p:cNvPr>
              <p:cNvPicPr>
                <a:picLocks noChangeAspect="1" noChangeArrowheads="1"/>
              </p:cNvPicPr>
              <p:nvPr/>
            </p:nvPicPr>
            <p:blipFill>
              <a:blip r:embed="rId7" cstate="print"/>
              <a:srcRect/>
              <a:stretch>
                <a:fillRect/>
              </a:stretch>
            </p:blipFill>
            <p:spPr bwMode="auto">
              <a:xfrm>
                <a:off x="3556726" y="5770418"/>
                <a:ext cx="2465294" cy="1177636"/>
              </a:xfrm>
              <a:prstGeom prst="rect">
                <a:avLst/>
              </a:prstGeom>
              <a:noFill/>
              <a:ln w="9525">
                <a:noFill/>
                <a:miter lim="800000"/>
                <a:headEnd/>
                <a:tailEnd/>
              </a:ln>
            </p:spPr>
          </p:pic>
        </p:grpSp>
        <p:sp>
          <p:nvSpPr>
            <p:cNvPr id="2058" name="Text Box 3711"/>
            <p:cNvSpPr txBox="1">
              <a:spLocks noChangeArrowheads="1"/>
            </p:cNvSpPr>
            <p:nvPr/>
          </p:nvSpPr>
          <p:spPr bwMode="auto">
            <a:xfrm>
              <a:off x="5120074" y="7060912"/>
              <a:ext cx="1893019" cy="369332"/>
            </a:xfrm>
            <a:prstGeom prst="rect">
              <a:avLst/>
            </a:prstGeom>
            <a:noFill/>
            <a:ln w="9525">
              <a:noFill/>
              <a:miter lim="800000"/>
              <a:headEnd/>
              <a:tailEnd/>
            </a:ln>
          </p:spPr>
          <p:txBody>
            <a:bodyPr wrap="none">
              <a:spAutoFit/>
            </a:bodyPr>
            <a:lstStyle/>
            <a:p>
              <a:pPr algn="ctr"/>
              <a:r>
                <a:rPr lang="en-US" sz="1800" dirty="0">
                  <a:latin typeface="Verdana" pitchFamily="34" charset="0"/>
                </a:rPr>
                <a:t>Bicycle Station</a:t>
              </a:r>
            </a:p>
          </p:txBody>
        </p:sp>
      </p:grpSp>
      <p:grpSp>
        <p:nvGrpSpPr>
          <p:cNvPr id="23" name="Group 22"/>
          <p:cNvGrpSpPr/>
          <p:nvPr/>
        </p:nvGrpSpPr>
        <p:grpSpPr>
          <a:xfrm>
            <a:off x="5184180" y="706582"/>
            <a:ext cx="3056965" cy="1946874"/>
            <a:chOff x="5184180" y="706582"/>
            <a:chExt cx="3056965" cy="1946874"/>
          </a:xfrm>
        </p:grpSpPr>
        <p:pic>
          <p:nvPicPr>
            <p:cNvPr id="2052" name="Picture 3703"/>
            <p:cNvPicPr>
              <a:picLocks noChangeAspect="1" noChangeArrowheads="1"/>
            </p:cNvPicPr>
            <p:nvPr/>
          </p:nvPicPr>
          <p:blipFill>
            <a:blip r:embed="rId8" cstate="print"/>
            <a:srcRect/>
            <a:stretch>
              <a:fillRect/>
            </a:stretch>
          </p:blipFill>
          <p:spPr bwMode="auto">
            <a:xfrm>
              <a:off x="5184180" y="706582"/>
              <a:ext cx="3056965" cy="1571409"/>
            </a:xfrm>
            <a:prstGeom prst="rect">
              <a:avLst/>
            </a:prstGeom>
            <a:noFill/>
            <a:ln w="9525">
              <a:noFill/>
              <a:miter lim="800000"/>
              <a:headEnd/>
              <a:tailEnd/>
            </a:ln>
          </p:spPr>
        </p:pic>
        <p:sp>
          <p:nvSpPr>
            <p:cNvPr id="2060" name="Text Box 3713"/>
            <p:cNvSpPr txBox="1">
              <a:spLocks noChangeArrowheads="1"/>
            </p:cNvSpPr>
            <p:nvPr/>
          </p:nvSpPr>
          <p:spPr bwMode="auto">
            <a:xfrm>
              <a:off x="6029877" y="2284124"/>
              <a:ext cx="1002197" cy="369332"/>
            </a:xfrm>
            <a:prstGeom prst="rect">
              <a:avLst/>
            </a:prstGeom>
            <a:noFill/>
            <a:ln w="9525">
              <a:noFill/>
              <a:miter lim="800000"/>
              <a:headEnd/>
              <a:tailEnd/>
            </a:ln>
          </p:spPr>
          <p:txBody>
            <a:bodyPr wrap="none">
              <a:spAutoFit/>
            </a:bodyPr>
            <a:lstStyle/>
            <a:p>
              <a:pPr algn="ctr"/>
              <a:r>
                <a:rPr lang="en-US" sz="1800">
                  <a:latin typeface="Verdana" pitchFamily="34" charset="0"/>
                </a:rPr>
                <a:t>OSCAR</a:t>
              </a:r>
            </a:p>
          </p:txBody>
        </p:sp>
      </p:grpSp>
      <p:sp>
        <p:nvSpPr>
          <p:cNvPr id="2061" name="Text Box 3714"/>
          <p:cNvSpPr txBox="1">
            <a:spLocks noChangeArrowheads="1"/>
          </p:cNvSpPr>
          <p:nvPr/>
        </p:nvSpPr>
        <p:spPr bwMode="auto">
          <a:xfrm>
            <a:off x="7539561" y="7362681"/>
            <a:ext cx="1844992" cy="276999"/>
          </a:xfrm>
          <a:prstGeom prst="rect">
            <a:avLst/>
          </a:prstGeom>
          <a:solidFill>
            <a:schemeClr val="bg1"/>
          </a:solidFill>
          <a:ln w="9525" algn="ctr">
            <a:noFill/>
            <a:miter lim="800000"/>
            <a:headEnd/>
            <a:tailEnd/>
          </a:ln>
        </p:spPr>
        <p:txBody>
          <a:bodyPr wrap="none">
            <a:spAutoFit/>
          </a:bodyPr>
          <a:lstStyle/>
          <a:p>
            <a:pPr algn="r"/>
            <a:r>
              <a:rPr lang="en-US" sz="1200" dirty="0" smtClean="0">
                <a:latin typeface="Verdana" pitchFamily="34" charset="0"/>
              </a:rPr>
              <a:t>Radio M.B Req. 9a(1)</a:t>
            </a:r>
            <a:endParaRPr lang="en-US" sz="1200" dirty="0"/>
          </a:p>
        </p:txBody>
      </p:sp>
      <p:sp>
        <p:nvSpPr>
          <p:cNvPr id="20" name="Footer Placeholder 19"/>
          <p:cNvSpPr>
            <a:spLocks noGrp="1"/>
          </p:cNvSpPr>
          <p:nvPr>
            <p:ph type="ftr" sz="quarter" idx="11"/>
          </p:nvPr>
        </p:nvSpPr>
        <p:spPr/>
        <p:txBody>
          <a:bodyPr/>
          <a:lstStyle/>
          <a:p>
            <a:pPr>
              <a:defRPr/>
            </a:pPr>
            <a:r>
              <a:rPr lang="en-US" smtClean="0"/>
              <a:t>07122013</a:t>
            </a:r>
            <a:endParaRPr lang="en-US"/>
          </a:p>
        </p:txBody>
      </p:sp>
      <p:sp>
        <p:nvSpPr>
          <p:cNvPr id="21" name="Slide Number Placeholder 20"/>
          <p:cNvSpPr>
            <a:spLocks noGrp="1"/>
          </p:cNvSpPr>
          <p:nvPr>
            <p:ph type="sldNum" sz="quarter" idx="12"/>
          </p:nvPr>
        </p:nvSpPr>
        <p:spPr/>
        <p:txBody>
          <a:bodyPr/>
          <a:lstStyle/>
          <a:p>
            <a:pPr>
              <a:defRPr/>
            </a:pPr>
            <a:fld id="{5A5C206B-7A74-47AE-8858-CF48A11612B2}" type="slidenum">
              <a:rPr lang="en-US" smtClean="0"/>
              <a:pPr>
                <a:defRPr/>
              </a:pPr>
              <a:t>44</a:t>
            </a:fld>
            <a:endParaRPr lang="en-US"/>
          </a:p>
        </p:txBody>
      </p:sp>
      <p:grpSp>
        <p:nvGrpSpPr>
          <p:cNvPr id="24" name="Group 23"/>
          <p:cNvGrpSpPr/>
          <p:nvPr/>
        </p:nvGrpSpPr>
        <p:grpSpPr>
          <a:xfrm>
            <a:off x="5602544" y="2889141"/>
            <a:ext cx="2650396" cy="1926339"/>
            <a:chOff x="5468845" y="2861583"/>
            <a:chExt cx="2650396" cy="1926339"/>
          </a:xfrm>
        </p:grpSpPr>
        <p:sp>
          <p:nvSpPr>
            <p:cNvPr id="2059" name="Text Box 3712"/>
            <p:cNvSpPr txBox="1">
              <a:spLocks noChangeArrowheads="1"/>
            </p:cNvSpPr>
            <p:nvPr/>
          </p:nvSpPr>
          <p:spPr bwMode="auto">
            <a:xfrm>
              <a:off x="6302711" y="4418590"/>
              <a:ext cx="1539203" cy="369332"/>
            </a:xfrm>
            <a:prstGeom prst="rect">
              <a:avLst/>
            </a:prstGeom>
            <a:noFill/>
            <a:ln w="9525">
              <a:noFill/>
              <a:miter lim="800000"/>
              <a:headEnd/>
              <a:tailEnd/>
            </a:ln>
          </p:spPr>
          <p:txBody>
            <a:bodyPr wrap="none">
              <a:spAutoFit/>
            </a:bodyPr>
            <a:lstStyle/>
            <a:p>
              <a:pPr algn="ctr"/>
              <a:r>
                <a:rPr lang="en-US" sz="1800" dirty="0">
                  <a:latin typeface="Verdana" pitchFamily="34" charset="0"/>
                </a:rPr>
                <a:t>Morse Code</a:t>
              </a:r>
            </a:p>
          </p:txBody>
        </p:sp>
        <p:pic>
          <p:nvPicPr>
            <p:cNvPr id="22" name="Picture 3705" descr="100-0095_IMG"/>
            <p:cNvPicPr>
              <a:picLocks noChangeAspect="1" noChangeArrowheads="1"/>
            </p:cNvPicPr>
            <p:nvPr/>
          </p:nvPicPr>
          <p:blipFill>
            <a:blip r:embed="rId9" cstate="print"/>
            <a:srcRect/>
            <a:stretch>
              <a:fillRect/>
            </a:stretch>
          </p:blipFill>
          <p:spPr bwMode="auto">
            <a:xfrm>
              <a:off x="5468845" y="2861583"/>
              <a:ext cx="2650396" cy="150884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0282" y="122671"/>
            <a:ext cx="8875059" cy="7566313"/>
            <a:chOff x="336" y="100"/>
            <a:chExt cx="4320" cy="6168"/>
          </a:xfrm>
        </p:grpSpPr>
        <p:sp>
          <p:nvSpPr>
            <p:cNvPr id="3082" name="Rectangle 3"/>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083" name="Text Box 4"/>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084" name="Text Box 5"/>
            <p:cNvSpPr txBox="1">
              <a:spLocks noChangeArrowheads="1"/>
            </p:cNvSpPr>
            <p:nvPr/>
          </p:nvSpPr>
          <p:spPr bwMode="auto">
            <a:xfrm>
              <a:off x="3314" y="114"/>
              <a:ext cx="125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Amateur Activities</a:t>
              </a:r>
            </a:p>
          </p:txBody>
        </p:sp>
        <p:sp>
          <p:nvSpPr>
            <p:cNvPr id="3085" name="Text Box 6"/>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grpSp>
        <p:nvGrpSpPr>
          <p:cNvPr id="19" name="Group 18"/>
          <p:cNvGrpSpPr/>
          <p:nvPr/>
        </p:nvGrpSpPr>
        <p:grpSpPr>
          <a:xfrm>
            <a:off x="5463230" y="2856912"/>
            <a:ext cx="3853123" cy="2398301"/>
            <a:chOff x="4486836" y="2742912"/>
            <a:chExt cx="3853123" cy="2398301"/>
          </a:xfrm>
        </p:grpSpPr>
        <p:pic>
          <p:nvPicPr>
            <p:cNvPr id="3076" name="Picture 16" descr="k1_K2al_kc2fup"/>
            <p:cNvPicPr>
              <a:picLocks noChangeAspect="1" noChangeArrowheads="1"/>
            </p:cNvPicPr>
            <p:nvPr/>
          </p:nvPicPr>
          <p:blipFill>
            <a:blip r:embed="rId2" cstate="print"/>
            <a:srcRect/>
            <a:stretch>
              <a:fillRect/>
            </a:stretch>
          </p:blipFill>
          <p:spPr bwMode="auto">
            <a:xfrm>
              <a:off x="4486836" y="2742912"/>
              <a:ext cx="3853123" cy="1976221"/>
            </a:xfrm>
            <a:prstGeom prst="rect">
              <a:avLst/>
            </a:prstGeom>
            <a:noFill/>
            <a:ln w="9525">
              <a:noFill/>
              <a:miter lim="800000"/>
              <a:headEnd/>
              <a:tailEnd/>
            </a:ln>
          </p:spPr>
        </p:pic>
        <p:sp>
          <p:nvSpPr>
            <p:cNvPr id="3077" name="Text Box 17"/>
            <p:cNvSpPr txBox="1">
              <a:spLocks noChangeArrowheads="1"/>
            </p:cNvSpPr>
            <p:nvPr/>
          </p:nvSpPr>
          <p:spPr bwMode="auto">
            <a:xfrm>
              <a:off x="5656620" y="4771881"/>
              <a:ext cx="1513555" cy="369332"/>
            </a:xfrm>
            <a:prstGeom prst="rect">
              <a:avLst/>
            </a:prstGeom>
            <a:noFill/>
            <a:ln w="9525">
              <a:noFill/>
              <a:miter lim="800000"/>
              <a:headEnd/>
              <a:tailEnd/>
            </a:ln>
          </p:spPr>
          <p:txBody>
            <a:bodyPr wrap="none">
              <a:spAutoFit/>
            </a:bodyPr>
            <a:lstStyle/>
            <a:p>
              <a:pPr algn="ctr"/>
              <a:r>
                <a:rPr lang="en-US" sz="1800">
                  <a:latin typeface="Verdana" pitchFamily="34" charset="0"/>
                </a:rPr>
                <a:t>Kit Building</a:t>
              </a:r>
            </a:p>
          </p:txBody>
        </p:sp>
      </p:grpSp>
      <p:grpSp>
        <p:nvGrpSpPr>
          <p:cNvPr id="18" name="Group 17"/>
          <p:cNvGrpSpPr/>
          <p:nvPr/>
        </p:nvGrpSpPr>
        <p:grpSpPr>
          <a:xfrm>
            <a:off x="1236825" y="826320"/>
            <a:ext cx="3451412" cy="2167681"/>
            <a:chOff x="1577788" y="640340"/>
            <a:chExt cx="3451412" cy="2167681"/>
          </a:xfrm>
        </p:grpSpPr>
        <p:pic>
          <p:nvPicPr>
            <p:cNvPr id="3075" name="Picture 14" descr="K1JD_CW.jpg (80276 bytes)">
              <a:hlinkClick r:id="rId3"/>
            </p:cNvPr>
            <p:cNvPicPr>
              <a:picLocks noChangeAspect="1" noChangeArrowheads="1"/>
            </p:cNvPicPr>
            <p:nvPr/>
          </p:nvPicPr>
          <p:blipFill>
            <a:blip r:embed="rId4" cstate="print"/>
            <a:srcRect/>
            <a:stretch>
              <a:fillRect/>
            </a:stretch>
          </p:blipFill>
          <p:spPr bwMode="auto">
            <a:xfrm>
              <a:off x="1577788" y="640340"/>
              <a:ext cx="3451412" cy="1810616"/>
            </a:xfrm>
            <a:prstGeom prst="rect">
              <a:avLst/>
            </a:prstGeom>
            <a:noFill/>
            <a:ln w="9525">
              <a:noFill/>
              <a:miter lim="800000"/>
              <a:headEnd/>
              <a:tailEnd/>
            </a:ln>
          </p:spPr>
        </p:pic>
        <p:sp>
          <p:nvSpPr>
            <p:cNvPr id="3078" name="Text Box 18"/>
            <p:cNvSpPr txBox="1">
              <a:spLocks noChangeArrowheads="1"/>
            </p:cNvSpPr>
            <p:nvPr/>
          </p:nvSpPr>
          <p:spPr bwMode="auto">
            <a:xfrm>
              <a:off x="2839265" y="2438689"/>
              <a:ext cx="928459" cy="369332"/>
            </a:xfrm>
            <a:prstGeom prst="rect">
              <a:avLst/>
            </a:prstGeom>
            <a:noFill/>
            <a:ln w="9525">
              <a:noFill/>
              <a:miter lim="800000"/>
              <a:headEnd/>
              <a:tailEnd/>
            </a:ln>
          </p:spPr>
          <p:txBody>
            <a:bodyPr wrap="none">
              <a:spAutoFit/>
            </a:bodyPr>
            <a:lstStyle/>
            <a:p>
              <a:pPr algn="ctr"/>
              <a:r>
                <a:rPr lang="en-US" sz="1800" dirty="0">
                  <a:latin typeface="Verdana" pitchFamily="34" charset="0"/>
                </a:rPr>
                <a:t>Mobile</a:t>
              </a:r>
            </a:p>
          </p:txBody>
        </p:sp>
      </p:grpSp>
      <p:grpSp>
        <p:nvGrpSpPr>
          <p:cNvPr id="20" name="Group 19"/>
          <p:cNvGrpSpPr/>
          <p:nvPr/>
        </p:nvGrpSpPr>
        <p:grpSpPr>
          <a:xfrm>
            <a:off x="1201832" y="5085917"/>
            <a:ext cx="3827368" cy="2182402"/>
            <a:chOff x="1201832" y="5085917"/>
            <a:chExt cx="3827368" cy="2182402"/>
          </a:xfrm>
        </p:grpSpPr>
        <p:pic>
          <p:nvPicPr>
            <p:cNvPr id="3079" name="Picture 20" descr="Earth and the moon"/>
            <p:cNvPicPr>
              <a:picLocks noChangeAspect="1" noChangeArrowheads="1"/>
            </p:cNvPicPr>
            <p:nvPr/>
          </p:nvPicPr>
          <p:blipFill>
            <a:blip r:embed="rId5" cstate="print"/>
            <a:srcRect/>
            <a:stretch>
              <a:fillRect/>
            </a:stretch>
          </p:blipFill>
          <p:spPr bwMode="auto">
            <a:xfrm>
              <a:off x="1201832" y="5085917"/>
              <a:ext cx="3827368" cy="1832697"/>
            </a:xfrm>
            <a:prstGeom prst="rect">
              <a:avLst/>
            </a:prstGeom>
            <a:noFill/>
            <a:ln w="9525">
              <a:noFill/>
              <a:miter lim="800000"/>
              <a:headEnd/>
              <a:tailEnd/>
            </a:ln>
          </p:spPr>
        </p:pic>
        <p:sp>
          <p:nvSpPr>
            <p:cNvPr id="3080" name="Text Box 21"/>
            <p:cNvSpPr txBox="1">
              <a:spLocks noChangeArrowheads="1"/>
            </p:cNvSpPr>
            <p:nvPr/>
          </p:nvSpPr>
          <p:spPr bwMode="auto">
            <a:xfrm>
              <a:off x="2297023" y="6898987"/>
              <a:ext cx="1636987" cy="369332"/>
            </a:xfrm>
            <a:prstGeom prst="rect">
              <a:avLst/>
            </a:prstGeom>
            <a:noFill/>
            <a:ln w="9525">
              <a:noFill/>
              <a:miter lim="800000"/>
              <a:headEnd/>
              <a:tailEnd/>
            </a:ln>
          </p:spPr>
          <p:txBody>
            <a:bodyPr wrap="none">
              <a:spAutoFit/>
            </a:bodyPr>
            <a:lstStyle/>
            <a:p>
              <a:pPr algn="ctr"/>
              <a:r>
                <a:rPr lang="en-US" sz="1800" dirty="0" err="1">
                  <a:latin typeface="Verdana" pitchFamily="34" charset="0"/>
                </a:rPr>
                <a:t>Moonbounce</a:t>
              </a:r>
              <a:endParaRPr lang="en-US" sz="1800" dirty="0">
                <a:latin typeface="Verdana" pitchFamily="34" charset="0"/>
              </a:endParaRPr>
            </a:p>
          </p:txBody>
        </p:sp>
      </p:grpSp>
      <p:sp>
        <p:nvSpPr>
          <p:cNvPr id="3081" name="Text Box 22"/>
          <p:cNvSpPr txBox="1">
            <a:spLocks noChangeArrowheads="1"/>
          </p:cNvSpPr>
          <p:nvPr/>
        </p:nvSpPr>
        <p:spPr bwMode="auto">
          <a:xfrm>
            <a:off x="7539561" y="7362681"/>
            <a:ext cx="1844992" cy="276999"/>
          </a:xfrm>
          <a:prstGeom prst="rect">
            <a:avLst/>
          </a:prstGeom>
          <a:solidFill>
            <a:schemeClr val="bg1"/>
          </a:solidFill>
          <a:ln w="9525" algn="ctr">
            <a:noFill/>
            <a:miter lim="800000"/>
            <a:headEnd/>
            <a:tailEnd/>
          </a:ln>
        </p:spPr>
        <p:txBody>
          <a:bodyPr wrap="none">
            <a:spAutoFit/>
          </a:bodyPr>
          <a:lstStyle/>
          <a:p>
            <a:pPr algn="r"/>
            <a:r>
              <a:rPr lang="en-US" sz="1200" dirty="0" smtClean="0">
                <a:latin typeface="Verdana" pitchFamily="34" charset="0"/>
              </a:rPr>
              <a:t>Radio M.B Req. 9a(1)</a:t>
            </a:r>
            <a:endParaRPr lang="en-US" sz="1200" dirty="0"/>
          </a:p>
        </p:txBody>
      </p:sp>
      <p:sp>
        <p:nvSpPr>
          <p:cNvPr id="16" name="Footer Placeholder 15"/>
          <p:cNvSpPr>
            <a:spLocks noGrp="1"/>
          </p:cNvSpPr>
          <p:nvPr>
            <p:ph type="ftr" sz="quarter" idx="11"/>
          </p:nvPr>
        </p:nvSpPr>
        <p:spPr/>
        <p:txBody>
          <a:bodyPr/>
          <a:lstStyle/>
          <a:p>
            <a:pPr>
              <a:defRPr/>
            </a:pPr>
            <a:r>
              <a:rPr lang="en-US" smtClean="0"/>
              <a:t>07122013</a:t>
            </a:r>
            <a:endParaRPr lang="en-US"/>
          </a:p>
        </p:txBody>
      </p:sp>
      <p:sp>
        <p:nvSpPr>
          <p:cNvPr id="17" name="Slide Number Placeholder 16"/>
          <p:cNvSpPr>
            <a:spLocks noGrp="1"/>
          </p:cNvSpPr>
          <p:nvPr>
            <p:ph type="sldNum" sz="quarter" idx="12"/>
          </p:nvPr>
        </p:nvSpPr>
        <p:spPr/>
        <p:txBody>
          <a:bodyPr/>
          <a:lstStyle/>
          <a:p>
            <a:pPr>
              <a:defRPr/>
            </a:pPr>
            <a:fld id="{5A5C206B-7A74-47AE-8858-CF48A11612B2}"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0282" y="122671"/>
            <a:ext cx="8875059" cy="7566313"/>
            <a:chOff x="336" y="100"/>
            <a:chExt cx="4320" cy="6168"/>
          </a:xfrm>
        </p:grpSpPr>
        <p:sp>
          <p:nvSpPr>
            <p:cNvPr id="4108" name="Rectangle 3"/>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4109" name="Text Box 4"/>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4110" name="Text Box 5"/>
            <p:cNvSpPr txBox="1">
              <a:spLocks noChangeArrowheads="1"/>
            </p:cNvSpPr>
            <p:nvPr/>
          </p:nvSpPr>
          <p:spPr bwMode="auto">
            <a:xfrm>
              <a:off x="3314" y="114"/>
              <a:ext cx="125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Amateur Activities</a:t>
              </a:r>
            </a:p>
          </p:txBody>
        </p:sp>
        <p:sp>
          <p:nvSpPr>
            <p:cNvPr id="4111" name="Text Box 6"/>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grpSp>
        <p:nvGrpSpPr>
          <p:cNvPr id="20" name="Group 19"/>
          <p:cNvGrpSpPr/>
          <p:nvPr/>
        </p:nvGrpSpPr>
        <p:grpSpPr>
          <a:xfrm>
            <a:off x="1487839" y="1583135"/>
            <a:ext cx="2647771" cy="2019071"/>
            <a:chOff x="945397" y="1056193"/>
            <a:chExt cx="2647771" cy="2019071"/>
          </a:xfrm>
        </p:grpSpPr>
        <p:pic>
          <p:nvPicPr>
            <p:cNvPr id="4099" name="Picture 13" descr="Spectrum"/>
            <p:cNvPicPr>
              <a:picLocks noChangeAspect="1" noChangeArrowheads="1"/>
            </p:cNvPicPr>
            <p:nvPr/>
          </p:nvPicPr>
          <p:blipFill>
            <a:blip r:embed="rId2" cstate="print"/>
            <a:srcRect l="12385" b="15341"/>
            <a:stretch>
              <a:fillRect/>
            </a:stretch>
          </p:blipFill>
          <p:spPr bwMode="auto">
            <a:xfrm>
              <a:off x="945397" y="1056193"/>
              <a:ext cx="2647771" cy="1625014"/>
            </a:xfrm>
            <a:prstGeom prst="rect">
              <a:avLst/>
            </a:prstGeom>
            <a:noFill/>
            <a:ln w="9525">
              <a:noFill/>
              <a:miter lim="800000"/>
              <a:headEnd/>
              <a:tailEnd/>
            </a:ln>
          </p:spPr>
        </p:pic>
        <p:sp>
          <p:nvSpPr>
            <p:cNvPr id="4100" name="Text Box 14"/>
            <p:cNvSpPr txBox="1">
              <a:spLocks noChangeArrowheads="1"/>
            </p:cNvSpPr>
            <p:nvPr/>
          </p:nvSpPr>
          <p:spPr bwMode="auto">
            <a:xfrm>
              <a:off x="1396287" y="2705932"/>
              <a:ext cx="1745991" cy="369332"/>
            </a:xfrm>
            <a:prstGeom prst="rect">
              <a:avLst/>
            </a:prstGeom>
            <a:noFill/>
            <a:ln w="9525">
              <a:noFill/>
              <a:miter lim="800000"/>
              <a:headEnd/>
              <a:tailEnd/>
            </a:ln>
          </p:spPr>
          <p:txBody>
            <a:bodyPr wrap="none">
              <a:spAutoFit/>
            </a:bodyPr>
            <a:lstStyle/>
            <a:p>
              <a:pPr algn="ctr"/>
              <a:r>
                <a:rPr lang="en-US" sz="1800" dirty="0">
                  <a:latin typeface="Verdana" pitchFamily="34" charset="0"/>
                </a:rPr>
                <a:t>Digital Modes</a:t>
              </a:r>
            </a:p>
          </p:txBody>
        </p:sp>
      </p:grpSp>
      <p:grpSp>
        <p:nvGrpSpPr>
          <p:cNvPr id="21" name="Group 20"/>
          <p:cNvGrpSpPr/>
          <p:nvPr/>
        </p:nvGrpSpPr>
        <p:grpSpPr>
          <a:xfrm>
            <a:off x="4685142" y="1478987"/>
            <a:ext cx="4314265" cy="2112152"/>
            <a:chOff x="4499162" y="1633970"/>
            <a:chExt cx="4314265" cy="2112152"/>
          </a:xfrm>
        </p:grpSpPr>
        <p:pic>
          <p:nvPicPr>
            <p:cNvPr id="4101" name="Picture 18" descr="Mir4a"/>
            <p:cNvPicPr>
              <a:picLocks noChangeAspect="1" noChangeArrowheads="1"/>
            </p:cNvPicPr>
            <p:nvPr/>
          </p:nvPicPr>
          <p:blipFill>
            <a:blip r:embed="rId3" cstate="print"/>
            <a:srcRect/>
            <a:stretch>
              <a:fillRect/>
            </a:stretch>
          </p:blipFill>
          <p:spPr bwMode="auto">
            <a:xfrm>
              <a:off x="4499162" y="1633970"/>
              <a:ext cx="4314265" cy="1766455"/>
            </a:xfrm>
            <a:prstGeom prst="rect">
              <a:avLst/>
            </a:prstGeom>
            <a:noFill/>
            <a:ln w="9525">
              <a:noFill/>
              <a:miter lim="800000"/>
              <a:headEnd/>
              <a:tailEnd/>
            </a:ln>
          </p:spPr>
        </p:pic>
        <p:sp>
          <p:nvSpPr>
            <p:cNvPr id="4102" name="Text Box 19"/>
            <p:cNvSpPr txBox="1">
              <a:spLocks noChangeArrowheads="1"/>
            </p:cNvSpPr>
            <p:nvPr/>
          </p:nvSpPr>
          <p:spPr bwMode="auto">
            <a:xfrm>
              <a:off x="4802261" y="3376790"/>
              <a:ext cx="3708066" cy="369332"/>
            </a:xfrm>
            <a:prstGeom prst="rect">
              <a:avLst/>
            </a:prstGeom>
            <a:noFill/>
            <a:ln w="9525">
              <a:noFill/>
              <a:miter lim="800000"/>
              <a:headEnd/>
              <a:tailEnd/>
            </a:ln>
          </p:spPr>
          <p:txBody>
            <a:bodyPr wrap="none">
              <a:spAutoFit/>
            </a:bodyPr>
            <a:lstStyle/>
            <a:p>
              <a:pPr algn="ctr"/>
              <a:r>
                <a:rPr lang="en-US" sz="1800" dirty="0">
                  <a:latin typeface="Verdana" pitchFamily="34" charset="0"/>
                </a:rPr>
                <a:t>Slow Scan TV image from MIR</a:t>
              </a:r>
            </a:p>
          </p:txBody>
        </p:sp>
      </p:grpSp>
      <p:grpSp>
        <p:nvGrpSpPr>
          <p:cNvPr id="22" name="Group 21"/>
          <p:cNvGrpSpPr/>
          <p:nvPr/>
        </p:nvGrpSpPr>
        <p:grpSpPr>
          <a:xfrm>
            <a:off x="6246059" y="4294752"/>
            <a:ext cx="2161238" cy="2566123"/>
            <a:chOff x="2077015" y="4000284"/>
            <a:chExt cx="2161238" cy="2566123"/>
          </a:xfrm>
        </p:grpSpPr>
        <p:pic>
          <p:nvPicPr>
            <p:cNvPr id="4103" name="Picture 21" descr="Picture"/>
            <p:cNvPicPr>
              <a:picLocks noChangeAspect="1" noChangeArrowheads="1"/>
            </p:cNvPicPr>
            <p:nvPr/>
          </p:nvPicPr>
          <p:blipFill>
            <a:blip r:embed="rId4" cstate="print"/>
            <a:srcRect/>
            <a:stretch>
              <a:fillRect/>
            </a:stretch>
          </p:blipFill>
          <p:spPr bwMode="auto">
            <a:xfrm>
              <a:off x="2120154" y="4000284"/>
              <a:ext cx="2118099" cy="1882991"/>
            </a:xfrm>
            <a:prstGeom prst="rect">
              <a:avLst/>
            </a:prstGeom>
            <a:noFill/>
            <a:ln w="9525">
              <a:noFill/>
              <a:miter lim="800000"/>
              <a:headEnd/>
              <a:tailEnd/>
            </a:ln>
          </p:spPr>
        </p:pic>
        <p:sp>
          <p:nvSpPr>
            <p:cNvPr id="4104" name="Text Box 22"/>
            <p:cNvSpPr txBox="1">
              <a:spLocks noChangeArrowheads="1"/>
            </p:cNvSpPr>
            <p:nvPr/>
          </p:nvSpPr>
          <p:spPr bwMode="auto">
            <a:xfrm>
              <a:off x="2077015" y="5920076"/>
              <a:ext cx="2109873" cy="646331"/>
            </a:xfrm>
            <a:prstGeom prst="rect">
              <a:avLst/>
            </a:prstGeom>
            <a:noFill/>
            <a:ln w="9525">
              <a:noFill/>
              <a:miter lim="800000"/>
              <a:headEnd/>
              <a:tailEnd/>
            </a:ln>
          </p:spPr>
          <p:txBody>
            <a:bodyPr wrap="none">
              <a:spAutoFit/>
            </a:bodyPr>
            <a:lstStyle/>
            <a:p>
              <a:pPr algn="ctr"/>
              <a:r>
                <a:rPr lang="en-US" sz="1800" dirty="0">
                  <a:latin typeface="Verdana" pitchFamily="34" charset="0"/>
                </a:rPr>
                <a:t>Emergency</a:t>
              </a:r>
            </a:p>
            <a:p>
              <a:pPr algn="ctr"/>
              <a:r>
                <a:rPr lang="en-US" sz="1800" dirty="0">
                  <a:latin typeface="Verdana" pitchFamily="34" charset="0"/>
                </a:rPr>
                <a:t>Communications</a:t>
              </a:r>
            </a:p>
          </p:txBody>
        </p:sp>
      </p:grpSp>
      <p:grpSp>
        <p:nvGrpSpPr>
          <p:cNvPr id="23" name="Group 22"/>
          <p:cNvGrpSpPr/>
          <p:nvPr/>
        </p:nvGrpSpPr>
        <p:grpSpPr>
          <a:xfrm>
            <a:off x="1251136" y="4362162"/>
            <a:ext cx="3778064" cy="2084265"/>
            <a:chOff x="5094942" y="4362162"/>
            <a:chExt cx="3778064" cy="2084265"/>
          </a:xfrm>
        </p:grpSpPr>
        <p:pic>
          <p:nvPicPr>
            <p:cNvPr id="4105" name="Picture 23" descr="105-0507_IMG"/>
            <p:cNvPicPr>
              <a:picLocks noChangeAspect="1" noChangeArrowheads="1"/>
            </p:cNvPicPr>
            <p:nvPr/>
          </p:nvPicPr>
          <p:blipFill>
            <a:blip r:embed="rId5" cstate="print"/>
            <a:srcRect/>
            <a:stretch>
              <a:fillRect/>
            </a:stretch>
          </p:blipFill>
          <p:spPr bwMode="auto">
            <a:xfrm>
              <a:off x="5094942" y="4362162"/>
              <a:ext cx="3778064" cy="1691626"/>
            </a:xfrm>
            <a:prstGeom prst="rect">
              <a:avLst/>
            </a:prstGeom>
            <a:noFill/>
            <a:ln w="9525">
              <a:noFill/>
              <a:miter lim="800000"/>
              <a:headEnd/>
              <a:tailEnd/>
            </a:ln>
          </p:spPr>
        </p:pic>
        <p:sp>
          <p:nvSpPr>
            <p:cNvPr id="4106" name="Text Box 24"/>
            <p:cNvSpPr txBox="1">
              <a:spLocks noChangeArrowheads="1"/>
            </p:cNvSpPr>
            <p:nvPr/>
          </p:nvSpPr>
          <p:spPr bwMode="auto">
            <a:xfrm>
              <a:off x="5993394" y="6077095"/>
              <a:ext cx="1950341" cy="369332"/>
            </a:xfrm>
            <a:prstGeom prst="rect">
              <a:avLst/>
            </a:prstGeom>
            <a:noFill/>
            <a:ln w="9525">
              <a:noFill/>
              <a:miter lim="800000"/>
              <a:headEnd/>
              <a:tailEnd/>
            </a:ln>
          </p:spPr>
          <p:txBody>
            <a:bodyPr wrap="none">
              <a:spAutoFit/>
            </a:bodyPr>
            <a:lstStyle/>
            <a:p>
              <a:pPr algn="ctr"/>
              <a:r>
                <a:rPr lang="en-US" sz="1800" dirty="0">
                  <a:latin typeface="Verdana" pitchFamily="34" charset="0"/>
                </a:rPr>
                <a:t>Field Operating</a:t>
              </a:r>
            </a:p>
          </p:txBody>
        </p:sp>
      </p:grpSp>
      <p:sp>
        <p:nvSpPr>
          <p:cNvPr id="4107" name="Text Box 25"/>
          <p:cNvSpPr txBox="1">
            <a:spLocks noChangeArrowheads="1"/>
          </p:cNvSpPr>
          <p:nvPr/>
        </p:nvSpPr>
        <p:spPr bwMode="auto">
          <a:xfrm>
            <a:off x="7539561" y="7362681"/>
            <a:ext cx="184499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9a(1)</a:t>
            </a:r>
            <a:endParaRPr lang="en-US" dirty="0"/>
          </a:p>
        </p:txBody>
      </p:sp>
      <p:sp>
        <p:nvSpPr>
          <p:cNvPr id="18" name="Footer Placeholder 17"/>
          <p:cNvSpPr>
            <a:spLocks noGrp="1"/>
          </p:cNvSpPr>
          <p:nvPr>
            <p:ph type="ftr" sz="quarter" idx="11"/>
          </p:nvPr>
        </p:nvSpPr>
        <p:spPr/>
        <p:txBody>
          <a:bodyPr/>
          <a:lstStyle/>
          <a:p>
            <a:pPr>
              <a:defRPr/>
            </a:pPr>
            <a:r>
              <a:rPr lang="en-US" smtClean="0"/>
              <a:t>07122013</a:t>
            </a:r>
            <a:endParaRPr lang="en-US"/>
          </a:p>
        </p:txBody>
      </p:sp>
      <p:sp>
        <p:nvSpPr>
          <p:cNvPr id="19" name="Slide Number Placeholder 18"/>
          <p:cNvSpPr>
            <a:spLocks noGrp="1"/>
          </p:cNvSpPr>
          <p:nvPr>
            <p:ph type="sldNum" sz="quarter" idx="12"/>
          </p:nvPr>
        </p:nvSpPr>
        <p:spPr/>
        <p:txBody>
          <a:bodyPr/>
          <a:lstStyle/>
          <a:p>
            <a:pPr>
              <a:defRPr/>
            </a:pPr>
            <a:fld id="{5A5C206B-7A74-47AE-8858-CF48A11612B2}"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91670" y="345100"/>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3"/>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4"/>
          <p:cNvSpPr txBox="1">
            <a:spLocks noChangeArrowheads="1"/>
          </p:cNvSpPr>
          <p:nvPr/>
        </p:nvSpPr>
        <p:spPr bwMode="auto">
          <a:xfrm>
            <a:off x="5959270" y="169285"/>
            <a:ext cx="3435556" cy="338554"/>
          </a:xfrm>
          <a:prstGeom prst="rect">
            <a:avLst/>
          </a:prstGeom>
          <a:solidFill>
            <a:schemeClr val="bg1"/>
          </a:solidFill>
          <a:ln w="9525">
            <a:noFill/>
            <a:miter lim="800000"/>
            <a:headEnd/>
            <a:tailEnd/>
          </a:ln>
        </p:spPr>
        <p:txBody>
          <a:bodyPr wrap="none">
            <a:spAutoFit/>
          </a:bodyPr>
          <a:lstStyle/>
          <a:p>
            <a:pPr algn="r"/>
            <a:r>
              <a:rPr lang="en-US" sz="1600" b="1" dirty="0">
                <a:latin typeface="Verdana" pitchFamily="34" charset="0"/>
              </a:rPr>
              <a:t>Q </a:t>
            </a:r>
            <a:r>
              <a:rPr lang="en-US" sz="1600" b="1" dirty="0" smtClean="0">
                <a:latin typeface="Verdana" pitchFamily="34" charset="0"/>
              </a:rPr>
              <a:t>Signals and Abbreviations</a:t>
            </a:r>
            <a:endParaRPr lang="en-US" sz="1600" b="1" dirty="0">
              <a:latin typeface="Verdana" pitchFamily="34" charset="0"/>
            </a:endParaRPr>
          </a:p>
        </p:txBody>
      </p:sp>
      <p:sp>
        <p:nvSpPr>
          <p:cNvPr id="2053" name="Text Box 5"/>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aphicFrame>
        <p:nvGraphicFramePr>
          <p:cNvPr id="3273" name="Group 201"/>
          <p:cNvGraphicFramePr>
            <a:graphicFrameLocks noGrp="1"/>
          </p:cNvGraphicFramePr>
          <p:nvPr/>
        </p:nvGraphicFramePr>
        <p:xfrm>
          <a:off x="1113491" y="594952"/>
          <a:ext cx="8096437" cy="6645243"/>
        </p:xfrm>
        <a:graphic>
          <a:graphicData uri="http://schemas.openxmlformats.org/drawingml/2006/table">
            <a:tbl>
              <a:tblPr/>
              <a:tblGrid>
                <a:gridCol w="1423708"/>
                <a:gridCol w="6672729"/>
              </a:tblGrid>
              <a:tr h="45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QRM</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Interference (Your radio signal is being interfered with.)</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3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QRN</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Static (Your radio signal is being interfered with by static.)</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QRP</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Low power radio operation</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QRS</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Send your Morse code more slowly.</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9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QRT</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Leaving the air (I’m stopping my radio activity.)</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QRX</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Wait a few minutes.</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QRZ?</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Who is calling?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QSB</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Your signals are fading.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9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QSL</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A card sent to indicate you’ve talked to or heard a radio station; also, as a Q signal that means (Received OK)</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QSO</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A conversation.</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6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QSY</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 am moving to another radio frequency. . .</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QTH</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My location is. . .</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73</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Best regards</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RST</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Readability, Strength, Tone (Signal report)</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CQ</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 am calling…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1" name="Text Box 204"/>
          <p:cNvSpPr txBox="1">
            <a:spLocks noChangeArrowheads="1"/>
          </p:cNvSpPr>
          <p:nvPr/>
        </p:nvSpPr>
        <p:spPr bwMode="auto">
          <a:xfrm>
            <a:off x="7539561" y="7362681"/>
            <a:ext cx="184499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9a(2)</a:t>
            </a:r>
            <a:endParaRPr lang="en-US" dirty="0"/>
          </a:p>
        </p:txBody>
      </p:sp>
      <p:sp>
        <p:nvSpPr>
          <p:cNvPr id="10" name="Footer Placeholder 9"/>
          <p:cNvSpPr>
            <a:spLocks noGrp="1"/>
          </p:cNvSpPr>
          <p:nvPr>
            <p:ph type="ftr" sz="quarter" idx="11"/>
          </p:nvPr>
        </p:nvSpPr>
        <p:spPr/>
        <p:txBody>
          <a:bodyPr/>
          <a:lstStyle/>
          <a:p>
            <a:pPr>
              <a:defRPr/>
            </a:pPr>
            <a:r>
              <a:rPr lang="en-US" smtClean="0"/>
              <a:t>07122013</a:t>
            </a:r>
            <a:endParaRPr lang="en-US"/>
          </a:p>
        </p:txBody>
      </p:sp>
      <p:sp>
        <p:nvSpPr>
          <p:cNvPr id="11" name="Slide Number Placeholder 10"/>
          <p:cNvSpPr>
            <a:spLocks noGrp="1"/>
          </p:cNvSpPr>
          <p:nvPr>
            <p:ph type="sldNum" sz="quarter" idx="12"/>
          </p:nvPr>
        </p:nvSpPr>
        <p:spPr/>
        <p:txBody>
          <a:bodyPr/>
          <a:lstStyle/>
          <a:p>
            <a:pPr>
              <a:defRPr/>
            </a:pPr>
            <a:fld id="{5A5C206B-7A74-47AE-8858-CF48A11612B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329386" y="138618"/>
            <a:ext cx="206338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Class Sessions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ctrTitle"/>
          </p:nvPr>
        </p:nvSpPr>
        <p:spPr/>
        <p:txBody>
          <a:bodyPr/>
          <a:lstStyle/>
          <a:p>
            <a:r>
              <a:rPr lang="en-US" b="1" dirty="0" smtClean="0">
                <a:latin typeface="Verdana" pitchFamily="34" charset="0"/>
                <a:ea typeface="Verdana" pitchFamily="34" charset="0"/>
                <a:cs typeface="Verdana" pitchFamily="34" charset="0"/>
              </a:rPr>
              <a:t>Radio Merit Badge</a:t>
            </a:r>
            <a:endParaRPr lang="en-US" b="1" dirty="0">
              <a:latin typeface="Verdana" pitchFamily="34" charset="0"/>
              <a:ea typeface="Verdana" pitchFamily="34" charset="0"/>
              <a:cs typeface="Verdana" pitchFamily="34" charset="0"/>
            </a:endParaRPr>
          </a:p>
        </p:txBody>
      </p:sp>
      <p:sp>
        <p:nvSpPr>
          <p:cNvPr id="19" name="Content Placeholder 18"/>
          <p:cNvSpPr>
            <a:spLocks noGrp="1"/>
          </p:cNvSpPr>
          <p:nvPr>
            <p:ph type="subTitle" idx="1"/>
          </p:nvPr>
        </p:nvSpPr>
        <p:spPr/>
        <p:txBody>
          <a:bodyPr/>
          <a:lstStyle/>
          <a:p>
            <a:r>
              <a:rPr lang="en-US" sz="3600" dirty="0" smtClean="0">
                <a:latin typeface="Verdana" pitchFamily="34" charset="0"/>
                <a:ea typeface="Verdana" pitchFamily="34" charset="0"/>
                <a:cs typeface="Verdana" pitchFamily="34" charset="0"/>
              </a:rPr>
              <a:t>Session 2 – Amateur radio operating experience</a:t>
            </a: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EE3932FB-4117-4E79-B1ED-98E52AC264D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6970313" y="138618"/>
            <a:ext cx="2422458"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Radio Operations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0" name="Title 9"/>
          <p:cNvSpPr>
            <a:spLocks noGrp="1"/>
          </p:cNvSpPr>
          <p:nvPr>
            <p:ph type="title"/>
          </p:nvPr>
        </p:nvSpPr>
        <p:spPr>
          <a:xfrm>
            <a:off x="753970" y="280719"/>
            <a:ext cx="8550462" cy="1295400"/>
          </a:xfrm>
        </p:spPr>
        <p:txBody>
          <a:bodyPr/>
          <a:lstStyle/>
          <a:p>
            <a:r>
              <a:rPr lang="en-US" dirty="0" smtClean="0">
                <a:latin typeface="Verdana" pitchFamily="34" charset="0"/>
                <a:ea typeface="Verdana" pitchFamily="34" charset="0"/>
                <a:cs typeface="Verdana" pitchFamily="34" charset="0"/>
              </a:rPr>
              <a:t>Make a Ham Radio Contact</a:t>
            </a:r>
            <a:endParaRPr lang="en-US" dirty="0">
              <a:latin typeface="Verdana" pitchFamily="34" charset="0"/>
              <a:ea typeface="Verdana" pitchFamily="34" charset="0"/>
              <a:cs typeface="Verdana" pitchFamily="34" charset="0"/>
            </a:endParaRPr>
          </a:p>
        </p:txBody>
      </p:sp>
      <p:sp>
        <p:nvSpPr>
          <p:cNvPr id="11" name="Content Placeholder 10"/>
          <p:cNvSpPr>
            <a:spLocks noGrp="1"/>
          </p:cNvSpPr>
          <p:nvPr>
            <p:ph idx="1"/>
          </p:nvPr>
        </p:nvSpPr>
        <p:spPr>
          <a:xfrm>
            <a:off x="753970" y="1298910"/>
            <a:ext cx="8550462" cy="4663931"/>
          </a:xfrm>
        </p:spPr>
        <p:txBody>
          <a:bodyPr/>
          <a:lstStyle/>
          <a:p>
            <a:r>
              <a:rPr lang="en-US" sz="3100" dirty="0" smtClean="0">
                <a:latin typeface="Verdana" pitchFamily="34" charset="0"/>
                <a:ea typeface="Verdana" pitchFamily="34" charset="0"/>
                <a:cs typeface="Verdana" pitchFamily="34" charset="0"/>
              </a:rPr>
              <a:t>Listen and call another ham radio station</a:t>
            </a:r>
          </a:p>
          <a:p>
            <a:r>
              <a:rPr lang="en-US" sz="3100" dirty="0" smtClean="0">
                <a:latin typeface="Verdana" pitchFamily="34" charset="0"/>
                <a:ea typeface="Verdana" pitchFamily="34" charset="0"/>
                <a:cs typeface="Verdana" pitchFamily="34" charset="0"/>
              </a:rPr>
              <a:t>Talk with the other Radio Station Operator.</a:t>
            </a:r>
          </a:p>
          <a:p>
            <a:pPr lvl="1"/>
            <a:r>
              <a:rPr lang="en-US" dirty="0" smtClean="0">
                <a:latin typeface="Verdana" pitchFamily="34" charset="0"/>
                <a:ea typeface="Verdana" pitchFamily="34" charset="0"/>
                <a:cs typeface="Verdana" pitchFamily="34" charset="0"/>
              </a:rPr>
              <a:t>Relax and have fun</a:t>
            </a:r>
          </a:p>
          <a:p>
            <a:pPr lvl="1"/>
            <a:r>
              <a:rPr lang="en-US" dirty="0" smtClean="0">
                <a:latin typeface="Verdana" pitchFamily="34" charset="0"/>
                <a:ea typeface="Verdana" pitchFamily="34" charset="0"/>
                <a:cs typeface="Verdana" pitchFamily="34" charset="0"/>
              </a:rPr>
              <a:t>Your name</a:t>
            </a:r>
          </a:p>
          <a:p>
            <a:pPr lvl="1"/>
            <a:r>
              <a:rPr lang="en-US" dirty="0" smtClean="0">
                <a:latin typeface="Verdana" pitchFamily="34" charset="0"/>
                <a:ea typeface="Verdana" pitchFamily="34" charset="0"/>
                <a:cs typeface="Verdana" pitchFamily="34" charset="0"/>
              </a:rPr>
              <a:t>Where you live</a:t>
            </a:r>
          </a:p>
          <a:p>
            <a:pPr lvl="1"/>
            <a:r>
              <a:rPr lang="en-US" dirty="0" smtClean="0">
                <a:latin typeface="Verdana" pitchFamily="34" charset="0"/>
                <a:ea typeface="Verdana" pitchFamily="34" charset="0"/>
                <a:cs typeface="Verdana" pitchFamily="34" charset="0"/>
              </a:rPr>
              <a:t>Describe your school</a:t>
            </a:r>
          </a:p>
          <a:p>
            <a:pPr lvl="1"/>
            <a:r>
              <a:rPr lang="en-US" dirty="0" smtClean="0">
                <a:latin typeface="Verdana" pitchFamily="34" charset="0"/>
                <a:ea typeface="Verdana" pitchFamily="34" charset="0"/>
                <a:cs typeface="Verdana" pitchFamily="34" charset="0"/>
              </a:rPr>
              <a:t>Talk about Scout camp</a:t>
            </a:r>
          </a:p>
          <a:p>
            <a:r>
              <a:rPr lang="en-US" sz="3100" dirty="0" smtClean="0">
                <a:latin typeface="Verdana" pitchFamily="34" charset="0"/>
                <a:ea typeface="Verdana" pitchFamily="34" charset="0"/>
                <a:cs typeface="Verdana" pitchFamily="34" charset="0"/>
              </a:rPr>
              <a:t>Use Q-signals</a:t>
            </a:r>
          </a:p>
          <a:p>
            <a:r>
              <a:rPr lang="en-US" sz="3100" dirty="0" smtClean="0">
                <a:latin typeface="Verdana" pitchFamily="34" charset="0"/>
                <a:ea typeface="Verdana" pitchFamily="34" charset="0"/>
                <a:cs typeface="Verdana" pitchFamily="34" charset="0"/>
              </a:rPr>
              <a:t>Log your contact</a:t>
            </a: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EE3932FB-4117-4E79-B1ED-98E52AC264D2}"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008511" y="107086"/>
            <a:ext cx="2957861" cy="64633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Broadcast Radio and</a:t>
            </a:r>
            <a:endParaRPr lang="en-US" sz="1800" b="1" dirty="0">
              <a:latin typeface="Verdana" pitchFamily="34" charset="0"/>
            </a:endParaRPr>
          </a:p>
          <a:p>
            <a:r>
              <a:rPr lang="en-US" sz="1800" b="1" dirty="0">
                <a:latin typeface="Verdana" pitchFamily="34" charset="0"/>
              </a:rPr>
              <a:t>Hobby </a:t>
            </a:r>
            <a:r>
              <a:rPr lang="en-US" sz="1800" b="1" dirty="0" smtClean="0">
                <a:latin typeface="Verdana" pitchFamily="34" charset="0"/>
              </a:rPr>
              <a:t>Radio</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5"/>
          <p:cNvSpPr txBox="1">
            <a:spLocks noChangeArrowheads="1"/>
          </p:cNvSpPr>
          <p:nvPr/>
        </p:nvSpPr>
        <p:spPr bwMode="auto">
          <a:xfrm>
            <a:off x="1261241" y="648406"/>
            <a:ext cx="8071945" cy="1323439"/>
          </a:xfrm>
          <a:prstGeom prst="rect">
            <a:avLst/>
          </a:prstGeom>
          <a:noFill/>
          <a:ln w="9525">
            <a:noFill/>
            <a:miter lim="800000"/>
            <a:headEnd/>
            <a:tailEnd/>
          </a:ln>
        </p:spPr>
        <p:txBody>
          <a:bodyPr wrap="square">
            <a:spAutoFit/>
          </a:bodyPr>
          <a:lstStyle/>
          <a:p>
            <a:pPr algn="ctr"/>
            <a:r>
              <a:rPr lang="en-US" sz="4000" dirty="0" smtClean="0">
                <a:latin typeface="Verdana" pitchFamily="34" charset="0"/>
              </a:rPr>
              <a:t>The differences between Broadcast &amp; Hobby Radio</a:t>
            </a:r>
            <a:endParaRPr lang="en-US" sz="4000" dirty="0">
              <a:latin typeface="Verdana" pitchFamily="34" charset="0"/>
            </a:endParaRPr>
          </a:p>
        </p:txBody>
      </p:sp>
      <p:sp>
        <p:nvSpPr>
          <p:cNvPr id="2055" name="Text Box 16"/>
          <p:cNvSpPr txBox="1">
            <a:spLocks noChangeArrowheads="1"/>
          </p:cNvSpPr>
          <p:nvPr/>
        </p:nvSpPr>
        <p:spPr bwMode="auto">
          <a:xfrm>
            <a:off x="756744" y="1979247"/>
            <a:ext cx="8544911" cy="2062103"/>
          </a:xfrm>
          <a:prstGeom prst="rect">
            <a:avLst/>
          </a:prstGeom>
          <a:noFill/>
          <a:ln w="9525">
            <a:noFill/>
            <a:miter lim="800000"/>
            <a:headEnd/>
            <a:tailEnd/>
          </a:ln>
        </p:spPr>
        <p:txBody>
          <a:bodyPr wrap="square">
            <a:spAutoFit/>
          </a:bodyPr>
          <a:lstStyle/>
          <a:p>
            <a:pPr marL="290513" indent="-290513">
              <a:buFontTx/>
              <a:buChar char="•"/>
            </a:pPr>
            <a:r>
              <a:rPr lang="en-US" sz="3200" dirty="0" smtClean="0">
                <a:solidFill>
                  <a:srgbClr val="FF0000"/>
                </a:solidFill>
                <a:latin typeface="Verdana" pitchFamily="34" charset="0"/>
              </a:rPr>
              <a:t>Broadcast radio sends information to many people at the same time.  </a:t>
            </a:r>
            <a:endParaRPr lang="en-US" sz="3200" dirty="0" smtClean="0">
              <a:latin typeface="Verdana" pitchFamily="34" charset="0"/>
            </a:endParaRPr>
          </a:p>
          <a:p>
            <a:pPr marL="747713" lvl="1" indent="-290513">
              <a:buFontTx/>
              <a:buChar char="•"/>
            </a:pPr>
            <a:r>
              <a:rPr lang="en-US" sz="3200" dirty="0" smtClean="0">
                <a:latin typeface="Verdana" pitchFamily="34" charset="0"/>
              </a:rPr>
              <a:t>Examples: talk radio, music, or television.</a:t>
            </a:r>
            <a:r>
              <a:rPr lang="en-US" sz="3200" dirty="0" smtClean="0">
                <a:solidFill>
                  <a:srgbClr val="FF0000"/>
                </a:solidFill>
                <a:latin typeface="Verdana" pitchFamily="34" charset="0"/>
              </a:rPr>
              <a:t> </a:t>
            </a:r>
          </a:p>
        </p:txBody>
      </p:sp>
      <p:sp>
        <p:nvSpPr>
          <p:cNvPr id="2058" name="Text Box 19"/>
          <p:cNvSpPr txBox="1">
            <a:spLocks noChangeArrowheads="1"/>
          </p:cNvSpPr>
          <p:nvPr/>
        </p:nvSpPr>
        <p:spPr bwMode="auto">
          <a:xfrm>
            <a:off x="7778409" y="7362681"/>
            <a:ext cx="1606144"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1a</a:t>
            </a:r>
          </a:p>
        </p:txBody>
      </p:sp>
      <p:sp>
        <p:nvSpPr>
          <p:cNvPr id="13" name="Footer Placeholder 12"/>
          <p:cNvSpPr>
            <a:spLocks noGrp="1"/>
          </p:cNvSpPr>
          <p:nvPr>
            <p:ph type="ftr" sz="quarter" idx="11"/>
          </p:nvPr>
        </p:nvSpPr>
        <p:spPr/>
        <p:txBody>
          <a:bodyPr/>
          <a:lstStyle/>
          <a:p>
            <a:pPr>
              <a:defRPr/>
            </a:pPr>
            <a:r>
              <a:rPr lang="en-US" smtClean="0"/>
              <a:t>07122013</a:t>
            </a:r>
            <a:endParaRPr lang="en-US"/>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5</a:t>
            </a:fld>
            <a:endParaRPr lang="en-US"/>
          </a:p>
        </p:txBody>
      </p:sp>
      <p:sp>
        <p:nvSpPr>
          <p:cNvPr id="11" name="Text Box 16"/>
          <p:cNvSpPr txBox="1">
            <a:spLocks noChangeArrowheads="1"/>
          </p:cNvSpPr>
          <p:nvPr/>
        </p:nvSpPr>
        <p:spPr bwMode="auto">
          <a:xfrm>
            <a:off x="756744" y="3928350"/>
            <a:ext cx="8544911" cy="3539430"/>
          </a:xfrm>
          <a:prstGeom prst="rect">
            <a:avLst/>
          </a:prstGeom>
          <a:noFill/>
          <a:ln w="9525">
            <a:noFill/>
            <a:miter lim="800000"/>
            <a:headEnd/>
            <a:tailEnd/>
          </a:ln>
        </p:spPr>
        <p:txBody>
          <a:bodyPr wrap="square">
            <a:spAutoFit/>
          </a:bodyPr>
          <a:lstStyle/>
          <a:p>
            <a:pPr marL="290513" indent="-290513">
              <a:buFontTx/>
              <a:buChar char="•"/>
            </a:pPr>
            <a:r>
              <a:rPr lang="en-US" sz="3200" dirty="0" smtClean="0">
                <a:solidFill>
                  <a:srgbClr val="FF0000"/>
                </a:solidFill>
                <a:latin typeface="Verdana" pitchFamily="34" charset="0"/>
              </a:rPr>
              <a:t>Hobby Radio is used by amateur radio &amp; citizens band operators and people that engage in activities where radio is helpful</a:t>
            </a:r>
            <a:endParaRPr lang="en-US" sz="3200" dirty="0" smtClean="0">
              <a:latin typeface="Verdana" pitchFamily="34" charset="0"/>
            </a:endParaRPr>
          </a:p>
          <a:p>
            <a:pPr marL="747713" lvl="1" indent="-290513">
              <a:buFontTx/>
              <a:buChar char="•"/>
            </a:pPr>
            <a:r>
              <a:rPr lang="en-US" sz="3200" dirty="0" smtClean="0">
                <a:latin typeface="Verdana" pitchFamily="34" charset="0"/>
              </a:rPr>
              <a:t>Examples: controlling models or tracking balloons or Family Radio Service (FRS) radios when camping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6970313" y="138618"/>
            <a:ext cx="2422458"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Radio Operations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0" name="Title 9"/>
          <p:cNvSpPr>
            <a:spLocks noGrp="1"/>
          </p:cNvSpPr>
          <p:nvPr>
            <p:ph type="title"/>
          </p:nvPr>
        </p:nvSpPr>
        <p:spPr>
          <a:xfrm>
            <a:off x="753970" y="438379"/>
            <a:ext cx="8550462" cy="1295400"/>
          </a:xfrm>
        </p:spPr>
        <p:txBody>
          <a:bodyPr/>
          <a:lstStyle/>
          <a:p>
            <a:r>
              <a:rPr lang="en-US" dirty="0" smtClean="0">
                <a:latin typeface="Verdana" pitchFamily="34" charset="0"/>
                <a:ea typeface="Verdana" pitchFamily="34" charset="0"/>
                <a:cs typeface="Verdana" pitchFamily="34" charset="0"/>
              </a:rPr>
              <a:t>Log Your Contact</a:t>
            </a:r>
            <a:endParaRPr lang="en-US" dirty="0">
              <a:latin typeface="Verdana" pitchFamily="34" charset="0"/>
              <a:ea typeface="Verdana" pitchFamily="34" charset="0"/>
              <a:cs typeface="Verdana" pitchFamily="34" charset="0"/>
            </a:endParaRPr>
          </a:p>
        </p:txBody>
      </p:sp>
      <p:sp>
        <p:nvSpPr>
          <p:cNvPr id="11" name="Content Placeholder 10"/>
          <p:cNvSpPr>
            <a:spLocks noGrp="1"/>
          </p:cNvSpPr>
          <p:nvPr>
            <p:ph idx="1"/>
          </p:nvPr>
        </p:nvSpPr>
        <p:spPr>
          <a:xfrm>
            <a:off x="753970" y="1929550"/>
            <a:ext cx="8550462" cy="4663931"/>
          </a:xfrm>
        </p:spPr>
        <p:txBody>
          <a:bodyPr/>
          <a:lstStyle/>
          <a:p>
            <a:pPr eaLnBrk="1" hangingPunct="1"/>
            <a:r>
              <a:rPr lang="en-US" dirty="0" smtClean="0">
                <a:latin typeface="Arial" pitchFamily="34" charset="0"/>
              </a:rPr>
              <a:t>His Name			________________</a:t>
            </a:r>
          </a:p>
          <a:p>
            <a:pPr eaLnBrk="1" hangingPunct="1"/>
            <a:r>
              <a:rPr lang="en-US" dirty="0" smtClean="0">
                <a:latin typeface="Arial" pitchFamily="34" charset="0"/>
              </a:rPr>
              <a:t>His Call				________________</a:t>
            </a:r>
          </a:p>
          <a:p>
            <a:pPr eaLnBrk="1" hangingPunct="1"/>
            <a:r>
              <a:rPr lang="en-US" dirty="0" smtClean="0">
                <a:latin typeface="Arial" pitchFamily="34" charset="0"/>
              </a:rPr>
              <a:t>His QTH (location)	________________</a:t>
            </a:r>
          </a:p>
          <a:p>
            <a:pPr eaLnBrk="1" hangingPunct="1"/>
            <a:r>
              <a:rPr lang="en-US" dirty="0" smtClean="0">
                <a:latin typeface="Arial" pitchFamily="34" charset="0"/>
              </a:rPr>
              <a:t>Frequency			________________</a:t>
            </a:r>
          </a:p>
          <a:p>
            <a:pPr eaLnBrk="1" hangingPunct="1"/>
            <a:r>
              <a:rPr lang="en-US" dirty="0" smtClean="0">
                <a:latin typeface="Arial" pitchFamily="34" charset="0"/>
              </a:rPr>
              <a:t>Mode				________________</a:t>
            </a:r>
          </a:p>
          <a:p>
            <a:pPr eaLnBrk="1" hangingPunct="1"/>
            <a:r>
              <a:rPr lang="en-US" dirty="0" smtClean="0">
                <a:latin typeface="Arial" pitchFamily="34" charset="0"/>
              </a:rPr>
              <a:t>His RST (signal report)	________________</a:t>
            </a:r>
          </a:p>
          <a:p>
            <a:pPr eaLnBrk="1" hangingPunct="1"/>
            <a:r>
              <a:rPr lang="en-US" dirty="0" smtClean="0">
                <a:latin typeface="Arial" pitchFamily="34" charset="0"/>
              </a:rPr>
              <a:t>My RST (signal report)	________________</a:t>
            </a:r>
          </a:p>
          <a:p>
            <a:pPr eaLnBrk="1" hangingPunct="1"/>
            <a:r>
              <a:rPr lang="en-US" dirty="0" smtClean="0">
                <a:latin typeface="Arial" pitchFamily="34" charset="0"/>
              </a:rPr>
              <a:t>Comments			________________</a:t>
            </a:r>
          </a:p>
          <a:p>
            <a:endParaRPr lang="en-US" dirty="0" smtClean="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EE3932FB-4117-4E79-B1ED-98E52AC264D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7329386" y="138618"/>
            <a:ext cx="2063385"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Class Sessions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ctrTitle"/>
          </p:nvPr>
        </p:nvSpPr>
        <p:spPr/>
        <p:txBody>
          <a:bodyPr/>
          <a:lstStyle/>
          <a:p>
            <a:r>
              <a:rPr lang="en-US" b="1" dirty="0" smtClean="0">
                <a:latin typeface="Verdana" pitchFamily="34" charset="0"/>
                <a:ea typeface="Verdana" pitchFamily="34" charset="0"/>
                <a:cs typeface="Verdana" pitchFamily="34" charset="0"/>
              </a:rPr>
              <a:t>Radio Merit Badge</a:t>
            </a:r>
            <a:endParaRPr lang="en-US" b="1" dirty="0">
              <a:latin typeface="Verdana" pitchFamily="34" charset="0"/>
              <a:ea typeface="Verdana" pitchFamily="34" charset="0"/>
              <a:cs typeface="Verdana" pitchFamily="34" charset="0"/>
            </a:endParaRPr>
          </a:p>
        </p:txBody>
      </p:sp>
      <p:sp>
        <p:nvSpPr>
          <p:cNvPr id="19" name="Content Placeholder 18"/>
          <p:cNvSpPr>
            <a:spLocks noGrp="1"/>
          </p:cNvSpPr>
          <p:nvPr>
            <p:ph type="subTitle" idx="1"/>
          </p:nvPr>
        </p:nvSpPr>
        <p:spPr/>
        <p:txBody>
          <a:bodyPr/>
          <a:lstStyle/>
          <a:p>
            <a:r>
              <a:rPr lang="en-US" sz="3600" dirty="0" smtClean="0">
                <a:latin typeface="Verdana" pitchFamily="34" charset="0"/>
                <a:ea typeface="Verdana" pitchFamily="34" charset="0"/>
                <a:cs typeface="Verdana" pitchFamily="34" charset="0"/>
              </a:rPr>
              <a:t>Session 3 – Electromagnetic spectrum, components, careers, amateur radio licensing, and emergencies</a:t>
            </a:r>
            <a:endParaRPr lang="en-US" sz="36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9" name="Slide Number Placeholder 8"/>
          <p:cNvSpPr>
            <a:spLocks noGrp="1"/>
          </p:cNvSpPr>
          <p:nvPr>
            <p:ph type="sldNum" sz="quarter" idx="12"/>
          </p:nvPr>
        </p:nvSpPr>
        <p:spPr/>
        <p:txBody>
          <a:bodyPr/>
          <a:lstStyle/>
          <a:p>
            <a:pPr>
              <a:defRPr/>
            </a:pPr>
            <a:fld id="{EE3932FB-4117-4E79-B1ED-98E52AC264D2}"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91670" y="345100"/>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3"/>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4"/>
          <p:cNvSpPr txBox="1">
            <a:spLocks noChangeArrowheads="1"/>
          </p:cNvSpPr>
          <p:nvPr/>
        </p:nvSpPr>
        <p:spPr bwMode="auto">
          <a:xfrm>
            <a:off x="5959270" y="169285"/>
            <a:ext cx="3435556" cy="338554"/>
          </a:xfrm>
          <a:prstGeom prst="rect">
            <a:avLst/>
          </a:prstGeom>
          <a:solidFill>
            <a:schemeClr val="bg1"/>
          </a:solidFill>
          <a:ln w="9525">
            <a:noFill/>
            <a:miter lim="800000"/>
            <a:headEnd/>
            <a:tailEnd/>
          </a:ln>
        </p:spPr>
        <p:txBody>
          <a:bodyPr wrap="none">
            <a:spAutoFit/>
          </a:bodyPr>
          <a:lstStyle/>
          <a:p>
            <a:pPr algn="r"/>
            <a:r>
              <a:rPr lang="en-US" sz="1600" b="1" dirty="0">
                <a:latin typeface="Verdana" pitchFamily="34" charset="0"/>
              </a:rPr>
              <a:t>Q </a:t>
            </a:r>
            <a:r>
              <a:rPr lang="en-US" sz="1600" b="1" dirty="0" smtClean="0">
                <a:latin typeface="Verdana" pitchFamily="34" charset="0"/>
              </a:rPr>
              <a:t>Signals and Abbreviations</a:t>
            </a:r>
            <a:endParaRPr lang="en-US" sz="1600" b="1" dirty="0">
              <a:latin typeface="Verdana" pitchFamily="34" charset="0"/>
            </a:endParaRPr>
          </a:p>
        </p:txBody>
      </p:sp>
      <p:sp>
        <p:nvSpPr>
          <p:cNvPr id="2053" name="Text Box 5"/>
          <p:cNvSpPr txBox="1">
            <a:spLocks noChangeArrowheads="1"/>
          </p:cNvSpPr>
          <p:nvPr/>
        </p:nvSpPr>
        <p:spPr bwMode="auto">
          <a:xfrm>
            <a:off x="1006662" y="7319747"/>
            <a:ext cx="2622834" cy="369332"/>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aphicFrame>
        <p:nvGraphicFramePr>
          <p:cNvPr id="3273" name="Group 201"/>
          <p:cNvGraphicFramePr>
            <a:graphicFrameLocks noGrp="1"/>
          </p:cNvGraphicFramePr>
          <p:nvPr/>
        </p:nvGraphicFramePr>
        <p:xfrm>
          <a:off x="1113491" y="594952"/>
          <a:ext cx="8096437" cy="6645243"/>
        </p:xfrm>
        <a:graphic>
          <a:graphicData uri="http://schemas.openxmlformats.org/drawingml/2006/table">
            <a:tbl>
              <a:tblPr/>
              <a:tblGrid>
                <a:gridCol w="1423708"/>
                <a:gridCol w="6672729"/>
              </a:tblGrid>
              <a:tr h="451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QRM</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Interference (Your radio signal is being interfered with.)</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3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QRN</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Static (Your radio signal is being interfered with by static.)</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QRP</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Low power radio operation</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QRS</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Send your Morse code more slowly.</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9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QRT</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Leaving the air (I’m stopping my radio activity.)</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QRX</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Wait a few minutes.</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QRZ?</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Who is calling?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QSB</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Your signals are fading.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9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QSL</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A card sent to indicate you’ve talked to or heard a radio station; also, as a Q signal that means (Received OK)</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QSO</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A conversation.</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6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QSY</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 am moving to another radio frequency. . .</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QTH</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My location is. . .</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73</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Best regards</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RST</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Readability, Strength, Tone (Signal report)</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Verdana" pitchFamily="34" charset="0"/>
                        </a:rPr>
                        <a:t>CQ</a:t>
                      </a:r>
                    </a:p>
                  </a:txBody>
                  <a:tcPr marL="118334" marR="118334" marT="35329" marB="353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I am calling…</a:t>
                      </a:r>
                    </a:p>
                  </a:txBody>
                  <a:tcPr marL="118334" marR="118334" marT="35329" marB="353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1" name="Text Box 204"/>
          <p:cNvSpPr txBox="1">
            <a:spLocks noChangeArrowheads="1"/>
          </p:cNvSpPr>
          <p:nvPr/>
        </p:nvSpPr>
        <p:spPr bwMode="auto">
          <a:xfrm>
            <a:off x="7539561" y="7362681"/>
            <a:ext cx="184499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9a(2)</a:t>
            </a:r>
            <a:endParaRPr lang="en-US" dirty="0"/>
          </a:p>
        </p:txBody>
      </p:sp>
      <p:sp>
        <p:nvSpPr>
          <p:cNvPr id="10" name="Footer Placeholder 9"/>
          <p:cNvSpPr>
            <a:spLocks noGrp="1"/>
          </p:cNvSpPr>
          <p:nvPr>
            <p:ph type="ftr" sz="quarter" idx="11"/>
          </p:nvPr>
        </p:nvSpPr>
        <p:spPr/>
        <p:txBody>
          <a:bodyPr/>
          <a:lstStyle/>
          <a:p>
            <a:pPr>
              <a:defRPr/>
            </a:pPr>
            <a:r>
              <a:rPr lang="en-US" smtClean="0"/>
              <a:t>07122013</a:t>
            </a:r>
            <a:endParaRPr lang="en-US"/>
          </a:p>
        </p:txBody>
      </p:sp>
      <p:sp>
        <p:nvSpPr>
          <p:cNvPr id="11" name="Slide Number Placeholder 10"/>
          <p:cNvSpPr>
            <a:spLocks noGrp="1"/>
          </p:cNvSpPr>
          <p:nvPr>
            <p:ph type="sldNum" sz="quarter" idx="12"/>
          </p:nvPr>
        </p:nvSpPr>
        <p:spPr/>
        <p:txBody>
          <a:bodyPr/>
          <a:lstStyle/>
          <a:p>
            <a:pPr>
              <a:defRPr/>
            </a:pPr>
            <a:fld id="{5A5C206B-7A74-47AE-8858-CF48A11612B2}" type="slidenum">
              <a:rPr lang="en-US" smtClean="0"/>
              <a:pPr>
                <a:defRPr/>
              </a:pPr>
              <a:t>52</a:t>
            </a:fld>
            <a:endParaRPr lang="en-US"/>
          </a:p>
        </p:txBody>
      </p:sp>
    </p:spTree>
    <p:extLst>
      <p:ext uri="{BB962C8B-B14F-4D97-AF65-F5344CB8AC3E}">
        <p14:creationId xmlns:p14="http://schemas.microsoft.com/office/powerpoint/2010/main" val="643617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ctrTitle"/>
          </p:nvPr>
        </p:nvSpPr>
        <p:spPr/>
        <p:txBody>
          <a:bodyPr/>
          <a:lstStyle/>
          <a:p>
            <a:r>
              <a:rPr lang="en-US" b="1" dirty="0" smtClean="0">
                <a:latin typeface="Verdana" pitchFamily="34" charset="0"/>
                <a:ea typeface="Verdana" pitchFamily="34" charset="0"/>
                <a:cs typeface="Verdana" pitchFamily="34" charset="0"/>
              </a:rPr>
              <a:t>The Electromagnetic Spectrum</a:t>
            </a:r>
            <a:endParaRPr lang="en-US" b="1" dirty="0">
              <a:latin typeface="Verdana" pitchFamily="34" charset="0"/>
              <a:ea typeface="Verdana" pitchFamily="34" charset="0"/>
              <a:cs typeface="Verdana" pitchFamily="34" charset="0"/>
            </a:endParaRPr>
          </a:p>
        </p:txBody>
      </p:sp>
      <p:sp>
        <p:nvSpPr>
          <p:cNvPr id="19" name="Content Placeholder 18"/>
          <p:cNvSpPr>
            <a:spLocks noGrp="1"/>
          </p:cNvSpPr>
          <p:nvPr>
            <p:ph type="subTitle" idx="1"/>
          </p:nvPr>
        </p:nvSpPr>
        <p:spPr/>
        <p:txBody>
          <a:bodyPr/>
          <a:lstStyle/>
          <a:p>
            <a:endParaRPr lang="en-US" sz="36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8" name="Slide Number Placeholder 7"/>
          <p:cNvSpPr>
            <a:spLocks noGrp="1"/>
          </p:cNvSpPr>
          <p:nvPr>
            <p:ph type="sldNum" sz="quarter" idx="12"/>
          </p:nvPr>
        </p:nvSpPr>
        <p:spPr/>
        <p:txBody>
          <a:bodyPr/>
          <a:lstStyle/>
          <a:p>
            <a:pPr>
              <a:defRPr/>
            </a:pPr>
            <a:fld id="{EE3932FB-4117-4E79-B1ED-98E52AC264D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5779281" y="138618"/>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4" name="Title 13"/>
          <p:cNvSpPr>
            <a:spLocks noGrp="1"/>
          </p:cNvSpPr>
          <p:nvPr>
            <p:ph type="title"/>
          </p:nvPr>
        </p:nvSpPr>
        <p:spPr/>
        <p:txBody>
          <a:bodyPr/>
          <a:lstStyle/>
          <a:p>
            <a:r>
              <a:rPr lang="en-US" dirty="0" smtClean="0">
                <a:latin typeface="Verdana" pitchFamily="34" charset="0"/>
                <a:ea typeface="Verdana" pitchFamily="34" charset="0"/>
                <a:cs typeface="Verdana" pitchFamily="34" charset="0"/>
              </a:rPr>
              <a:t>Radio Waves</a:t>
            </a:r>
            <a:endParaRPr lang="en-US"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0" name="Slide Number Placeholder 9"/>
          <p:cNvSpPr>
            <a:spLocks noGrp="1"/>
          </p:cNvSpPr>
          <p:nvPr>
            <p:ph type="sldNum" sz="quarter" idx="12"/>
          </p:nvPr>
        </p:nvSpPr>
        <p:spPr/>
        <p:txBody>
          <a:bodyPr/>
          <a:lstStyle/>
          <a:p>
            <a:pPr>
              <a:defRPr/>
            </a:pPr>
            <a:fld id="{F5F7795E-C164-4D43-8444-659383B58B13}" type="slidenum">
              <a:rPr lang="en-US" smtClean="0"/>
              <a:pPr>
                <a:defRPr/>
              </a:pPr>
              <a:t>54</a:t>
            </a:fld>
            <a:endParaRPr lang="en-US"/>
          </a:p>
        </p:txBody>
      </p:sp>
      <p:sp>
        <p:nvSpPr>
          <p:cNvPr id="22" name="TextBox 21"/>
          <p:cNvSpPr txBox="1"/>
          <p:nvPr/>
        </p:nvSpPr>
        <p:spPr bwMode="auto">
          <a:xfrm>
            <a:off x="7626179" y="7315200"/>
            <a:ext cx="1718356" cy="276999"/>
          </a:xfrm>
          <a:prstGeom prst="rect">
            <a:avLst/>
          </a:prstGeom>
          <a:solidFill>
            <a:schemeClr val="bg1"/>
          </a:solidFill>
          <a:ln w="9525">
            <a:noFill/>
            <a:miter lim="800000"/>
            <a:headEnd/>
            <a:tailEnd/>
          </a:ln>
        </p:spPr>
        <p:txBody>
          <a:bodyPr wrap="none" rtlCol="0">
            <a:spAutoFit/>
          </a:bodyPr>
          <a:lstStyle/>
          <a:p>
            <a:pPr algn="r"/>
            <a:r>
              <a:rPr lang="en-US" sz="1200" dirty="0" smtClean="0">
                <a:latin typeface="Verdana" pitchFamily="34" charset="0"/>
              </a:rPr>
              <a:t>Radio M.B Req. 3.a.</a:t>
            </a:r>
            <a:endParaRPr lang="en-US" sz="1200" dirty="0"/>
          </a:p>
        </p:txBody>
      </p:sp>
      <p:sp>
        <p:nvSpPr>
          <p:cNvPr id="19" name="Text Box 5"/>
          <p:cNvSpPr txBox="1">
            <a:spLocks noGrp="1" noChangeArrowheads="1"/>
          </p:cNvSpPr>
          <p:nvPr>
            <p:ph sz="half" idx="2"/>
          </p:nvPr>
        </p:nvSpPr>
        <p:spPr bwMode="auto">
          <a:xfrm>
            <a:off x="945931" y="2643448"/>
            <a:ext cx="3780376" cy="3028920"/>
          </a:xfrm>
          <a:prstGeom prst="rect">
            <a:avLst/>
          </a:prstGeom>
          <a:noFill/>
          <a:ln w="9525">
            <a:noFill/>
            <a:round/>
            <a:headEnd/>
            <a:tailEnd/>
          </a:ln>
          <a:effectLst/>
        </p:spPr>
        <p:txBody>
          <a:bodyPr lIns="50760" tIns="50760" rIns="45000" bIns="50760"/>
          <a:lstStyle/>
          <a:p>
            <a:pPr marL="379413" indent="-339725">
              <a:lnSpc>
                <a:spcPct val="90000"/>
              </a:lnSpc>
              <a:spcBef>
                <a:spcPts val="800"/>
              </a:spcBef>
              <a:buFont typeface="Arial" pitchFamily="34" charset="0"/>
              <a:buChar char="•"/>
              <a:tabLst>
                <a:tab pos="379413" algn="l"/>
                <a:tab pos="836613" algn="l"/>
                <a:tab pos="1293813" algn="l"/>
                <a:tab pos="1751013" algn="l"/>
                <a:tab pos="2208213" algn="l"/>
                <a:tab pos="2665413" algn="l"/>
                <a:tab pos="3122613" algn="l"/>
                <a:tab pos="3579813" algn="l"/>
                <a:tab pos="4037013" algn="l"/>
                <a:tab pos="4494213" algn="l"/>
                <a:tab pos="4951413" algn="l"/>
                <a:tab pos="5408613" algn="l"/>
                <a:tab pos="5865813" algn="l"/>
                <a:tab pos="6323013" algn="l"/>
                <a:tab pos="6780213" algn="l"/>
                <a:tab pos="7237413" algn="l"/>
                <a:tab pos="7694613" algn="l"/>
                <a:tab pos="8151813" algn="l"/>
                <a:tab pos="8609013" algn="l"/>
                <a:tab pos="9066213" algn="l"/>
                <a:tab pos="9523413" algn="l"/>
              </a:tabLst>
            </a:pPr>
            <a:r>
              <a:rPr lang="en-US" sz="3200" dirty="0">
                <a:solidFill>
                  <a:srgbClr val="000000"/>
                </a:solidFill>
                <a:latin typeface="Arial" pitchFamily="34" charset="0"/>
                <a:ea typeface="ヒラギノ角ゴ ProN W3" charset="0"/>
                <a:cs typeface="ヒラギノ角ゴ ProN W3" charset="0"/>
              </a:rPr>
              <a:t>Electromagnetic energy</a:t>
            </a:r>
          </a:p>
          <a:p>
            <a:pPr marL="379413" indent="-339725">
              <a:lnSpc>
                <a:spcPct val="90000"/>
              </a:lnSpc>
              <a:spcBef>
                <a:spcPts val="800"/>
              </a:spcBef>
              <a:buClrTx/>
              <a:buFontTx/>
              <a:buNone/>
              <a:tabLst>
                <a:tab pos="379413" algn="l"/>
                <a:tab pos="836613" algn="l"/>
                <a:tab pos="1293813" algn="l"/>
                <a:tab pos="1751013" algn="l"/>
                <a:tab pos="2208213" algn="l"/>
                <a:tab pos="2665413" algn="l"/>
                <a:tab pos="3122613" algn="l"/>
                <a:tab pos="3579813" algn="l"/>
                <a:tab pos="4037013" algn="l"/>
                <a:tab pos="4494213" algn="l"/>
                <a:tab pos="4951413" algn="l"/>
                <a:tab pos="5408613" algn="l"/>
                <a:tab pos="5865813" algn="l"/>
                <a:tab pos="6323013" algn="l"/>
                <a:tab pos="6780213" algn="l"/>
                <a:tab pos="7237413" algn="l"/>
                <a:tab pos="7694613" algn="l"/>
                <a:tab pos="8151813" algn="l"/>
                <a:tab pos="8609013" algn="l"/>
                <a:tab pos="9066213" algn="l"/>
                <a:tab pos="9523413" algn="l"/>
              </a:tabLst>
            </a:pPr>
            <a:endParaRPr lang="en-US" sz="3200" dirty="0">
              <a:solidFill>
                <a:srgbClr val="000000"/>
              </a:solidFill>
              <a:latin typeface="Arial" pitchFamily="34" charset="0"/>
              <a:ea typeface="ヒラギノ角ゴ ProN W3" charset="0"/>
              <a:cs typeface="ヒラギノ角ゴ ProN W3" charset="0"/>
            </a:endParaRPr>
          </a:p>
          <a:p>
            <a:pPr marL="379413" indent="-339725">
              <a:lnSpc>
                <a:spcPct val="90000"/>
              </a:lnSpc>
              <a:spcBef>
                <a:spcPts val="800"/>
              </a:spcBef>
              <a:buFont typeface="Arial" pitchFamily="34" charset="0"/>
              <a:buChar char="•"/>
              <a:tabLst>
                <a:tab pos="379413" algn="l"/>
                <a:tab pos="836613" algn="l"/>
                <a:tab pos="1293813" algn="l"/>
                <a:tab pos="1751013" algn="l"/>
                <a:tab pos="2208213" algn="l"/>
                <a:tab pos="2665413" algn="l"/>
                <a:tab pos="3122613" algn="l"/>
                <a:tab pos="3579813" algn="l"/>
                <a:tab pos="4037013" algn="l"/>
                <a:tab pos="4494213" algn="l"/>
                <a:tab pos="4951413" algn="l"/>
                <a:tab pos="5408613" algn="l"/>
                <a:tab pos="5865813" algn="l"/>
                <a:tab pos="6323013" algn="l"/>
                <a:tab pos="6780213" algn="l"/>
                <a:tab pos="7237413" algn="l"/>
                <a:tab pos="7694613" algn="l"/>
                <a:tab pos="8151813" algn="l"/>
                <a:tab pos="8609013" algn="l"/>
                <a:tab pos="9066213" algn="l"/>
                <a:tab pos="9523413" algn="l"/>
              </a:tabLst>
            </a:pPr>
            <a:r>
              <a:rPr lang="en-US" sz="3200" dirty="0">
                <a:solidFill>
                  <a:srgbClr val="000000"/>
                </a:solidFill>
                <a:latin typeface="Arial" pitchFamily="34" charset="0"/>
                <a:ea typeface="ヒラギノ角ゴ ProN W3" charset="0"/>
                <a:cs typeface="ヒラギノ角ゴ ProN W3" charset="0"/>
              </a:rPr>
              <a:t>Travels at the speed of light</a:t>
            </a:r>
          </a:p>
        </p:txBody>
      </p:sp>
      <p:pic>
        <p:nvPicPr>
          <p:cNvPr id="20" name="Picture 2"/>
          <p:cNvPicPr>
            <a:picLocks noGrp="1" noChangeAspect="1" noChangeArrowheads="1"/>
          </p:cNvPicPr>
          <p:nvPr>
            <p:ph sz="quarter" idx="4"/>
          </p:nvPr>
        </p:nvPicPr>
        <p:blipFill>
          <a:blip r:embed="rId2" cstate="print"/>
          <a:srcRect/>
          <a:stretch>
            <a:fillRect/>
          </a:stretch>
        </p:blipFill>
        <p:spPr bwMode="auto">
          <a:xfrm>
            <a:off x="4563375" y="2293915"/>
            <a:ext cx="4834127" cy="3279819"/>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5779281" y="138618"/>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4" name="Title 13"/>
          <p:cNvSpPr>
            <a:spLocks noGrp="1"/>
          </p:cNvSpPr>
          <p:nvPr>
            <p:ph type="title"/>
          </p:nvPr>
        </p:nvSpPr>
        <p:spPr>
          <a:xfrm>
            <a:off x="753970" y="249187"/>
            <a:ext cx="8550462" cy="1295400"/>
          </a:xfrm>
        </p:spPr>
        <p:txBody>
          <a:bodyPr/>
          <a:lstStyle/>
          <a:p>
            <a:r>
              <a:rPr lang="en-US" dirty="0" smtClean="0">
                <a:latin typeface="Verdana" pitchFamily="34" charset="0"/>
                <a:ea typeface="Verdana" pitchFamily="34" charset="0"/>
                <a:cs typeface="Verdana" pitchFamily="34" charset="0"/>
              </a:rPr>
              <a:t>Radio Waves</a:t>
            </a:r>
            <a:endParaRPr lang="en-US"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1" y="7491221"/>
            <a:ext cx="3184338" cy="517669"/>
          </a:xfrm>
        </p:spPr>
        <p:txBody>
          <a:bodyPr/>
          <a:lstStyle/>
          <a:p>
            <a:pPr>
              <a:defRPr/>
            </a:pPr>
            <a:r>
              <a:rPr lang="en-US" smtClean="0"/>
              <a:t>07122013</a:t>
            </a:r>
            <a:endParaRPr lang="en-US" dirty="0"/>
          </a:p>
        </p:txBody>
      </p:sp>
      <p:sp>
        <p:nvSpPr>
          <p:cNvPr id="10" name="Slide Number Placeholder 9"/>
          <p:cNvSpPr>
            <a:spLocks noGrp="1"/>
          </p:cNvSpPr>
          <p:nvPr>
            <p:ph type="sldNum" sz="quarter" idx="12"/>
          </p:nvPr>
        </p:nvSpPr>
        <p:spPr/>
        <p:txBody>
          <a:bodyPr/>
          <a:lstStyle/>
          <a:p>
            <a:pPr>
              <a:defRPr/>
            </a:pPr>
            <a:fld id="{F5F7795E-C164-4D43-8444-659383B58B13}" type="slidenum">
              <a:rPr lang="en-US" smtClean="0"/>
              <a:pPr>
                <a:defRPr/>
              </a:pPr>
              <a:t>55</a:t>
            </a:fld>
            <a:endParaRPr lang="en-US"/>
          </a:p>
        </p:txBody>
      </p:sp>
      <p:sp>
        <p:nvSpPr>
          <p:cNvPr id="22" name="TextBox 21"/>
          <p:cNvSpPr txBox="1"/>
          <p:nvPr/>
        </p:nvSpPr>
        <p:spPr bwMode="auto">
          <a:xfrm>
            <a:off x="7626179" y="7315200"/>
            <a:ext cx="1718356" cy="276999"/>
          </a:xfrm>
          <a:prstGeom prst="rect">
            <a:avLst/>
          </a:prstGeom>
          <a:solidFill>
            <a:schemeClr val="bg1"/>
          </a:solidFill>
          <a:ln w="9525">
            <a:noFill/>
            <a:miter lim="800000"/>
            <a:headEnd/>
            <a:tailEnd/>
          </a:ln>
        </p:spPr>
        <p:txBody>
          <a:bodyPr wrap="none" rtlCol="0">
            <a:spAutoFit/>
          </a:bodyPr>
          <a:lstStyle/>
          <a:p>
            <a:pPr algn="r"/>
            <a:r>
              <a:rPr lang="en-US" sz="1200" dirty="0" smtClean="0">
                <a:latin typeface="Verdana" pitchFamily="34" charset="0"/>
              </a:rPr>
              <a:t>Radio M.B Req. 3.a.</a:t>
            </a:r>
            <a:endParaRPr lang="en-US" sz="1200" dirty="0"/>
          </a:p>
        </p:txBody>
      </p:sp>
      <p:pic>
        <p:nvPicPr>
          <p:cNvPr id="17" name="Picture 2"/>
          <p:cNvPicPr>
            <a:picLocks noGrp="1" noChangeAspect="1" noChangeArrowheads="1"/>
          </p:cNvPicPr>
          <p:nvPr>
            <p:ph idx="1"/>
          </p:nvPr>
        </p:nvPicPr>
        <p:blipFill>
          <a:blip r:embed="rId2" cstate="print"/>
          <a:srcRect/>
          <a:stretch>
            <a:fillRect/>
          </a:stretch>
        </p:blipFill>
        <p:spPr bwMode="auto">
          <a:xfrm>
            <a:off x="1505607" y="1227791"/>
            <a:ext cx="7047186" cy="2438011"/>
          </a:xfrm>
          <a:prstGeom prst="rect">
            <a:avLst/>
          </a:prstGeom>
          <a:noFill/>
          <a:ln w="9525">
            <a:noFill/>
            <a:round/>
            <a:headEnd/>
            <a:tailEnd/>
          </a:ln>
          <a:effectLst/>
        </p:spPr>
      </p:pic>
      <p:pic>
        <p:nvPicPr>
          <p:cNvPr id="18" name="Picture 3"/>
          <p:cNvPicPr>
            <a:picLocks noChangeAspect="1" noChangeArrowheads="1"/>
          </p:cNvPicPr>
          <p:nvPr/>
        </p:nvPicPr>
        <p:blipFill>
          <a:blip r:embed="rId3" cstate="print"/>
          <a:srcRect/>
          <a:stretch>
            <a:fillRect/>
          </a:stretch>
        </p:blipFill>
        <p:spPr bwMode="auto">
          <a:xfrm>
            <a:off x="1698172" y="3597048"/>
            <a:ext cx="6300168" cy="3513201"/>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5779281" y="138618"/>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9" name="Title 8"/>
          <p:cNvSpPr>
            <a:spLocks noGrp="1"/>
          </p:cNvSpPr>
          <p:nvPr>
            <p:ph type="title"/>
          </p:nvPr>
        </p:nvSpPr>
        <p:spPr/>
        <p:txBody>
          <a:bodyPr/>
          <a:lstStyle/>
          <a:p>
            <a:r>
              <a:rPr lang="en-US" dirty="0" smtClean="0">
                <a:latin typeface="Verdana" pitchFamily="34" charset="0"/>
                <a:ea typeface="Verdana" pitchFamily="34" charset="0"/>
                <a:cs typeface="Verdana" pitchFamily="34" charset="0"/>
              </a:rPr>
              <a:t>Frequencies</a:t>
            </a:r>
            <a:br>
              <a:rPr lang="en-US" dirty="0" smtClean="0">
                <a:latin typeface="Verdana" pitchFamily="34" charset="0"/>
                <a:ea typeface="Verdana" pitchFamily="34" charset="0"/>
                <a:cs typeface="Verdana" pitchFamily="34" charset="0"/>
              </a:rPr>
            </a:br>
            <a:r>
              <a:rPr lang="en-US" sz="2800" dirty="0" smtClean="0">
                <a:latin typeface="Verdana" pitchFamily="34" charset="0"/>
                <a:ea typeface="Verdana" pitchFamily="34" charset="0"/>
                <a:cs typeface="Verdana" pitchFamily="34" charset="0"/>
              </a:rPr>
              <a:t>(One Hertz is one cycle per second)</a:t>
            </a:r>
            <a:endParaRPr lang="en-US" sz="28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22" name="TextBox 21"/>
          <p:cNvSpPr txBox="1"/>
          <p:nvPr/>
        </p:nvSpPr>
        <p:spPr bwMode="auto">
          <a:xfrm>
            <a:off x="7626179" y="7315200"/>
            <a:ext cx="1718356" cy="276999"/>
          </a:xfrm>
          <a:prstGeom prst="rect">
            <a:avLst/>
          </a:prstGeom>
          <a:solidFill>
            <a:schemeClr val="bg1"/>
          </a:solidFill>
          <a:ln w="9525">
            <a:noFill/>
            <a:miter lim="800000"/>
            <a:headEnd/>
            <a:tailEnd/>
          </a:ln>
        </p:spPr>
        <p:txBody>
          <a:bodyPr wrap="none" rtlCol="0">
            <a:spAutoFit/>
          </a:bodyPr>
          <a:lstStyle/>
          <a:p>
            <a:pPr algn="r"/>
            <a:r>
              <a:rPr lang="en-US" sz="1200" dirty="0" smtClean="0">
                <a:latin typeface="Verdana" pitchFamily="34" charset="0"/>
              </a:rPr>
              <a:t>Radio M.B Req. 3.a.</a:t>
            </a:r>
            <a:endParaRPr lang="en-US" sz="1200" dirty="0"/>
          </a:p>
        </p:txBody>
      </p:sp>
      <p:sp>
        <p:nvSpPr>
          <p:cNvPr id="23" name="Rectangle 3"/>
          <p:cNvSpPr>
            <a:spLocks noGrp="1" noChangeArrowheads="1"/>
          </p:cNvSpPr>
          <p:nvPr>
            <p:ph idx="1"/>
          </p:nvPr>
        </p:nvSpPr>
        <p:spPr>
          <a:xfrm>
            <a:off x="723609" y="2244870"/>
            <a:ext cx="9222827" cy="4663931"/>
          </a:xfrm>
        </p:spPr>
        <p:txBody>
          <a:bodyPr/>
          <a:lstStyle/>
          <a:p>
            <a:pPr eaLnBrk="1" hangingPunct="1">
              <a:lnSpc>
                <a:spcPct val="90000"/>
              </a:lnSpc>
            </a:pPr>
            <a:r>
              <a:rPr lang="en-US" sz="2200" dirty="0" smtClean="0">
                <a:latin typeface="Arial" pitchFamily="34" charset="0"/>
              </a:rPr>
              <a:t>Direct Current ………0 Hertz (goes in only one direction) 	</a:t>
            </a:r>
          </a:p>
          <a:p>
            <a:pPr eaLnBrk="1" hangingPunct="1">
              <a:lnSpc>
                <a:spcPct val="90000"/>
              </a:lnSpc>
              <a:spcBef>
                <a:spcPct val="40000"/>
              </a:spcBef>
            </a:pPr>
            <a:r>
              <a:rPr lang="en-US" sz="2200" dirty="0" smtClean="0">
                <a:latin typeface="Arial" pitchFamily="34" charset="0"/>
              </a:rPr>
              <a:t>Alternating Current  ..60 Hertz (Hz)		</a:t>
            </a:r>
          </a:p>
          <a:p>
            <a:pPr eaLnBrk="1" hangingPunct="1">
              <a:lnSpc>
                <a:spcPct val="90000"/>
              </a:lnSpc>
              <a:spcBef>
                <a:spcPct val="40000"/>
              </a:spcBef>
            </a:pPr>
            <a:r>
              <a:rPr lang="en-US" sz="2200" dirty="0" smtClean="0">
                <a:latin typeface="Arial" pitchFamily="34" charset="0"/>
              </a:rPr>
              <a:t>Audio (Sound)………100 Hz to 20 kHz (100-20,000 Hz)</a:t>
            </a:r>
          </a:p>
          <a:p>
            <a:pPr eaLnBrk="1" hangingPunct="1">
              <a:lnSpc>
                <a:spcPct val="90000"/>
              </a:lnSpc>
              <a:spcBef>
                <a:spcPct val="40000"/>
              </a:spcBef>
            </a:pPr>
            <a:r>
              <a:rPr lang="en-US" sz="2200" dirty="0" smtClean="0">
                <a:latin typeface="Arial" pitchFamily="34" charset="0"/>
              </a:rPr>
              <a:t>LF…………………….30-300 kHz (30,000-300,000 Hz)</a:t>
            </a:r>
          </a:p>
          <a:p>
            <a:pPr eaLnBrk="1" hangingPunct="1">
              <a:lnSpc>
                <a:spcPct val="90000"/>
              </a:lnSpc>
              <a:spcBef>
                <a:spcPct val="40000"/>
              </a:spcBef>
            </a:pPr>
            <a:r>
              <a:rPr lang="en-US" sz="2200" dirty="0" smtClean="0">
                <a:latin typeface="Arial" pitchFamily="34" charset="0"/>
              </a:rPr>
              <a:t>MF……………………0.3-3 MHz (300,000-3,000,000 Hz)</a:t>
            </a:r>
          </a:p>
          <a:p>
            <a:pPr eaLnBrk="1" hangingPunct="1">
              <a:lnSpc>
                <a:spcPct val="90000"/>
              </a:lnSpc>
              <a:spcBef>
                <a:spcPct val="40000"/>
              </a:spcBef>
            </a:pPr>
            <a:r>
              <a:rPr lang="en-US" sz="2200" dirty="0" smtClean="0">
                <a:latin typeface="Arial" pitchFamily="34" charset="0"/>
              </a:rPr>
              <a:t>HF or Shortwave……3-30 MHz (3,000,000-30,000,000 Hz)</a:t>
            </a:r>
          </a:p>
          <a:p>
            <a:pPr eaLnBrk="1" hangingPunct="1">
              <a:lnSpc>
                <a:spcPct val="90000"/>
              </a:lnSpc>
              <a:spcBef>
                <a:spcPct val="40000"/>
              </a:spcBef>
            </a:pPr>
            <a:r>
              <a:rPr lang="en-US" sz="2200" dirty="0" smtClean="0">
                <a:latin typeface="Arial" pitchFamily="34" charset="0"/>
              </a:rPr>
              <a:t>VHF ………………….30-300 MHz (30,000,000-300,000,000 Hz)</a:t>
            </a:r>
          </a:p>
          <a:p>
            <a:pPr eaLnBrk="1" hangingPunct="1">
              <a:lnSpc>
                <a:spcPct val="90000"/>
              </a:lnSpc>
              <a:spcBef>
                <a:spcPct val="40000"/>
              </a:spcBef>
            </a:pPr>
            <a:r>
              <a:rPr lang="en-US" sz="2200" dirty="0" smtClean="0">
                <a:latin typeface="Arial" pitchFamily="34" charset="0"/>
              </a:rPr>
              <a:t>UHF………………….300-3,000 MHz (well, you get the idea)</a:t>
            </a:r>
          </a:p>
          <a:p>
            <a:pPr eaLnBrk="1" hangingPunct="1">
              <a:lnSpc>
                <a:spcPct val="90000"/>
              </a:lnSpc>
              <a:spcBef>
                <a:spcPct val="40000"/>
              </a:spcBef>
            </a:pPr>
            <a:r>
              <a:rPr lang="en-US" sz="2200" dirty="0" smtClean="0">
                <a:latin typeface="Arial" pitchFamily="34" charset="0"/>
              </a:rPr>
              <a:t>Microwave…………..Frequencies above 500 MHz</a:t>
            </a:r>
          </a:p>
          <a:p>
            <a:pPr eaLnBrk="1" hangingPunct="1">
              <a:lnSpc>
                <a:spcPct val="90000"/>
              </a:lnSpc>
              <a:spcBef>
                <a:spcPct val="40000"/>
              </a:spcBef>
            </a:pPr>
            <a:r>
              <a:rPr lang="en-US" sz="2200" dirty="0" smtClean="0">
                <a:latin typeface="Arial" pitchFamily="34" charset="0"/>
              </a:rPr>
              <a:t>Visible Light………...400-800 THz (400,000,000-800,000,000 MHz)</a:t>
            </a:r>
          </a:p>
        </p:txBody>
      </p:sp>
      <p:sp>
        <p:nvSpPr>
          <p:cNvPr id="10" name="Slide Number Placeholder 9"/>
          <p:cNvSpPr>
            <a:spLocks noGrp="1"/>
          </p:cNvSpPr>
          <p:nvPr>
            <p:ph type="sldNum" sz="quarter" idx="12"/>
          </p:nvPr>
        </p:nvSpPr>
        <p:spPr/>
        <p:txBody>
          <a:bodyPr/>
          <a:lstStyle/>
          <a:p>
            <a:pPr>
              <a:defRPr/>
            </a:pPr>
            <a:fld id="{F5F7795E-C164-4D43-8444-659383B58B13}"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5779281" y="138618"/>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3" name="Footer Placeholder 12"/>
          <p:cNvSpPr>
            <a:spLocks noGrp="1"/>
          </p:cNvSpPr>
          <p:nvPr>
            <p:ph type="ftr" sz="quarter" idx="11"/>
          </p:nvPr>
        </p:nvSpPr>
        <p:spPr>
          <a:xfrm>
            <a:off x="3437031" y="7513565"/>
            <a:ext cx="3184338" cy="517669"/>
          </a:xfrm>
        </p:spPr>
        <p:txBody>
          <a:bodyPr/>
          <a:lstStyle/>
          <a:p>
            <a:pPr>
              <a:defRPr/>
            </a:pPr>
            <a:r>
              <a:rPr lang="en-US" smtClean="0"/>
              <a:t>07122013</a:t>
            </a:r>
            <a:endParaRPr lang="en-US" dirty="0"/>
          </a:p>
        </p:txBody>
      </p:sp>
      <p:sp>
        <p:nvSpPr>
          <p:cNvPr id="18" name="Slide Number Placeholder 17"/>
          <p:cNvSpPr>
            <a:spLocks noGrp="1"/>
          </p:cNvSpPr>
          <p:nvPr>
            <p:ph type="sldNum" sz="quarter" idx="12"/>
          </p:nvPr>
        </p:nvSpPr>
        <p:spPr/>
        <p:txBody>
          <a:bodyPr/>
          <a:lstStyle/>
          <a:p>
            <a:pPr>
              <a:defRPr/>
            </a:pPr>
            <a:fld id="{F5F7795E-C164-4D43-8444-659383B58B13}" type="slidenum">
              <a:rPr lang="en-US" smtClean="0"/>
              <a:pPr>
                <a:defRPr/>
              </a:pPr>
              <a:t>57</a:t>
            </a:fld>
            <a:endParaRPr lang="en-US"/>
          </a:p>
        </p:txBody>
      </p:sp>
      <p:sp>
        <p:nvSpPr>
          <p:cNvPr id="22" name="TextBox 21"/>
          <p:cNvSpPr txBox="1"/>
          <p:nvPr/>
        </p:nvSpPr>
        <p:spPr bwMode="auto">
          <a:xfrm>
            <a:off x="7626179" y="7315200"/>
            <a:ext cx="1718356" cy="276999"/>
          </a:xfrm>
          <a:prstGeom prst="rect">
            <a:avLst/>
          </a:prstGeom>
          <a:solidFill>
            <a:schemeClr val="bg1"/>
          </a:solidFill>
          <a:ln w="9525">
            <a:noFill/>
            <a:miter lim="800000"/>
            <a:headEnd/>
            <a:tailEnd/>
          </a:ln>
        </p:spPr>
        <p:txBody>
          <a:bodyPr wrap="none" rtlCol="0">
            <a:spAutoFit/>
          </a:bodyPr>
          <a:lstStyle/>
          <a:p>
            <a:pPr algn="r"/>
            <a:r>
              <a:rPr lang="en-US" sz="1200" dirty="0" smtClean="0">
                <a:latin typeface="Verdana" pitchFamily="34" charset="0"/>
              </a:rPr>
              <a:t>Radio M.B Req. 3.a.</a:t>
            </a:r>
            <a:endParaRPr lang="en-US" sz="1200" dirty="0"/>
          </a:p>
        </p:txBody>
      </p:sp>
      <p:sp>
        <p:nvSpPr>
          <p:cNvPr id="25" name="Rectangle 2"/>
          <p:cNvSpPr>
            <a:spLocks noGrp="1" noChangeArrowheads="1"/>
          </p:cNvSpPr>
          <p:nvPr>
            <p:ph type="title"/>
          </p:nvPr>
        </p:nvSpPr>
        <p:spPr>
          <a:xfrm>
            <a:off x="753969" y="485683"/>
            <a:ext cx="8550462" cy="1295400"/>
          </a:xfrm>
        </p:spPr>
        <p:txBody>
          <a:bodyPr/>
          <a:lstStyle/>
          <a:p>
            <a:pPr eaLnBrk="1" hangingPunct="1"/>
            <a:r>
              <a:rPr lang="en-US" sz="3600" b="1" dirty="0" smtClean="0">
                <a:latin typeface="Verdana" pitchFamily="34" charset="0"/>
                <a:ea typeface="Verdana" pitchFamily="34" charset="0"/>
                <a:cs typeface="Verdana" pitchFamily="34" charset="0"/>
              </a:rPr>
              <a:t>The Electromagnetic Spectrum</a:t>
            </a:r>
          </a:p>
        </p:txBody>
      </p:sp>
      <p:pic>
        <p:nvPicPr>
          <p:cNvPr id="26" name="Picture 4" descr="radio-spectrum"/>
          <p:cNvPicPr>
            <a:picLocks noGrp="1" noChangeAspect="1" noChangeArrowheads="1"/>
          </p:cNvPicPr>
          <p:nvPr>
            <p:ph idx="1"/>
          </p:nvPr>
        </p:nvPicPr>
        <p:blipFill>
          <a:blip r:embed="rId3" cstate="print"/>
          <a:srcRect/>
          <a:stretch>
            <a:fillRect/>
          </a:stretch>
        </p:blipFill>
        <p:spPr bwMode="auto">
          <a:xfrm>
            <a:off x="906517" y="1635643"/>
            <a:ext cx="8245365" cy="2060331"/>
          </a:xfrm>
          <a:prstGeom prst="rect">
            <a:avLst/>
          </a:prstGeom>
          <a:noFill/>
          <a:ln w="9525">
            <a:solidFill>
              <a:srgbClr val="000000"/>
            </a:solidFill>
            <a:miter lim="800000"/>
            <a:headEnd/>
            <a:tailEnd/>
          </a:ln>
        </p:spPr>
      </p:pic>
      <p:sp>
        <p:nvSpPr>
          <p:cNvPr id="27" name="Text Box 6"/>
          <p:cNvSpPr txBox="1">
            <a:spLocks noChangeArrowheads="1"/>
          </p:cNvSpPr>
          <p:nvPr/>
        </p:nvSpPr>
        <p:spPr bwMode="auto">
          <a:xfrm>
            <a:off x="812493" y="4335517"/>
            <a:ext cx="1089660" cy="419206"/>
          </a:xfrm>
          <a:prstGeom prst="rect">
            <a:avLst/>
          </a:prstGeom>
          <a:noFill/>
          <a:ln w="9525">
            <a:noFill/>
            <a:miter lim="800000"/>
            <a:headEnd/>
            <a:tailEnd/>
          </a:ln>
        </p:spPr>
        <p:txBody>
          <a:bodyPr lIns="101882" tIns="50941" rIns="101882" bIns="50941">
            <a:spAutoFit/>
          </a:bodyPr>
          <a:lstStyle/>
          <a:p>
            <a:pPr>
              <a:spcBef>
                <a:spcPct val="50000"/>
              </a:spcBef>
            </a:pPr>
            <a:r>
              <a:rPr lang="en-US" sz="2000" dirty="0">
                <a:solidFill>
                  <a:srgbClr val="FF0000"/>
                </a:solidFill>
                <a:latin typeface="Arial" pitchFamily="34" charset="0"/>
                <a:cs typeface="Arial" pitchFamily="34" charset="0"/>
              </a:rPr>
              <a:t>Sound</a:t>
            </a:r>
          </a:p>
        </p:txBody>
      </p:sp>
      <p:sp>
        <p:nvSpPr>
          <p:cNvPr id="28" name="Text Box 7"/>
          <p:cNvSpPr txBox="1">
            <a:spLocks noChangeArrowheads="1"/>
          </p:cNvSpPr>
          <p:nvPr/>
        </p:nvSpPr>
        <p:spPr bwMode="auto">
          <a:xfrm>
            <a:off x="2432147" y="4335517"/>
            <a:ext cx="1844040" cy="732261"/>
          </a:xfrm>
          <a:prstGeom prst="rect">
            <a:avLst/>
          </a:prstGeom>
          <a:noFill/>
          <a:ln w="9525">
            <a:noFill/>
            <a:miter lim="800000"/>
            <a:headEnd/>
            <a:tailEnd/>
          </a:ln>
        </p:spPr>
        <p:txBody>
          <a:bodyPr lIns="101882" tIns="50941" rIns="101882" bIns="50941">
            <a:spAutoFit/>
          </a:bodyPr>
          <a:lstStyle/>
          <a:p>
            <a:pPr>
              <a:spcBef>
                <a:spcPct val="50000"/>
              </a:spcBef>
            </a:pPr>
            <a:r>
              <a:rPr lang="en-US" sz="2000" dirty="0">
                <a:solidFill>
                  <a:srgbClr val="FF0000"/>
                </a:solidFill>
                <a:latin typeface="Arial" pitchFamily="34" charset="0"/>
                <a:cs typeface="Arial" pitchFamily="34" charset="0"/>
              </a:rPr>
              <a:t>Long Radio Wavelengths</a:t>
            </a:r>
          </a:p>
        </p:txBody>
      </p:sp>
      <p:sp>
        <p:nvSpPr>
          <p:cNvPr id="29" name="Text Box 8"/>
          <p:cNvSpPr txBox="1">
            <a:spLocks noChangeArrowheads="1"/>
          </p:cNvSpPr>
          <p:nvPr/>
        </p:nvSpPr>
        <p:spPr bwMode="auto">
          <a:xfrm>
            <a:off x="4653235" y="4335517"/>
            <a:ext cx="1676400" cy="732261"/>
          </a:xfrm>
          <a:prstGeom prst="rect">
            <a:avLst/>
          </a:prstGeom>
          <a:noFill/>
          <a:ln w="9525">
            <a:noFill/>
            <a:miter lim="800000"/>
            <a:headEnd/>
            <a:tailEnd/>
          </a:ln>
        </p:spPr>
        <p:txBody>
          <a:bodyPr lIns="101882" tIns="50941" rIns="101882" bIns="50941">
            <a:spAutoFit/>
          </a:bodyPr>
          <a:lstStyle/>
          <a:p>
            <a:pPr>
              <a:spcBef>
                <a:spcPct val="50000"/>
              </a:spcBef>
            </a:pPr>
            <a:r>
              <a:rPr lang="en-US" sz="2000" dirty="0">
                <a:solidFill>
                  <a:srgbClr val="FF0000"/>
                </a:solidFill>
                <a:latin typeface="Arial" pitchFamily="34" charset="0"/>
                <a:cs typeface="Arial" pitchFamily="34" charset="0"/>
              </a:rPr>
              <a:t>Short Radio Wavelengths</a:t>
            </a:r>
          </a:p>
        </p:txBody>
      </p:sp>
      <p:sp>
        <p:nvSpPr>
          <p:cNvPr id="30" name="Text Box 9"/>
          <p:cNvSpPr txBox="1">
            <a:spLocks noChangeArrowheads="1"/>
          </p:cNvSpPr>
          <p:nvPr/>
        </p:nvSpPr>
        <p:spPr bwMode="auto">
          <a:xfrm>
            <a:off x="6811797" y="4335517"/>
            <a:ext cx="1676400" cy="419206"/>
          </a:xfrm>
          <a:prstGeom prst="rect">
            <a:avLst/>
          </a:prstGeom>
          <a:noFill/>
          <a:ln w="9525">
            <a:noFill/>
            <a:miter lim="800000"/>
            <a:headEnd/>
            <a:tailEnd/>
          </a:ln>
        </p:spPr>
        <p:txBody>
          <a:bodyPr lIns="101882" tIns="50941" rIns="101882" bIns="50941">
            <a:spAutoFit/>
          </a:bodyPr>
          <a:lstStyle/>
          <a:p>
            <a:pPr>
              <a:spcBef>
                <a:spcPct val="50000"/>
              </a:spcBef>
            </a:pPr>
            <a:r>
              <a:rPr lang="en-US" sz="2000" dirty="0">
                <a:solidFill>
                  <a:srgbClr val="FF0000"/>
                </a:solidFill>
                <a:latin typeface="Arial" pitchFamily="34" charset="0"/>
                <a:cs typeface="Arial" pitchFamily="34" charset="0"/>
              </a:rPr>
              <a:t>Microwaves</a:t>
            </a:r>
          </a:p>
        </p:txBody>
      </p:sp>
      <p:sp>
        <p:nvSpPr>
          <p:cNvPr id="31" name="Rectangle 3"/>
          <p:cNvSpPr txBox="1">
            <a:spLocks noChangeArrowheads="1"/>
          </p:cNvSpPr>
          <p:nvPr/>
        </p:nvSpPr>
        <p:spPr bwMode="auto">
          <a:xfrm>
            <a:off x="1131570" y="5336602"/>
            <a:ext cx="7795260" cy="1468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Frequency </a:t>
            </a:r>
            <a:r>
              <a:rPr kumimoji="0" lang="en-US" sz="20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Measured in Hertz  (kilohertz, megahertz, gigahertz)</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Wavelength</a:t>
            </a:r>
            <a:r>
              <a:rPr kumimoji="0" lang="en-US" sz="20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 Measured in meters (cm)</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lang="en-US" sz="2000" kern="0" dirty="0" smtClean="0">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Inverse</a:t>
            </a:r>
            <a:r>
              <a:rPr kumimoji="0" lang="en-US" sz="2000" b="0"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relationship between frequency and wavelength</a:t>
            </a:r>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3" name="Line 10"/>
          <p:cNvSpPr>
            <a:spLocks noChangeShapeType="1"/>
          </p:cNvSpPr>
          <p:nvPr/>
        </p:nvSpPr>
        <p:spPr bwMode="auto">
          <a:xfrm flipH="1" flipV="1">
            <a:off x="1371075" y="3735070"/>
            <a:ext cx="0" cy="518160"/>
          </a:xfrm>
          <a:prstGeom prst="line">
            <a:avLst/>
          </a:prstGeom>
          <a:noFill/>
          <a:ln w="9525">
            <a:solidFill>
              <a:schemeClr val="tx1"/>
            </a:solidFill>
            <a:round/>
            <a:headEnd/>
            <a:tailEnd type="triangle" w="med" len="med"/>
          </a:ln>
        </p:spPr>
        <p:txBody>
          <a:bodyPr wrap="none" lIns="101882" tIns="50941" rIns="101882" bIns="50941"/>
          <a:lstStyle/>
          <a:p>
            <a:endParaRPr lang="en-US"/>
          </a:p>
        </p:txBody>
      </p:sp>
      <p:sp>
        <p:nvSpPr>
          <p:cNvPr id="34" name="Line 10"/>
          <p:cNvSpPr>
            <a:spLocks noChangeShapeType="1"/>
          </p:cNvSpPr>
          <p:nvPr/>
        </p:nvSpPr>
        <p:spPr bwMode="auto">
          <a:xfrm flipH="1" flipV="1">
            <a:off x="3336509" y="3735070"/>
            <a:ext cx="0" cy="518160"/>
          </a:xfrm>
          <a:prstGeom prst="line">
            <a:avLst/>
          </a:prstGeom>
          <a:noFill/>
          <a:ln w="9525">
            <a:solidFill>
              <a:schemeClr val="tx1"/>
            </a:solidFill>
            <a:round/>
            <a:headEnd/>
            <a:tailEnd type="triangle" w="med" len="med"/>
          </a:ln>
        </p:spPr>
        <p:txBody>
          <a:bodyPr wrap="none" lIns="101882" tIns="50941" rIns="101882" bIns="50941"/>
          <a:lstStyle/>
          <a:p>
            <a:endParaRPr lang="en-US"/>
          </a:p>
        </p:txBody>
      </p:sp>
      <p:sp>
        <p:nvSpPr>
          <p:cNvPr id="35" name="Line 10"/>
          <p:cNvSpPr>
            <a:spLocks noChangeShapeType="1"/>
          </p:cNvSpPr>
          <p:nvPr/>
        </p:nvSpPr>
        <p:spPr bwMode="auto">
          <a:xfrm flipH="1" flipV="1">
            <a:off x="5491129" y="3735070"/>
            <a:ext cx="0" cy="518160"/>
          </a:xfrm>
          <a:prstGeom prst="line">
            <a:avLst/>
          </a:prstGeom>
          <a:noFill/>
          <a:ln w="9525">
            <a:solidFill>
              <a:schemeClr val="tx1"/>
            </a:solidFill>
            <a:round/>
            <a:headEnd/>
            <a:tailEnd type="triangle" w="med" len="med"/>
          </a:ln>
        </p:spPr>
        <p:txBody>
          <a:bodyPr wrap="none" lIns="101882" tIns="50941" rIns="101882" bIns="50941"/>
          <a:lstStyle/>
          <a:p>
            <a:endParaRPr lang="en-US"/>
          </a:p>
        </p:txBody>
      </p:sp>
      <p:sp>
        <p:nvSpPr>
          <p:cNvPr id="36" name="Line 10"/>
          <p:cNvSpPr>
            <a:spLocks noChangeShapeType="1"/>
          </p:cNvSpPr>
          <p:nvPr/>
        </p:nvSpPr>
        <p:spPr bwMode="auto">
          <a:xfrm flipH="1" flipV="1">
            <a:off x="7629985" y="3735070"/>
            <a:ext cx="0" cy="518160"/>
          </a:xfrm>
          <a:prstGeom prst="line">
            <a:avLst/>
          </a:prstGeom>
          <a:noFill/>
          <a:ln w="9525">
            <a:solidFill>
              <a:schemeClr val="tx1"/>
            </a:solidFill>
            <a:round/>
            <a:headEnd/>
            <a:tailEnd type="triangle" w="med" len="med"/>
          </a:ln>
        </p:spPr>
        <p:txBody>
          <a:bodyPr wrap="none" lIns="101882" tIns="50941" rIns="101882" bIns="50941"/>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36190" y="1858060"/>
            <a:ext cx="986167"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300 kHz </a:t>
            </a:r>
            <a:endParaRPr lang="en-US" sz="1400" dirty="0">
              <a:latin typeface="Verdana" pitchFamily="34" charset="0"/>
              <a:ea typeface="Verdana" pitchFamily="34" charset="0"/>
              <a:cs typeface="Verdana" pitchFamily="34" charset="0"/>
            </a:endParaRPr>
          </a:p>
        </p:txBody>
      </p:sp>
      <p:sp>
        <p:nvSpPr>
          <p:cNvPr id="18" name="Rectangle 17"/>
          <p:cNvSpPr/>
          <p:nvPr/>
        </p:nvSpPr>
        <p:spPr>
          <a:xfrm>
            <a:off x="1692761" y="1876060"/>
            <a:ext cx="1564852" cy="307777"/>
          </a:xfrm>
          <a:prstGeom prst="rect">
            <a:avLst/>
          </a:prstGeom>
        </p:spPr>
        <p:txBody>
          <a:bodyPr wrap="square">
            <a:spAutoFit/>
          </a:bodyPr>
          <a:lstStyle/>
          <a:p>
            <a:r>
              <a:rPr lang="en-US" sz="1400" dirty="0" smtClean="0">
                <a:latin typeface="Verdana" pitchFamily="34" charset="0"/>
                <a:ea typeface="Verdana" pitchFamily="34" charset="0"/>
                <a:cs typeface="Verdana" pitchFamily="34" charset="0"/>
              </a:rPr>
              <a:t>500 kHz </a:t>
            </a:r>
            <a:endParaRPr lang="en-US" sz="1400" dirty="0">
              <a:latin typeface="Verdana" pitchFamily="34" charset="0"/>
              <a:ea typeface="Verdana" pitchFamily="34" charset="0"/>
              <a:cs typeface="Verdana" pitchFamily="34" charset="0"/>
            </a:endParaRPr>
          </a:p>
        </p:txBody>
      </p:sp>
      <p:sp>
        <p:nvSpPr>
          <p:cNvPr id="19" name="Rectangle 18"/>
          <p:cNvSpPr/>
          <p:nvPr/>
        </p:nvSpPr>
        <p:spPr>
          <a:xfrm>
            <a:off x="5218392" y="1858066"/>
            <a:ext cx="109677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1.64 MHz </a:t>
            </a:r>
            <a:endParaRPr lang="en-US" sz="1400" dirty="0">
              <a:latin typeface="Verdana" pitchFamily="34" charset="0"/>
              <a:ea typeface="Verdana" pitchFamily="34" charset="0"/>
              <a:cs typeface="Verdana" pitchFamily="34" charset="0"/>
            </a:endParaRPr>
          </a:p>
        </p:txBody>
      </p:sp>
      <p:sp>
        <p:nvSpPr>
          <p:cNvPr id="20" name="Rectangle 19"/>
          <p:cNvSpPr/>
          <p:nvPr/>
        </p:nvSpPr>
        <p:spPr>
          <a:xfrm>
            <a:off x="6075649" y="1858044"/>
            <a:ext cx="98296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1.8 MHz </a:t>
            </a:r>
            <a:endParaRPr lang="en-US" sz="1400" dirty="0">
              <a:latin typeface="Verdana" pitchFamily="34" charset="0"/>
              <a:ea typeface="Verdana" pitchFamily="34" charset="0"/>
              <a:cs typeface="Verdana" pitchFamily="34" charset="0"/>
            </a:endParaRPr>
          </a:p>
        </p:txBody>
      </p:sp>
      <p:sp>
        <p:nvSpPr>
          <p:cNvPr id="21" name="Rectangle 20"/>
          <p:cNvSpPr/>
          <p:nvPr/>
        </p:nvSpPr>
        <p:spPr>
          <a:xfrm>
            <a:off x="8661141" y="1842295"/>
            <a:ext cx="80342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 MHz </a:t>
            </a:r>
            <a:endParaRPr lang="en-US" sz="1400" dirty="0">
              <a:latin typeface="Verdana" pitchFamily="34" charset="0"/>
              <a:ea typeface="Verdana" pitchFamily="34" charset="0"/>
              <a:cs typeface="Verdana" pitchFamily="34" charset="0"/>
            </a:endParaRPr>
          </a:p>
        </p:txBody>
      </p:sp>
      <p:pic>
        <p:nvPicPr>
          <p:cNvPr id="178183" name="Picture 7"/>
          <p:cNvPicPr>
            <a:picLocks noChangeAspect="1" noChangeArrowheads="1"/>
          </p:cNvPicPr>
          <p:nvPr/>
        </p:nvPicPr>
        <p:blipFill>
          <a:blip r:embed="rId2" cstate="print"/>
          <a:srcRect/>
          <a:stretch>
            <a:fillRect/>
          </a:stretch>
        </p:blipFill>
        <p:spPr bwMode="auto">
          <a:xfrm>
            <a:off x="930165" y="1000869"/>
            <a:ext cx="8466083" cy="780632"/>
          </a:xfrm>
          <a:prstGeom prst="rect">
            <a:avLst/>
          </a:prstGeom>
          <a:noFill/>
          <a:ln w="9525">
            <a:noFill/>
            <a:miter lim="800000"/>
            <a:headEnd/>
            <a:tailEnd/>
          </a:ln>
        </p:spPr>
      </p:pic>
      <p:pic>
        <p:nvPicPr>
          <p:cNvPr id="178184" name="Picture 8"/>
          <p:cNvPicPr>
            <a:picLocks noChangeAspect="1" noChangeArrowheads="1"/>
          </p:cNvPicPr>
          <p:nvPr/>
        </p:nvPicPr>
        <p:blipFill>
          <a:blip r:embed="rId3" cstate="print"/>
          <a:srcRect/>
          <a:stretch>
            <a:fillRect/>
          </a:stretch>
        </p:blipFill>
        <p:spPr bwMode="auto">
          <a:xfrm>
            <a:off x="935256" y="2577044"/>
            <a:ext cx="8445227" cy="881062"/>
          </a:xfrm>
          <a:prstGeom prst="rect">
            <a:avLst/>
          </a:prstGeom>
          <a:noFill/>
          <a:ln w="9525">
            <a:noFill/>
            <a:miter lim="800000"/>
            <a:headEnd/>
            <a:tailEnd/>
          </a:ln>
        </p:spPr>
      </p:pic>
      <p:sp>
        <p:nvSpPr>
          <p:cNvPr id="28" name="Rectangle 27"/>
          <p:cNvSpPr/>
          <p:nvPr/>
        </p:nvSpPr>
        <p:spPr>
          <a:xfrm>
            <a:off x="667446" y="3513438"/>
            <a:ext cx="80342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 MHz </a:t>
            </a:r>
            <a:endParaRPr lang="en-US" sz="1400" dirty="0">
              <a:latin typeface="Verdana" pitchFamily="34" charset="0"/>
              <a:ea typeface="Verdana" pitchFamily="34" charset="0"/>
              <a:cs typeface="Verdana" pitchFamily="34" charset="0"/>
            </a:endParaRPr>
          </a:p>
        </p:txBody>
      </p:sp>
      <p:sp>
        <p:nvSpPr>
          <p:cNvPr id="29" name="Rectangle 28"/>
          <p:cNvSpPr/>
          <p:nvPr/>
        </p:nvSpPr>
        <p:spPr>
          <a:xfrm>
            <a:off x="3631366" y="3529203"/>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10 MHz </a:t>
            </a:r>
            <a:endParaRPr lang="en-US" sz="1400" dirty="0">
              <a:latin typeface="Verdana" pitchFamily="34" charset="0"/>
              <a:ea typeface="Verdana" pitchFamily="34" charset="0"/>
              <a:cs typeface="Verdana" pitchFamily="34" charset="0"/>
            </a:endParaRPr>
          </a:p>
        </p:txBody>
      </p:sp>
      <p:sp>
        <p:nvSpPr>
          <p:cNvPr id="30" name="Rectangle 29"/>
          <p:cNvSpPr/>
          <p:nvPr/>
        </p:nvSpPr>
        <p:spPr>
          <a:xfrm>
            <a:off x="4813777" y="3529206"/>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15 MHz </a:t>
            </a:r>
            <a:endParaRPr lang="en-US" sz="1400" dirty="0">
              <a:latin typeface="Verdana" pitchFamily="34" charset="0"/>
              <a:ea typeface="Verdana" pitchFamily="34" charset="0"/>
              <a:cs typeface="Verdana" pitchFamily="34" charset="0"/>
            </a:endParaRPr>
          </a:p>
        </p:txBody>
      </p:sp>
      <p:sp>
        <p:nvSpPr>
          <p:cNvPr id="31" name="Rectangle 30"/>
          <p:cNvSpPr/>
          <p:nvPr/>
        </p:nvSpPr>
        <p:spPr>
          <a:xfrm>
            <a:off x="6134895" y="3529206"/>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20 MHz </a:t>
            </a:r>
            <a:endParaRPr lang="en-US" sz="1400" dirty="0">
              <a:latin typeface="Verdana" pitchFamily="34" charset="0"/>
              <a:ea typeface="Verdana" pitchFamily="34" charset="0"/>
              <a:cs typeface="Verdana" pitchFamily="34" charset="0"/>
            </a:endParaRPr>
          </a:p>
        </p:txBody>
      </p:sp>
      <p:sp>
        <p:nvSpPr>
          <p:cNvPr id="32" name="Rectangle 31"/>
          <p:cNvSpPr/>
          <p:nvPr/>
        </p:nvSpPr>
        <p:spPr>
          <a:xfrm>
            <a:off x="8817128" y="3513435"/>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 MHz </a:t>
            </a:r>
            <a:endParaRPr lang="en-US" sz="1400" dirty="0">
              <a:latin typeface="Verdana" pitchFamily="34" charset="0"/>
              <a:ea typeface="Verdana" pitchFamily="34" charset="0"/>
              <a:cs typeface="Verdana" pitchFamily="34" charset="0"/>
            </a:endParaRPr>
          </a:p>
        </p:txBody>
      </p:sp>
      <p:sp>
        <p:nvSpPr>
          <p:cNvPr id="33" name="Rectangle 32"/>
          <p:cNvSpPr/>
          <p:nvPr/>
        </p:nvSpPr>
        <p:spPr>
          <a:xfrm>
            <a:off x="1765737" y="569758"/>
            <a:ext cx="6700345"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Medium Frequencies (MF) – 300 kHz to 3 MHz </a:t>
            </a:r>
            <a:endParaRPr lang="en-US" sz="2000" dirty="0">
              <a:latin typeface="Verdana" pitchFamily="34" charset="0"/>
              <a:ea typeface="Verdana" pitchFamily="34" charset="0"/>
              <a:cs typeface="Verdana" pitchFamily="34" charset="0"/>
            </a:endParaRPr>
          </a:p>
        </p:txBody>
      </p:sp>
      <p:sp>
        <p:nvSpPr>
          <p:cNvPr id="34" name="Rectangle 33"/>
          <p:cNvSpPr/>
          <p:nvPr/>
        </p:nvSpPr>
        <p:spPr>
          <a:xfrm>
            <a:off x="2112579" y="2130592"/>
            <a:ext cx="5975131"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High Frequencies (HF) – 3 MHz to 30 MHz </a:t>
            </a:r>
            <a:endParaRPr lang="en-US" sz="2000" dirty="0">
              <a:latin typeface="Verdana" pitchFamily="34" charset="0"/>
              <a:ea typeface="Verdana" pitchFamily="34" charset="0"/>
              <a:cs typeface="Verdana" pitchFamily="34" charset="0"/>
            </a:endParaRPr>
          </a:p>
        </p:txBody>
      </p:sp>
      <p:sp>
        <p:nvSpPr>
          <p:cNvPr id="35" name="Rectangle 34"/>
          <p:cNvSpPr/>
          <p:nvPr/>
        </p:nvSpPr>
        <p:spPr>
          <a:xfrm>
            <a:off x="1418897" y="4000032"/>
            <a:ext cx="7173310"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Very High Frequencies (VHF) – 30 MHz to 300 MHz </a:t>
            </a:r>
          </a:p>
        </p:txBody>
      </p:sp>
      <p:sp>
        <p:nvSpPr>
          <p:cNvPr id="36" name="Rectangle 35"/>
          <p:cNvSpPr/>
          <p:nvPr/>
        </p:nvSpPr>
        <p:spPr>
          <a:xfrm>
            <a:off x="1403131" y="5765824"/>
            <a:ext cx="7094483"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Ultra High Frequencies (UHF) – 300 MHz to 3000 MHz </a:t>
            </a:r>
            <a:endParaRPr lang="en-US" sz="2000" dirty="0">
              <a:latin typeface="Verdana" pitchFamily="34" charset="0"/>
              <a:ea typeface="Verdana" pitchFamily="34" charset="0"/>
              <a:cs typeface="Verdana" pitchFamily="34" charset="0"/>
            </a:endParaRPr>
          </a:p>
        </p:txBody>
      </p:sp>
      <p:pic>
        <p:nvPicPr>
          <p:cNvPr id="178185" name="Picture 9"/>
          <p:cNvPicPr>
            <a:picLocks noChangeAspect="1" noChangeArrowheads="1"/>
          </p:cNvPicPr>
          <p:nvPr/>
        </p:nvPicPr>
        <p:blipFill>
          <a:blip r:embed="rId4" cstate="print"/>
          <a:srcRect/>
          <a:stretch>
            <a:fillRect/>
          </a:stretch>
        </p:blipFill>
        <p:spPr bwMode="auto">
          <a:xfrm>
            <a:off x="945931" y="4466939"/>
            <a:ext cx="8466083" cy="909097"/>
          </a:xfrm>
          <a:prstGeom prst="rect">
            <a:avLst/>
          </a:prstGeom>
          <a:noFill/>
          <a:ln w="9525">
            <a:noFill/>
            <a:miter lim="800000"/>
            <a:headEnd/>
            <a:tailEnd/>
          </a:ln>
        </p:spPr>
      </p:pic>
      <p:sp>
        <p:nvSpPr>
          <p:cNvPr id="38" name="Rectangle 37"/>
          <p:cNvSpPr/>
          <p:nvPr/>
        </p:nvSpPr>
        <p:spPr>
          <a:xfrm>
            <a:off x="616958" y="5436871"/>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 MHz </a:t>
            </a:r>
            <a:endParaRPr lang="en-US" sz="1400" dirty="0">
              <a:latin typeface="Verdana" pitchFamily="34" charset="0"/>
              <a:ea typeface="Verdana" pitchFamily="34" charset="0"/>
              <a:cs typeface="Verdana" pitchFamily="34" charset="0"/>
            </a:endParaRPr>
          </a:p>
        </p:txBody>
      </p:sp>
      <p:sp>
        <p:nvSpPr>
          <p:cNvPr id="39" name="Rectangle 38"/>
          <p:cNvSpPr/>
          <p:nvPr/>
        </p:nvSpPr>
        <p:spPr>
          <a:xfrm>
            <a:off x="1342169" y="5452638"/>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50 MHz </a:t>
            </a:r>
            <a:endParaRPr lang="en-US" sz="1400" dirty="0">
              <a:latin typeface="Verdana" pitchFamily="34" charset="0"/>
              <a:ea typeface="Verdana" pitchFamily="34" charset="0"/>
              <a:cs typeface="Verdana" pitchFamily="34" charset="0"/>
            </a:endParaRPr>
          </a:p>
        </p:txBody>
      </p:sp>
      <p:sp>
        <p:nvSpPr>
          <p:cNvPr id="40" name="Rectangle 39"/>
          <p:cNvSpPr/>
          <p:nvPr/>
        </p:nvSpPr>
        <p:spPr>
          <a:xfrm>
            <a:off x="2382633" y="5452692"/>
            <a:ext cx="917239"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88 MHz </a:t>
            </a:r>
            <a:endParaRPr lang="en-US" sz="1400" dirty="0">
              <a:latin typeface="Verdana" pitchFamily="34" charset="0"/>
              <a:ea typeface="Verdana" pitchFamily="34" charset="0"/>
              <a:cs typeface="Verdana" pitchFamily="34" charset="0"/>
            </a:endParaRPr>
          </a:p>
        </p:txBody>
      </p:sp>
      <p:sp>
        <p:nvSpPr>
          <p:cNvPr id="41" name="Rectangle 40"/>
          <p:cNvSpPr/>
          <p:nvPr/>
        </p:nvSpPr>
        <p:spPr>
          <a:xfrm>
            <a:off x="3139401" y="5452692"/>
            <a:ext cx="103105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108 MHz </a:t>
            </a:r>
            <a:endParaRPr lang="en-US" sz="1400" dirty="0">
              <a:latin typeface="Verdana" pitchFamily="34" charset="0"/>
              <a:ea typeface="Verdana" pitchFamily="34" charset="0"/>
              <a:cs typeface="Verdana" pitchFamily="34" charset="0"/>
            </a:endParaRPr>
          </a:p>
        </p:txBody>
      </p:sp>
      <p:sp>
        <p:nvSpPr>
          <p:cNvPr id="42" name="Rectangle 41"/>
          <p:cNvSpPr/>
          <p:nvPr/>
        </p:nvSpPr>
        <p:spPr>
          <a:xfrm>
            <a:off x="4306085" y="5452692"/>
            <a:ext cx="103105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144 MHz </a:t>
            </a:r>
            <a:endParaRPr lang="en-US" sz="1400" dirty="0">
              <a:latin typeface="Verdana" pitchFamily="34" charset="0"/>
              <a:ea typeface="Verdana" pitchFamily="34" charset="0"/>
              <a:cs typeface="Verdana" pitchFamily="34" charset="0"/>
            </a:endParaRPr>
          </a:p>
        </p:txBody>
      </p:sp>
      <p:sp>
        <p:nvSpPr>
          <p:cNvPr id="43" name="Rectangle 42"/>
          <p:cNvSpPr/>
          <p:nvPr/>
        </p:nvSpPr>
        <p:spPr>
          <a:xfrm>
            <a:off x="6781347" y="5436926"/>
            <a:ext cx="103105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220 MHz </a:t>
            </a:r>
            <a:endParaRPr lang="en-US" sz="1400" dirty="0">
              <a:latin typeface="Verdana" pitchFamily="34" charset="0"/>
              <a:ea typeface="Verdana" pitchFamily="34" charset="0"/>
              <a:cs typeface="Verdana" pitchFamily="34" charset="0"/>
            </a:endParaRPr>
          </a:p>
        </p:txBody>
      </p:sp>
      <p:sp>
        <p:nvSpPr>
          <p:cNvPr id="44" name="Rectangle 43"/>
          <p:cNvSpPr/>
          <p:nvPr/>
        </p:nvSpPr>
        <p:spPr>
          <a:xfrm>
            <a:off x="8720565" y="5436926"/>
            <a:ext cx="103105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300 MHz </a:t>
            </a:r>
            <a:endParaRPr lang="en-US" sz="1400" dirty="0">
              <a:latin typeface="Verdana" pitchFamily="34" charset="0"/>
              <a:ea typeface="Verdana" pitchFamily="34" charset="0"/>
              <a:cs typeface="Verdana" pitchFamily="34" charset="0"/>
            </a:endParaRPr>
          </a:p>
        </p:txBody>
      </p:sp>
      <p:pic>
        <p:nvPicPr>
          <p:cNvPr id="178186" name="Picture 10"/>
          <p:cNvPicPr>
            <a:picLocks noChangeAspect="1" noChangeArrowheads="1"/>
          </p:cNvPicPr>
          <p:nvPr/>
        </p:nvPicPr>
        <p:blipFill>
          <a:blip r:embed="rId5" cstate="print"/>
          <a:srcRect/>
          <a:stretch>
            <a:fillRect/>
          </a:stretch>
        </p:blipFill>
        <p:spPr bwMode="auto">
          <a:xfrm>
            <a:off x="961697" y="6156859"/>
            <a:ext cx="8434551" cy="890327"/>
          </a:xfrm>
          <a:prstGeom prst="rect">
            <a:avLst/>
          </a:prstGeom>
          <a:noFill/>
          <a:ln w="9525">
            <a:noFill/>
            <a:miter lim="800000"/>
            <a:headEnd/>
            <a:tailEnd/>
          </a:ln>
        </p:spPr>
      </p:pic>
      <p:sp>
        <p:nvSpPr>
          <p:cNvPr id="47" name="Rectangle 46"/>
          <p:cNvSpPr/>
          <p:nvPr/>
        </p:nvSpPr>
        <p:spPr>
          <a:xfrm>
            <a:off x="629420" y="7060824"/>
            <a:ext cx="1031051"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300 MHz </a:t>
            </a:r>
            <a:endParaRPr lang="en-US" sz="1400" dirty="0">
              <a:latin typeface="Verdana" pitchFamily="34" charset="0"/>
              <a:ea typeface="Verdana" pitchFamily="34" charset="0"/>
              <a:cs typeface="Verdana" pitchFamily="34" charset="0"/>
            </a:endParaRPr>
          </a:p>
        </p:txBody>
      </p:sp>
      <p:sp>
        <p:nvSpPr>
          <p:cNvPr id="48" name="Rectangle 47"/>
          <p:cNvSpPr/>
          <p:nvPr/>
        </p:nvSpPr>
        <p:spPr>
          <a:xfrm>
            <a:off x="3057384" y="7076590"/>
            <a:ext cx="114486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1000 MHz </a:t>
            </a:r>
            <a:endParaRPr lang="en-US" sz="1400" dirty="0">
              <a:latin typeface="Verdana" pitchFamily="34" charset="0"/>
              <a:ea typeface="Verdana" pitchFamily="34" charset="0"/>
              <a:cs typeface="Verdana" pitchFamily="34" charset="0"/>
            </a:endParaRPr>
          </a:p>
        </p:txBody>
      </p:sp>
      <p:sp>
        <p:nvSpPr>
          <p:cNvPr id="49" name="Rectangle 48"/>
          <p:cNvSpPr/>
          <p:nvPr/>
        </p:nvSpPr>
        <p:spPr>
          <a:xfrm>
            <a:off x="5737604" y="7076590"/>
            <a:ext cx="114486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2000 MHz </a:t>
            </a:r>
            <a:endParaRPr lang="en-US" sz="1400" dirty="0">
              <a:latin typeface="Verdana" pitchFamily="34" charset="0"/>
              <a:ea typeface="Verdana" pitchFamily="34" charset="0"/>
              <a:cs typeface="Verdana" pitchFamily="34" charset="0"/>
            </a:endParaRPr>
          </a:p>
        </p:txBody>
      </p:sp>
      <p:sp>
        <p:nvSpPr>
          <p:cNvPr id="50" name="Rectangle 49"/>
          <p:cNvSpPr/>
          <p:nvPr/>
        </p:nvSpPr>
        <p:spPr>
          <a:xfrm>
            <a:off x="8559718" y="7076590"/>
            <a:ext cx="1144865" cy="307777"/>
          </a:xfrm>
          <a:prstGeom prst="rect">
            <a:avLst/>
          </a:prstGeom>
        </p:spPr>
        <p:txBody>
          <a:bodyPr wrap="none">
            <a:spAutoFit/>
          </a:bodyPr>
          <a:lstStyle/>
          <a:p>
            <a:r>
              <a:rPr lang="en-US" sz="1400" dirty="0" smtClean="0">
                <a:latin typeface="Verdana" pitchFamily="34" charset="0"/>
                <a:ea typeface="Verdana" pitchFamily="34" charset="0"/>
                <a:cs typeface="Verdana" pitchFamily="34" charset="0"/>
              </a:rPr>
              <a:t>3000 MHz </a:t>
            </a:r>
            <a:endParaRPr lang="en-US" sz="1400" dirty="0">
              <a:latin typeface="Verdana" pitchFamily="34" charset="0"/>
              <a:ea typeface="Verdana" pitchFamily="34" charset="0"/>
              <a:cs typeface="Verdana" pitchFamily="34" charset="0"/>
            </a:endParaRPr>
          </a:p>
        </p:txBody>
      </p:sp>
      <p:sp>
        <p:nvSpPr>
          <p:cNvPr id="51" name="Rectangle 50"/>
          <p:cNvSpPr/>
          <p:nvPr/>
        </p:nvSpPr>
        <p:spPr>
          <a:xfrm>
            <a:off x="3987578" y="7250016"/>
            <a:ext cx="1988045" cy="246221"/>
          </a:xfrm>
          <a:prstGeom prst="rect">
            <a:avLst/>
          </a:prstGeom>
        </p:spPr>
        <p:txBody>
          <a:bodyPr wrap="none">
            <a:spAutoFit/>
          </a:bodyPr>
          <a:lstStyle/>
          <a:p>
            <a:r>
              <a:rPr lang="en-US" sz="1000" dirty="0" smtClean="0">
                <a:latin typeface="Verdana" pitchFamily="34" charset="0"/>
                <a:ea typeface="Verdana" pitchFamily="34" charset="0"/>
                <a:cs typeface="Verdana" pitchFamily="34" charset="0"/>
              </a:rPr>
              <a:t>Chart adapted from WØSTU</a:t>
            </a:r>
            <a:endParaRPr lang="en-US" sz="1000" dirty="0">
              <a:latin typeface="Verdana" pitchFamily="34" charset="0"/>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pPr>
              <a:defRPr/>
            </a:pPr>
            <a:r>
              <a:rPr lang="en-US" smtClean="0"/>
              <a:t>07122013</a:t>
            </a:r>
            <a:endParaRPr lang="en-US" dirty="0"/>
          </a:p>
        </p:txBody>
      </p:sp>
      <p:sp>
        <p:nvSpPr>
          <p:cNvPr id="3" name="Slide Number Placeholder 2"/>
          <p:cNvSpPr>
            <a:spLocks noGrp="1"/>
          </p:cNvSpPr>
          <p:nvPr>
            <p:ph type="sldNum" sz="quarter" idx="12"/>
          </p:nvPr>
        </p:nvSpPr>
        <p:spPr/>
        <p:txBody>
          <a:bodyPr/>
          <a:lstStyle/>
          <a:p>
            <a:pPr>
              <a:defRPr/>
            </a:pPr>
            <a:fld id="{5A5C206B-7A74-47AE-8858-CF48A11612B2}"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07122013</a:t>
            </a:r>
            <a:endParaRPr lang="en-US" dirty="0"/>
          </a:p>
        </p:txBody>
      </p:sp>
      <p:sp>
        <p:nvSpPr>
          <p:cNvPr id="3" name="Slide Number Placeholder 2"/>
          <p:cNvSpPr>
            <a:spLocks noGrp="1"/>
          </p:cNvSpPr>
          <p:nvPr>
            <p:ph type="sldNum" sz="quarter" idx="12"/>
          </p:nvPr>
        </p:nvSpPr>
        <p:spPr>
          <a:xfrm>
            <a:off x="7208932" y="7239427"/>
            <a:ext cx="2095500" cy="296496"/>
          </a:xfrm>
        </p:spPr>
        <p:txBody>
          <a:bodyPr/>
          <a:lstStyle/>
          <a:p>
            <a:pPr>
              <a:defRPr/>
            </a:pPr>
            <a:fld id="{5A5C206B-7A74-47AE-8858-CF48A11612B2}" type="slidenum">
              <a:rPr lang="en-US" smtClean="0"/>
              <a:pPr>
                <a:defRPr/>
              </a:pPr>
              <a:t>59</a:t>
            </a:fld>
            <a:endParaRPr lang="en-US" dirty="0"/>
          </a:p>
        </p:txBody>
      </p:sp>
      <p:sp>
        <p:nvSpPr>
          <p:cNvPr id="4" name="Rectangle 3"/>
          <p:cNvSpPr/>
          <p:nvPr/>
        </p:nvSpPr>
        <p:spPr bwMode="auto">
          <a:xfrm>
            <a:off x="441434" y="725211"/>
            <a:ext cx="9144000" cy="105629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451940" y="2427882"/>
            <a:ext cx="9144000" cy="10510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457200" y="4240916"/>
            <a:ext cx="9144000" cy="10353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51940" y="5959360"/>
            <a:ext cx="9144000" cy="10354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1765737" y="317502"/>
            <a:ext cx="6227379" cy="400110"/>
          </a:xfrm>
          <a:prstGeom prst="rect">
            <a:avLst/>
          </a:prstGeom>
        </p:spPr>
        <p:txBody>
          <a:bodyPr wrap="square">
            <a:spAutoFit/>
          </a:bodyPr>
          <a:lstStyle/>
          <a:p>
            <a:pPr algn="ctr"/>
            <a:r>
              <a:rPr lang="en-US" sz="2000" dirty="0" smtClean="0">
                <a:latin typeface="Verdana" pitchFamily="34" charset="0"/>
                <a:ea typeface="Verdana" pitchFamily="34" charset="0"/>
                <a:cs typeface="Verdana" pitchFamily="34" charset="0"/>
              </a:rPr>
              <a:t>Medium Frequencies (MF) – 300 kHz to 3 MHz </a:t>
            </a:r>
            <a:endParaRPr lang="en-US" sz="2000" dirty="0">
              <a:latin typeface="Verdana" pitchFamily="34" charset="0"/>
              <a:ea typeface="Verdana" pitchFamily="34" charset="0"/>
              <a:cs typeface="Verdana" pitchFamily="34" charset="0"/>
            </a:endParaRPr>
          </a:p>
        </p:txBody>
      </p:sp>
      <p:sp>
        <p:nvSpPr>
          <p:cNvPr id="10" name="Rectangle 9"/>
          <p:cNvSpPr/>
          <p:nvPr/>
        </p:nvSpPr>
        <p:spPr>
          <a:xfrm>
            <a:off x="2112579" y="2035996"/>
            <a:ext cx="5975131" cy="400110"/>
          </a:xfrm>
          <a:prstGeom prst="rect">
            <a:avLst/>
          </a:prstGeom>
        </p:spPr>
        <p:txBody>
          <a:bodyPr wrap="square">
            <a:spAutoFit/>
          </a:bodyPr>
          <a:lstStyle/>
          <a:p>
            <a:pPr algn="ctr"/>
            <a:r>
              <a:rPr lang="en-US" sz="2000" dirty="0" smtClean="0">
                <a:latin typeface="Verdana" pitchFamily="34" charset="0"/>
                <a:ea typeface="Verdana" pitchFamily="34" charset="0"/>
                <a:cs typeface="Verdana" pitchFamily="34" charset="0"/>
              </a:rPr>
              <a:t>High Frequencies (HF) – 3 MHz to 30 MHz </a:t>
            </a:r>
            <a:endParaRPr lang="en-US" sz="2000" dirty="0">
              <a:latin typeface="Verdana" pitchFamily="34" charset="0"/>
              <a:ea typeface="Verdana" pitchFamily="34" charset="0"/>
              <a:cs typeface="Verdana" pitchFamily="34" charset="0"/>
            </a:endParaRPr>
          </a:p>
        </p:txBody>
      </p:sp>
      <p:sp>
        <p:nvSpPr>
          <p:cNvPr id="11" name="Rectangle 10"/>
          <p:cNvSpPr/>
          <p:nvPr/>
        </p:nvSpPr>
        <p:spPr>
          <a:xfrm>
            <a:off x="1418897" y="3826606"/>
            <a:ext cx="7173310"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Very High Frequencies (VHF) – 30 MHz to 300 MHz </a:t>
            </a:r>
          </a:p>
        </p:txBody>
      </p:sp>
      <p:sp>
        <p:nvSpPr>
          <p:cNvPr id="12" name="Rectangle 11"/>
          <p:cNvSpPr/>
          <p:nvPr/>
        </p:nvSpPr>
        <p:spPr>
          <a:xfrm>
            <a:off x="1403131" y="5592398"/>
            <a:ext cx="7094483" cy="400110"/>
          </a:xfrm>
          <a:prstGeom prst="rect">
            <a:avLst/>
          </a:prstGeom>
        </p:spPr>
        <p:txBody>
          <a:bodyPr wrap="square">
            <a:spAutoFit/>
          </a:bodyPr>
          <a:lstStyle/>
          <a:p>
            <a:r>
              <a:rPr lang="en-US" sz="2000" dirty="0" smtClean="0">
                <a:latin typeface="Verdana" pitchFamily="34" charset="0"/>
                <a:ea typeface="Verdana" pitchFamily="34" charset="0"/>
                <a:cs typeface="Verdana" pitchFamily="34" charset="0"/>
              </a:rPr>
              <a:t>Ultra High Frequencies (UHF) – 300 MHz to 3000 MHz </a:t>
            </a:r>
            <a:endParaRPr lang="en-US" sz="2000" dirty="0">
              <a:latin typeface="Verdana" pitchFamily="34" charset="0"/>
              <a:ea typeface="Verdana" pitchFamily="34" charset="0"/>
              <a:cs typeface="Verdana" pitchFamily="34" charset="0"/>
            </a:endParaRPr>
          </a:p>
        </p:txBody>
      </p:sp>
      <p:sp>
        <p:nvSpPr>
          <p:cNvPr id="13" name="Rectangle 10"/>
          <p:cNvSpPr>
            <a:spLocks noChangeArrowheads="1"/>
          </p:cNvSpPr>
          <p:nvPr/>
        </p:nvSpPr>
        <p:spPr bwMode="auto">
          <a:xfrm>
            <a:off x="220718" y="204953"/>
            <a:ext cx="9585434" cy="7266906"/>
          </a:xfrm>
          <a:prstGeom prst="rect">
            <a:avLst/>
          </a:prstGeom>
          <a:noFill/>
          <a:ln w="38100">
            <a:solidFill>
              <a:schemeClr val="tx1"/>
            </a:solidFill>
            <a:miter lim="800000"/>
            <a:headEnd/>
            <a:tailEnd/>
          </a:ln>
        </p:spPr>
        <p:txBody>
          <a:bodyPr wrap="none" anchor="ctr"/>
          <a:lstStyle/>
          <a:p>
            <a:pPr algn="ctr"/>
            <a:endParaRPr lang="en-US" dirty="0"/>
          </a:p>
        </p:txBody>
      </p:sp>
      <p:sp>
        <p:nvSpPr>
          <p:cNvPr id="14" name="Text Box 12"/>
          <p:cNvSpPr txBox="1">
            <a:spLocks noChangeArrowheads="1"/>
          </p:cNvSpPr>
          <p:nvPr/>
        </p:nvSpPr>
        <p:spPr bwMode="auto">
          <a:xfrm>
            <a:off x="372053" y="-67748"/>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15" name="Text Box 13"/>
          <p:cNvSpPr txBox="1">
            <a:spLocks noChangeArrowheads="1"/>
          </p:cNvSpPr>
          <p:nvPr/>
        </p:nvSpPr>
        <p:spPr bwMode="auto">
          <a:xfrm>
            <a:off x="5779281" y="12490"/>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16"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7" name="TextBox 16"/>
          <p:cNvSpPr txBox="1"/>
          <p:nvPr/>
        </p:nvSpPr>
        <p:spPr bwMode="auto">
          <a:xfrm>
            <a:off x="252249" y="1797267"/>
            <a:ext cx="9538138" cy="307777"/>
          </a:xfrm>
          <a:prstGeom prst="rect">
            <a:avLst/>
          </a:prstGeom>
          <a:solidFill>
            <a:schemeClr val="bg1"/>
          </a:solidFill>
          <a:ln w="9525">
            <a:noFill/>
            <a:miter lim="800000"/>
            <a:headEnd/>
            <a:tailEnd/>
          </a:ln>
        </p:spPr>
        <p:txBody>
          <a:bodyPr wrap="square" rtlCol="0">
            <a:spAutoFit/>
          </a:bodyPr>
          <a:lstStyle/>
          <a:p>
            <a:r>
              <a:rPr lang="en-US" sz="1400" dirty="0" smtClean="0">
                <a:latin typeface="Verdana" pitchFamily="34" charset="0"/>
              </a:rPr>
              <a:t>300 kHz             500 kHz                                                1640kHz  1800kHz                              3 MHz</a:t>
            </a:r>
            <a:endParaRPr lang="en-US" sz="1400" dirty="0">
              <a:latin typeface="Verdana" pitchFamily="34" charset="0"/>
            </a:endParaRPr>
          </a:p>
        </p:txBody>
      </p:sp>
      <p:cxnSp>
        <p:nvCxnSpPr>
          <p:cNvPr id="19" name="Straight Connector 18"/>
          <p:cNvCxnSpPr/>
          <p:nvPr/>
        </p:nvCxnSpPr>
        <p:spPr bwMode="auto">
          <a:xfrm flipH="1">
            <a:off x="441434" y="725210"/>
            <a:ext cx="15766"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flipV="1">
            <a:off x="2081048" y="725210"/>
            <a:ext cx="15766" cy="10878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943600" y="693679"/>
            <a:ext cx="0" cy="115088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Rounded Rectangle 32"/>
          <p:cNvSpPr/>
          <p:nvPr/>
        </p:nvSpPr>
        <p:spPr bwMode="auto">
          <a:xfrm>
            <a:off x="2475186" y="725193"/>
            <a:ext cx="3452648" cy="1056307"/>
          </a:xfrm>
          <a:prstGeom prst="roundRect">
            <a:avLst/>
          </a:prstGeom>
          <a:solidFill>
            <a:schemeClr val="bg1">
              <a:lumMod val="85000"/>
              <a:alpha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AM Broadcast</a:t>
            </a:r>
          </a:p>
        </p:txBody>
      </p:sp>
      <p:sp>
        <p:nvSpPr>
          <p:cNvPr id="34" name="Rounded Rectangle 33"/>
          <p:cNvSpPr/>
          <p:nvPr/>
        </p:nvSpPr>
        <p:spPr bwMode="auto">
          <a:xfrm>
            <a:off x="6589977" y="725194"/>
            <a:ext cx="536037" cy="1072072"/>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160m Ham</a:t>
            </a:r>
          </a:p>
        </p:txBody>
      </p:sp>
      <p:cxnSp>
        <p:nvCxnSpPr>
          <p:cNvPr id="36" name="Straight Connector 35"/>
          <p:cNvCxnSpPr/>
          <p:nvPr/>
        </p:nvCxnSpPr>
        <p:spPr bwMode="auto">
          <a:xfrm>
            <a:off x="9569669" y="677914"/>
            <a:ext cx="15765" cy="11981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TextBox 40"/>
          <p:cNvSpPr txBox="1"/>
          <p:nvPr/>
        </p:nvSpPr>
        <p:spPr bwMode="auto">
          <a:xfrm>
            <a:off x="252248" y="3547256"/>
            <a:ext cx="9522373" cy="307777"/>
          </a:xfrm>
          <a:prstGeom prst="rect">
            <a:avLst/>
          </a:prstGeom>
          <a:solidFill>
            <a:schemeClr val="bg1"/>
          </a:solidFill>
          <a:ln w="9525">
            <a:noFill/>
            <a:miter lim="800000"/>
            <a:headEnd/>
            <a:tailEnd/>
          </a:ln>
        </p:spPr>
        <p:txBody>
          <a:bodyPr wrap="square" rtlCol="0">
            <a:spAutoFit/>
          </a:bodyPr>
          <a:lstStyle/>
          <a:p>
            <a:r>
              <a:rPr lang="en-US" sz="1400" dirty="0" smtClean="0">
                <a:latin typeface="Verdana" pitchFamily="34" charset="0"/>
              </a:rPr>
              <a:t>3 MHz                    10 MHz                15 MHz                  20 MHz                    25 MHz              30 MHz</a:t>
            </a:r>
            <a:endParaRPr lang="en-US" sz="1400" dirty="0">
              <a:latin typeface="Verdana" pitchFamily="34" charset="0"/>
            </a:endParaRPr>
          </a:p>
        </p:txBody>
      </p:sp>
      <p:cxnSp>
        <p:nvCxnSpPr>
          <p:cNvPr id="43" name="Straight Connector 42"/>
          <p:cNvCxnSpPr/>
          <p:nvPr/>
        </p:nvCxnSpPr>
        <p:spPr bwMode="auto">
          <a:xfrm>
            <a:off x="2522483" y="2490944"/>
            <a:ext cx="0" cy="10562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Rounded Rectangle 49"/>
          <p:cNvSpPr/>
          <p:nvPr/>
        </p:nvSpPr>
        <p:spPr bwMode="auto">
          <a:xfrm>
            <a:off x="2522478" y="2412117"/>
            <a:ext cx="315316" cy="105627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30m Ham</a:t>
            </a:r>
          </a:p>
        </p:txBody>
      </p:sp>
      <p:sp>
        <p:nvSpPr>
          <p:cNvPr id="53" name="Rounded Rectangle 52"/>
          <p:cNvSpPr/>
          <p:nvPr/>
        </p:nvSpPr>
        <p:spPr bwMode="auto">
          <a:xfrm>
            <a:off x="725216" y="2443648"/>
            <a:ext cx="299545" cy="105629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80m</a:t>
            </a:r>
            <a:r>
              <a:rPr kumimoji="0" lang="en-US" sz="1600" b="0" i="0" u="none" strike="noStrike" cap="none" normalizeH="0" dirty="0" smtClean="0">
                <a:ln>
                  <a:noFill/>
                </a:ln>
                <a:solidFill>
                  <a:schemeClr val="tx1"/>
                </a:solidFill>
                <a:effectLst/>
                <a:latin typeface="Verdana" pitchFamily="34" charset="0"/>
                <a:ea typeface="Verdana" pitchFamily="34" charset="0"/>
                <a:cs typeface="Verdana" pitchFamily="34" charset="0"/>
              </a:rPr>
              <a:t> Ham</a:t>
            </a:r>
            <a:endPar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60" name="Rounded Rectangle 59"/>
          <p:cNvSpPr/>
          <p:nvPr/>
        </p:nvSpPr>
        <p:spPr bwMode="auto">
          <a:xfrm>
            <a:off x="1923393" y="2443632"/>
            <a:ext cx="299545" cy="104053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40m Ham</a:t>
            </a:r>
          </a:p>
        </p:txBody>
      </p:sp>
      <p:cxnSp>
        <p:nvCxnSpPr>
          <p:cNvPr id="62" name="Straight Connector 61"/>
          <p:cNvCxnSpPr/>
          <p:nvPr/>
        </p:nvCxnSpPr>
        <p:spPr bwMode="auto">
          <a:xfrm>
            <a:off x="9585434" y="2412117"/>
            <a:ext cx="15766"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114800" y="2396351"/>
            <a:ext cx="0" cy="11824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5912069" y="242788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flipH="1">
            <a:off x="7756634" y="2412116"/>
            <a:ext cx="15766" cy="116664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 name="Rounded Rectangle 85"/>
          <p:cNvSpPr/>
          <p:nvPr/>
        </p:nvSpPr>
        <p:spPr bwMode="auto">
          <a:xfrm>
            <a:off x="3720602" y="2443630"/>
            <a:ext cx="283839" cy="1040541"/>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20m Ham</a:t>
            </a:r>
          </a:p>
        </p:txBody>
      </p:sp>
      <p:sp>
        <p:nvSpPr>
          <p:cNvPr id="89" name="Rounded Rectangle 88"/>
          <p:cNvSpPr/>
          <p:nvPr/>
        </p:nvSpPr>
        <p:spPr bwMode="auto">
          <a:xfrm>
            <a:off x="5975118" y="2443629"/>
            <a:ext cx="299558" cy="102477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15m Ham</a:t>
            </a:r>
          </a:p>
        </p:txBody>
      </p:sp>
      <p:sp>
        <p:nvSpPr>
          <p:cNvPr id="90" name="Rounded Rectangle 89"/>
          <p:cNvSpPr/>
          <p:nvPr/>
        </p:nvSpPr>
        <p:spPr bwMode="auto">
          <a:xfrm>
            <a:off x="7567448" y="2412117"/>
            <a:ext cx="157655" cy="105629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12m Ham</a:t>
            </a:r>
          </a:p>
        </p:txBody>
      </p:sp>
      <p:sp>
        <p:nvSpPr>
          <p:cNvPr id="91" name="Rounded Rectangle 90"/>
          <p:cNvSpPr/>
          <p:nvPr/>
        </p:nvSpPr>
        <p:spPr bwMode="auto">
          <a:xfrm>
            <a:off x="9096703" y="2443655"/>
            <a:ext cx="315311" cy="104051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10m Ham</a:t>
            </a:r>
          </a:p>
        </p:txBody>
      </p:sp>
      <p:sp>
        <p:nvSpPr>
          <p:cNvPr id="37" name="TextBox 36"/>
          <p:cNvSpPr txBox="1"/>
          <p:nvPr/>
        </p:nvSpPr>
        <p:spPr bwMode="auto">
          <a:xfrm>
            <a:off x="246988" y="5307788"/>
            <a:ext cx="9522373" cy="307777"/>
          </a:xfrm>
          <a:prstGeom prst="rect">
            <a:avLst/>
          </a:prstGeom>
          <a:solidFill>
            <a:schemeClr val="bg1"/>
          </a:solidFill>
          <a:ln w="9525">
            <a:noFill/>
            <a:miter lim="800000"/>
            <a:headEnd/>
            <a:tailEnd/>
          </a:ln>
        </p:spPr>
        <p:txBody>
          <a:bodyPr wrap="square" rtlCol="0">
            <a:spAutoFit/>
          </a:bodyPr>
          <a:lstStyle/>
          <a:p>
            <a:r>
              <a:rPr lang="en-US" sz="1400" dirty="0" smtClean="0">
                <a:latin typeface="Verdana" pitchFamily="34" charset="0"/>
              </a:rPr>
              <a:t>30 MHz                 88 MHz 108MHz        144 MHz                                            220 MHz          300 MHz</a:t>
            </a:r>
            <a:endParaRPr lang="en-US" sz="1400" dirty="0">
              <a:latin typeface="Verdana" pitchFamily="34" charset="0"/>
            </a:endParaRPr>
          </a:p>
        </p:txBody>
      </p:sp>
      <p:sp>
        <p:nvSpPr>
          <p:cNvPr id="38" name="TextBox 37"/>
          <p:cNvSpPr txBox="1"/>
          <p:nvPr/>
        </p:nvSpPr>
        <p:spPr bwMode="auto">
          <a:xfrm>
            <a:off x="241728" y="7021022"/>
            <a:ext cx="9522373" cy="307777"/>
          </a:xfrm>
          <a:prstGeom prst="rect">
            <a:avLst/>
          </a:prstGeom>
          <a:solidFill>
            <a:schemeClr val="bg1"/>
          </a:solidFill>
          <a:ln w="9525">
            <a:noFill/>
            <a:miter lim="800000"/>
            <a:headEnd/>
            <a:tailEnd/>
          </a:ln>
        </p:spPr>
        <p:txBody>
          <a:bodyPr wrap="square" rtlCol="0">
            <a:spAutoFit/>
          </a:bodyPr>
          <a:lstStyle/>
          <a:p>
            <a:r>
              <a:rPr lang="en-US" sz="1400" dirty="0" smtClean="0">
                <a:latin typeface="Verdana" pitchFamily="34" charset="0"/>
              </a:rPr>
              <a:t>300 MHz                                   1000 MHz                                  2000 MHz                          3000 MHz</a:t>
            </a:r>
            <a:endParaRPr lang="en-US" sz="1400" dirty="0">
              <a:latin typeface="Verdana" pitchFamily="34" charset="0"/>
            </a:endParaRPr>
          </a:p>
        </p:txBody>
      </p:sp>
      <p:cxnSp>
        <p:nvCxnSpPr>
          <p:cNvPr id="40" name="Straight Connector 39"/>
          <p:cNvCxnSpPr/>
          <p:nvPr/>
        </p:nvCxnSpPr>
        <p:spPr bwMode="auto">
          <a:xfrm>
            <a:off x="451828" y="4204181"/>
            <a:ext cx="0" cy="11824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113945"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2249097"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021631"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Rounded Rectangle 46"/>
          <p:cNvSpPr/>
          <p:nvPr/>
        </p:nvSpPr>
        <p:spPr bwMode="auto">
          <a:xfrm>
            <a:off x="2254452" y="4256671"/>
            <a:ext cx="772527" cy="100901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FM</a:t>
            </a:r>
          </a:p>
        </p:txBody>
      </p:sp>
      <p:cxnSp>
        <p:nvCxnSpPr>
          <p:cNvPr id="48" name="Straight Connector 47"/>
          <p:cNvCxnSpPr/>
          <p:nvPr/>
        </p:nvCxnSpPr>
        <p:spPr bwMode="auto">
          <a:xfrm>
            <a:off x="4298677" y="423571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Rounded Rectangle 48"/>
          <p:cNvSpPr/>
          <p:nvPr/>
        </p:nvSpPr>
        <p:spPr bwMode="auto">
          <a:xfrm>
            <a:off x="4303983" y="4256674"/>
            <a:ext cx="268017" cy="102477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2m Ham</a:t>
            </a:r>
          </a:p>
        </p:txBody>
      </p:sp>
      <p:cxnSp>
        <p:nvCxnSpPr>
          <p:cNvPr id="51" name="Straight Connector 50"/>
          <p:cNvCxnSpPr/>
          <p:nvPr/>
        </p:nvCxnSpPr>
        <p:spPr bwMode="auto">
          <a:xfrm>
            <a:off x="4897785"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Rounded Rectangle 53"/>
          <p:cNvSpPr/>
          <p:nvPr/>
        </p:nvSpPr>
        <p:spPr bwMode="auto">
          <a:xfrm>
            <a:off x="5029199" y="4246623"/>
            <a:ext cx="2254469" cy="1019059"/>
          </a:xfrm>
          <a:prstGeom prst="roundRect">
            <a:avLst/>
          </a:prstGeom>
          <a:solidFill>
            <a:schemeClr val="bg1">
              <a:lumMod val="65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Verdana" pitchFamily="34" charset="0"/>
                <a:ea typeface="Verdana" pitchFamily="34" charset="0"/>
                <a:cs typeface="Verdana" pitchFamily="34" charset="0"/>
              </a:rPr>
              <a:t>TV</a:t>
            </a:r>
            <a:endParaRPr kumimoji="0" lang="en-U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cxnSp>
        <p:nvCxnSpPr>
          <p:cNvPr id="56" name="Straight Connector 55"/>
          <p:cNvCxnSpPr/>
          <p:nvPr/>
        </p:nvCxnSpPr>
        <p:spPr bwMode="auto">
          <a:xfrm>
            <a:off x="7751431"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Rounded Rectangle 56"/>
          <p:cNvSpPr/>
          <p:nvPr/>
        </p:nvSpPr>
        <p:spPr bwMode="auto">
          <a:xfrm>
            <a:off x="7756628" y="4288221"/>
            <a:ext cx="110366" cy="99322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Ham</a:t>
            </a:r>
          </a:p>
        </p:txBody>
      </p:sp>
      <p:sp>
        <p:nvSpPr>
          <p:cNvPr id="58" name="Rounded Rectangle 57"/>
          <p:cNvSpPr/>
          <p:nvPr/>
        </p:nvSpPr>
        <p:spPr bwMode="auto">
          <a:xfrm>
            <a:off x="1119351" y="4256672"/>
            <a:ext cx="220718" cy="102477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6m Ham</a:t>
            </a:r>
          </a:p>
        </p:txBody>
      </p:sp>
      <p:sp>
        <p:nvSpPr>
          <p:cNvPr id="59" name="Rounded Rectangle 58"/>
          <p:cNvSpPr/>
          <p:nvPr/>
        </p:nvSpPr>
        <p:spPr bwMode="auto">
          <a:xfrm>
            <a:off x="1403119" y="4225159"/>
            <a:ext cx="788288" cy="1056290"/>
          </a:xfrm>
          <a:prstGeom prst="roundRect">
            <a:avLst/>
          </a:prstGeom>
          <a:solidFill>
            <a:schemeClr val="bg1">
              <a:lumMod val="65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TV</a:t>
            </a:r>
          </a:p>
        </p:txBody>
      </p:sp>
      <p:cxnSp>
        <p:nvCxnSpPr>
          <p:cNvPr id="63" name="Straight Connector 62"/>
          <p:cNvCxnSpPr/>
          <p:nvPr/>
        </p:nvCxnSpPr>
        <p:spPr bwMode="auto">
          <a:xfrm>
            <a:off x="451773" y="5954206"/>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908987" y="596997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Rounded Rectangle 64"/>
          <p:cNvSpPr/>
          <p:nvPr/>
        </p:nvSpPr>
        <p:spPr bwMode="auto">
          <a:xfrm>
            <a:off x="914385" y="5975108"/>
            <a:ext cx="283794" cy="1024781"/>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Ham</a:t>
            </a:r>
          </a:p>
        </p:txBody>
      </p:sp>
      <p:sp>
        <p:nvSpPr>
          <p:cNvPr id="66" name="Rounded Rectangle 65"/>
          <p:cNvSpPr/>
          <p:nvPr/>
        </p:nvSpPr>
        <p:spPr bwMode="auto">
          <a:xfrm>
            <a:off x="1623842" y="5975115"/>
            <a:ext cx="1450433" cy="1040540"/>
          </a:xfrm>
          <a:prstGeom prst="roundRect">
            <a:avLst/>
          </a:prstGeom>
          <a:solidFill>
            <a:schemeClr val="bg1">
              <a:lumMod val="65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TV</a:t>
            </a:r>
          </a:p>
        </p:txBody>
      </p:sp>
      <p:cxnSp>
        <p:nvCxnSpPr>
          <p:cNvPr id="67" name="Straight Connector 66"/>
          <p:cNvCxnSpPr/>
          <p:nvPr/>
        </p:nvCxnSpPr>
        <p:spPr bwMode="auto">
          <a:xfrm>
            <a:off x="3636505" y="596997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6553215" y="596997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9596053" y="596997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9596053" y="4251478"/>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Rounded Rectangle 73"/>
          <p:cNvSpPr/>
          <p:nvPr/>
        </p:nvSpPr>
        <p:spPr bwMode="auto">
          <a:xfrm>
            <a:off x="8860221" y="5975118"/>
            <a:ext cx="220717" cy="100900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Ham</a:t>
            </a:r>
          </a:p>
        </p:txBody>
      </p:sp>
      <p:sp>
        <p:nvSpPr>
          <p:cNvPr id="75" name="Rounded Rectangle 74"/>
          <p:cNvSpPr/>
          <p:nvPr/>
        </p:nvSpPr>
        <p:spPr bwMode="auto">
          <a:xfrm>
            <a:off x="4288218" y="5959366"/>
            <a:ext cx="141892" cy="102475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Ham</a:t>
            </a:r>
          </a:p>
        </p:txBody>
      </p:sp>
      <p:cxnSp>
        <p:nvCxnSpPr>
          <p:cNvPr id="76" name="Straight Connector 75"/>
          <p:cNvCxnSpPr/>
          <p:nvPr/>
        </p:nvCxnSpPr>
        <p:spPr bwMode="auto">
          <a:xfrm>
            <a:off x="451773" y="2422622"/>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8797155" y="2443635"/>
            <a:ext cx="299548" cy="1040543"/>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CB</a:t>
            </a:r>
          </a:p>
        </p:txBody>
      </p:sp>
      <p:sp>
        <p:nvSpPr>
          <p:cNvPr id="82" name="Rounded Rectangle 81"/>
          <p:cNvSpPr/>
          <p:nvPr/>
        </p:nvSpPr>
        <p:spPr bwMode="auto">
          <a:xfrm>
            <a:off x="457196" y="2443629"/>
            <a:ext cx="189190" cy="104055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Aviation</a:t>
            </a:r>
          </a:p>
        </p:txBody>
      </p:sp>
      <p:sp>
        <p:nvSpPr>
          <p:cNvPr id="83" name="Rounded Rectangle 82"/>
          <p:cNvSpPr/>
          <p:nvPr/>
        </p:nvSpPr>
        <p:spPr bwMode="auto">
          <a:xfrm>
            <a:off x="1429428" y="2422603"/>
            <a:ext cx="189190" cy="104055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Aviation</a:t>
            </a:r>
          </a:p>
        </p:txBody>
      </p:sp>
      <p:sp>
        <p:nvSpPr>
          <p:cNvPr id="84" name="Rounded Rectangle 83"/>
          <p:cNvSpPr/>
          <p:nvPr/>
        </p:nvSpPr>
        <p:spPr bwMode="auto">
          <a:xfrm>
            <a:off x="3053325" y="4251459"/>
            <a:ext cx="793455" cy="104055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Aviation</a:t>
            </a:r>
          </a:p>
        </p:txBody>
      </p:sp>
      <p:sp>
        <p:nvSpPr>
          <p:cNvPr id="85" name="Rounded Rectangle 84"/>
          <p:cNvSpPr/>
          <p:nvPr/>
        </p:nvSpPr>
        <p:spPr bwMode="auto">
          <a:xfrm>
            <a:off x="3557838" y="5969953"/>
            <a:ext cx="493900" cy="104055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Aviation</a:t>
            </a:r>
          </a:p>
        </p:txBody>
      </p:sp>
      <p:cxnSp>
        <p:nvCxnSpPr>
          <p:cNvPr id="87" name="Straight Connector 86"/>
          <p:cNvCxnSpPr/>
          <p:nvPr/>
        </p:nvCxnSpPr>
        <p:spPr bwMode="auto">
          <a:xfrm>
            <a:off x="6584747" y="735660"/>
            <a:ext cx="0" cy="11193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008511" y="107086"/>
            <a:ext cx="2957861" cy="64633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Broadcast Radio and</a:t>
            </a:r>
            <a:endParaRPr lang="en-US" sz="1800" b="1" dirty="0">
              <a:latin typeface="Verdana" pitchFamily="34" charset="0"/>
            </a:endParaRPr>
          </a:p>
          <a:p>
            <a:r>
              <a:rPr lang="en-US" sz="1800" b="1" dirty="0">
                <a:latin typeface="Verdana" pitchFamily="34" charset="0"/>
              </a:rPr>
              <a:t>Hobby </a:t>
            </a:r>
            <a:r>
              <a:rPr lang="en-US" sz="1800" b="1" dirty="0" smtClean="0">
                <a:latin typeface="Verdana" pitchFamily="34" charset="0"/>
              </a:rPr>
              <a:t>Radio</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5"/>
          <p:cNvSpPr txBox="1">
            <a:spLocks noChangeArrowheads="1"/>
          </p:cNvSpPr>
          <p:nvPr/>
        </p:nvSpPr>
        <p:spPr bwMode="auto">
          <a:xfrm>
            <a:off x="1024759" y="616874"/>
            <a:ext cx="8308427" cy="1323439"/>
          </a:xfrm>
          <a:prstGeom prst="rect">
            <a:avLst/>
          </a:prstGeom>
          <a:noFill/>
          <a:ln w="9525">
            <a:noFill/>
            <a:miter lim="800000"/>
            <a:headEnd/>
            <a:tailEnd/>
          </a:ln>
        </p:spPr>
        <p:txBody>
          <a:bodyPr wrap="square">
            <a:spAutoFit/>
          </a:bodyPr>
          <a:lstStyle/>
          <a:p>
            <a:pPr algn="ctr"/>
            <a:r>
              <a:rPr lang="en-US" sz="4000" dirty="0" smtClean="0">
                <a:latin typeface="Verdana" pitchFamily="34" charset="0"/>
              </a:rPr>
              <a:t>Differences between Broadcasting &amp; Two-Way Radio</a:t>
            </a:r>
          </a:p>
        </p:txBody>
      </p:sp>
      <p:sp>
        <p:nvSpPr>
          <p:cNvPr id="2055" name="Text Box 16"/>
          <p:cNvSpPr txBox="1">
            <a:spLocks noChangeArrowheads="1"/>
          </p:cNvSpPr>
          <p:nvPr/>
        </p:nvSpPr>
        <p:spPr bwMode="auto">
          <a:xfrm>
            <a:off x="756744" y="1884651"/>
            <a:ext cx="8860222" cy="3354765"/>
          </a:xfrm>
          <a:prstGeom prst="rect">
            <a:avLst/>
          </a:prstGeom>
          <a:noFill/>
          <a:ln w="9525">
            <a:noFill/>
            <a:miter lim="800000"/>
            <a:headEnd/>
            <a:tailEnd/>
          </a:ln>
        </p:spPr>
        <p:txBody>
          <a:bodyPr wrap="square">
            <a:spAutoFit/>
          </a:bodyPr>
          <a:lstStyle/>
          <a:p>
            <a:pPr marL="290513" indent="-290513">
              <a:buFontTx/>
              <a:buChar char="•"/>
            </a:pPr>
            <a:r>
              <a:rPr lang="en-US" sz="3000" dirty="0" smtClean="0">
                <a:solidFill>
                  <a:srgbClr val="FF0000"/>
                </a:solidFill>
                <a:latin typeface="Verdana" pitchFamily="34" charset="0"/>
              </a:rPr>
              <a:t>Broadcasting is one-way communication from a transmitter to many receivers. </a:t>
            </a:r>
            <a:r>
              <a:rPr lang="en-US" sz="3000" dirty="0" smtClean="0">
                <a:latin typeface="Verdana" pitchFamily="34" charset="0"/>
              </a:rPr>
              <a:t>It is usually planned programming and may be commercial with music, news, sports and advertising or non-commercial from schools, community radio stations, or National Public Radio (NPR).</a:t>
            </a:r>
            <a:r>
              <a:rPr lang="en-US" sz="3200" dirty="0" smtClean="0">
                <a:solidFill>
                  <a:srgbClr val="FF0000"/>
                </a:solidFill>
                <a:latin typeface="Verdana" pitchFamily="34" charset="0"/>
              </a:rPr>
              <a:t>  </a:t>
            </a:r>
            <a:endParaRPr lang="en-US" sz="3200" dirty="0">
              <a:latin typeface="Verdana" pitchFamily="34" charset="0"/>
            </a:endParaRPr>
          </a:p>
        </p:txBody>
      </p:sp>
      <p:sp>
        <p:nvSpPr>
          <p:cNvPr id="2058" name="Text Box 19"/>
          <p:cNvSpPr txBox="1">
            <a:spLocks noChangeArrowheads="1"/>
          </p:cNvSpPr>
          <p:nvPr/>
        </p:nvSpPr>
        <p:spPr bwMode="auto">
          <a:xfrm>
            <a:off x="7778409" y="7362681"/>
            <a:ext cx="1606144"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1a</a:t>
            </a:r>
          </a:p>
        </p:txBody>
      </p:sp>
      <p:sp>
        <p:nvSpPr>
          <p:cNvPr id="13" name="Footer Placeholder 12"/>
          <p:cNvSpPr>
            <a:spLocks noGrp="1"/>
          </p:cNvSpPr>
          <p:nvPr>
            <p:ph type="ftr" sz="quarter" idx="11"/>
          </p:nvPr>
        </p:nvSpPr>
        <p:spPr/>
        <p:txBody>
          <a:bodyPr/>
          <a:lstStyle/>
          <a:p>
            <a:pPr>
              <a:defRPr/>
            </a:pPr>
            <a:r>
              <a:rPr lang="en-US" smtClean="0"/>
              <a:t>07122013</a:t>
            </a:r>
            <a:endParaRPr lang="en-US"/>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6</a:t>
            </a:fld>
            <a:endParaRPr lang="en-US"/>
          </a:p>
        </p:txBody>
      </p:sp>
      <p:sp>
        <p:nvSpPr>
          <p:cNvPr id="11" name="Text Box 16"/>
          <p:cNvSpPr txBox="1">
            <a:spLocks noChangeArrowheads="1"/>
          </p:cNvSpPr>
          <p:nvPr/>
        </p:nvSpPr>
        <p:spPr bwMode="auto">
          <a:xfrm>
            <a:off x="756744" y="5109093"/>
            <a:ext cx="8860222" cy="2400657"/>
          </a:xfrm>
          <a:prstGeom prst="rect">
            <a:avLst/>
          </a:prstGeom>
          <a:noFill/>
          <a:ln w="9525">
            <a:noFill/>
            <a:miter lim="800000"/>
            <a:headEnd/>
            <a:tailEnd/>
          </a:ln>
        </p:spPr>
        <p:txBody>
          <a:bodyPr wrap="square">
            <a:spAutoFit/>
          </a:bodyPr>
          <a:lstStyle/>
          <a:p>
            <a:pPr marL="290513" indent="-290513">
              <a:buFontTx/>
              <a:buChar char="•"/>
            </a:pPr>
            <a:r>
              <a:rPr lang="en-US" sz="3000" dirty="0" smtClean="0">
                <a:solidFill>
                  <a:srgbClr val="FF0000"/>
                </a:solidFill>
                <a:latin typeface="Verdana" pitchFamily="34" charset="0"/>
              </a:rPr>
              <a:t>Two-way radio uses both a transmitter and receiver at both ends.  </a:t>
            </a:r>
            <a:r>
              <a:rPr lang="en-US" sz="3000" dirty="0" smtClean="0">
                <a:latin typeface="Verdana" pitchFamily="34" charset="0"/>
              </a:rPr>
              <a:t>Examples are walkie-talkies, amateur radio, mobile telephones, fire and police, taxis, aviation, ships, military, etc.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37323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3"/>
          <p:cNvSpPr txBox="1">
            <a:spLocks noChangeArrowheads="1"/>
          </p:cNvSpPr>
          <p:nvPr/>
        </p:nvSpPr>
        <p:spPr bwMode="auto">
          <a:xfrm>
            <a:off x="5779281" y="138618"/>
            <a:ext cx="3613490"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Electromagnetic Spectrum</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9" name="Title 8"/>
          <p:cNvSpPr>
            <a:spLocks noGrp="1"/>
          </p:cNvSpPr>
          <p:nvPr>
            <p:ph type="title"/>
          </p:nvPr>
        </p:nvSpPr>
        <p:spPr>
          <a:xfrm>
            <a:off x="1292771" y="1084117"/>
            <a:ext cx="7504387" cy="965400"/>
          </a:xfrm>
        </p:spPr>
        <p:txBody>
          <a:bodyPr/>
          <a:lstStyle/>
          <a:p>
            <a:r>
              <a:rPr lang="en-US" dirty="0" smtClean="0">
                <a:latin typeface="Verdana" pitchFamily="34" charset="0"/>
                <a:ea typeface="Verdana" pitchFamily="34" charset="0"/>
                <a:cs typeface="Verdana" pitchFamily="34" charset="0"/>
              </a:rPr>
              <a:t>Frequency Assignments</a:t>
            </a:r>
            <a:br>
              <a:rPr lang="en-US" dirty="0" smtClean="0">
                <a:latin typeface="Verdana" pitchFamily="34" charset="0"/>
                <a:ea typeface="Verdana" pitchFamily="34" charset="0"/>
                <a:cs typeface="Verdana" pitchFamily="34" charset="0"/>
              </a:rPr>
            </a:br>
            <a:endParaRPr lang="en-US" sz="28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22" name="TextBox 21"/>
          <p:cNvSpPr txBox="1"/>
          <p:nvPr/>
        </p:nvSpPr>
        <p:spPr bwMode="auto">
          <a:xfrm>
            <a:off x="7626179" y="7378264"/>
            <a:ext cx="1718356" cy="276999"/>
          </a:xfrm>
          <a:prstGeom prst="rect">
            <a:avLst/>
          </a:prstGeom>
          <a:solidFill>
            <a:schemeClr val="bg1"/>
          </a:solidFill>
          <a:ln w="9525">
            <a:noFill/>
            <a:miter lim="800000"/>
            <a:headEnd/>
            <a:tailEnd/>
          </a:ln>
        </p:spPr>
        <p:txBody>
          <a:bodyPr wrap="none" rtlCol="0">
            <a:spAutoFit/>
          </a:bodyPr>
          <a:lstStyle/>
          <a:p>
            <a:pPr algn="r"/>
            <a:r>
              <a:rPr lang="en-US" sz="1200" dirty="0" smtClean="0">
                <a:latin typeface="Verdana" pitchFamily="34" charset="0"/>
              </a:rPr>
              <a:t>Radio M.B Req. 3.a.</a:t>
            </a:r>
            <a:endParaRPr lang="en-US" sz="1200" dirty="0"/>
          </a:p>
        </p:txBody>
      </p:sp>
      <p:sp>
        <p:nvSpPr>
          <p:cNvPr id="15" name="Rectangle 3"/>
          <p:cNvSpPr>
            <a:spLocks noGrp="1" noChangeArrowheads="1"/>
          </p:cNvSpPr>
          <p:nvPr>
            <p:ph sz="half" idx="2"/>
          </p:nvPr>
        </p:nvSpPr>
        <p:spPr>
          <a:xfrm>
            <a:off x="787120" y="2149130"/>
            <a:ext cx="3911013" cy="4478698"/>
          </a:xfrm>
        </p:spPr>
        <p:txBody>
          <a:bodyPr/>
          <a:lstStyle/>
          <a:p>
            <a:pPr eaLnBrk="1" hangingPunct="1"/>
            <a:r>
              <a:rPr lang="en-US" dirty="0" smtClean="0">
                <a:latin typeface="Arial" pitchFamily="34" charset="0"/>
              </a:rPr>
              <a:t>AM Broadcast Radio</a:t>
            </a:r>
          </a:p>
          <a:p>
            <a:pPr eaLnBrk="1" hangingPunct="1"/>
            <a:r>
              <a:rPr lang="en-US" dirty="0" smtClean="0">
                <a:latin typeface="Arial" pitchFamily="34" charset="0"/>
              </a:rPr>
              <a:t>FM Broadcast Radio</a:t>
            </a:r>
          </a:p>
          <a:p>
            <a:pPr eaLnBrk="1" hangingPunct="1"/>
            <a:r>
              <a:rPr lang="en-US" dirty="0" smtClean="0">
                <a:latin typeface="Arial" pitchFamily="34" charset="0"/>
              </a:rPr>
              <a:t>Short Wave Broadcast </a:t>
            </a:r>
          </a:p>
          <a:p>
            <a:pPr eaLnBrk="1" hangingPunct="1"/>
            <a:r>
              <a:rPr lang="en-US" dirty="0" smtClean="0">
                <a:latin typeface="Arial" pitchFamily="34" charset="0"/>
              </a:rPr>
              <a:t>Television Broadcast</a:t>
            </a:r>
          </a:p>
          <a:p>
            <a:pPr eaLnBrk="1" hangingPunct="1"/>
            <a:r>
              <a:rPr lang="en-US" dirty="0" smtClean="0">
                <a:latin typeface="Arial" pitchFamily="34" charset="0"/>
              </a:rPr>
              <a:t>CB Radio</a:t>
            </a:r>
          </a:p>
          <a:p>
            <a:pPr eaLnBrk="1" hangingPunct="1"/>
            <a:r>
              <a:rPr lang="en-US" dirty="0" smtClean="0">
                <a:latin typeface="Arial" pitchFamily="34" charset="0"/>
              </a:rPr>
              <a:t>Police Radio</a:t>
            </a:r>
          </a:p>
          <a:p>
            <a:pPr eaLnBrk="1" hangingPunct="1"/>
            <a:r>
              <a:rPr lang="en-US" dirty="0" smtClean="0">
                <a:solidFill>
                  <a:srgbClr val="FF0000"/>
                </a:solidFill>
                <a:latin typeface="Arial" pitchFamily="34" charset="0"/>
              </a:rPr>
              <a:t>Amateur Radio</a:t>
            </a:r>
          </a:p>
          <a:p>
            <a:pPr eaLnBrk="1" hangingPunct="1"/>
            <a:endParaRPr lang="en-US" dirty="0" smtClean="0">
              <a:solidFill>
                <a:srgbClr val="FF0000"/>
              </a:solidFill>
              <a:latin typeface="Arial" pitchFamily="34" charset="0"/>
            </a:endParaRPr>
          </a:p>
          <a:p>
            <a:pPr eaLnBrk="1" hangingPunct="1"/>
            <a:r>
              <a:rPr lang="en-US" dirty="0" smtClean="0">
                <a:latin typeface="Arial" pitchFamily="34" charset="0"/>
              </a:rPr>
              <a:t>Mobile Telephone</a:t>
            </a:r>
          </a:p>
          <a:p>
            <a:pPr eaLnBrk="1" hangingPunct="1"/>
            <a:r>
              <a:rPr lang="en-US" dirty="0" smtClean="0">
                <a:latin typeface="Arial" pitchFamily="34" charset="0"/>
              </a:rPr>
              <a:t>Wi-Fi</a:t>
            </a:r>
          </a:p>
          <a:p>
            <a:pPr lvl="1" eaLnBrk="1" hangingPunct="1"/>
            <a:endParaRPr lang="en-US" dirty="0" smtClean="0">
              <a:solidFill>
                <a:srgbClr val="FF0000"/>
              </a:solidFill>
              <a:latin typeface="Arial" pitchFamily="34" charset="0"/>
            </a:endParaRPr>
          </a:p>
        </p:txBody>
      </p:sp>
      <p:sp>
        <p:nvSpPr>
          <p:cNvPr id="16" name="Rectangle 4"/>
          <p:cNvSpPr>
            <a:spLocks noGrp="1" noChangeArrowheads="1"/>
          </p:cNvSpPr>
          <p:nvPr>
            <p:ph sz="quarter" idx="4"/>
          </p:nvPr>
        </p:nvSpPr>
        <p:spPr>
          <a:xfrm>
            <a:off x="4367057" y="2149130"/>
            <a:ext cx="5990897" cy="4478698"/>
          </a:xfrm>
        </p:spPr>
        <p:txBody>
          <a:bodyPr/>
          <a:lstStyle/>
          <a:p>
            <a:pPr eaLnBrk="1" hangingPunct="1">
              <a:buNone/>
            </a:pPr>
            <a:r>
              <a:rPr lang="en-US" dirty="0" smtClean="0">
                <a:latin typeface="Arial" pitchFamily="34" charset="0"/>
              </a:rPr>
              <a:t>540 - 1600 kHz</a:t>
            </a:r>
          </a:p>
          <a:p>
            <a:pPr eaLnBrk="1" hangingPunct="1">
              <a:buNone/>
            </a:pPr>
            <a:r>
              <a:rPr lang="en-US" dirty="0" smtClean="0">
                <a:latin typeface="Arial" pitchFamily="34" charset="0"/>
              </a:rPr>
              <a:t>88 - 108 MHz</a:t>
            </a:r>
          </a:p>
          <a:p>
            <a:pPr eaLnBrk="1" hangingPunct="1">
              <a:buNone/>
            </a:pPr>
            <a:r>
              <a:rPr lang="en-US" dirty="0" smtClean="0">
                <a:latin typeface="Arial" pitchFamily="34" charset="0"/>
              </a:rPr>
              <a:t>5 - 22 MHz</a:t>
            </a:r>
          </a:p>
          <a:p>
            <a:pPr eaLnBrk="1" hangingPunct="1">
              <a:buNone/>
            </a:pPr>
            <a:r>
              <a:rPr lang="en-US" dirty="0" smtClean="0">
                <a:latin typeface="Arial" pitchFamily="34" charset="0"/>
              </a:rPr>
              <a:t>Channel 2 = 54-60 MHz</a:t>
            </a:r>
          </a:p>
          <a:p>
            <a:pPr eaLnBrk="1" hangingPunct="1">
              <a:buNone/>
            </a:pPr>
            <a:r>
              <a:rPr lang="en-US" dirty="0" smtClean="0">
                <a:latin typeface="Arial" pitchFamily="34" charset="0"/>
              </a:rPr>
              <a:t>27 MHz</a:t>
            </a:r>
          </a:p>
          <a:p>
            <a:pPr eaLnBrk="1" hangingPunct="1">
              <a:buNone/>
            </a:pPr>
            <a:r>
              <a:rPr lang="en-US" dirty="0" smtClean="0">
                <a:latin typeface="Arial" pitchFamily="34" charset="0"/>
              </a:rPr>
              <a:t>450-470 MHz</a:t>
            </a:r>
          </a:p>
          <a:p>
            <a:pPr eaLnBrk="1" hangingPunct="1">
              <a:buNone/>
            </a:pPr>
            <a:r>
              <a:rPr lang="en-US" dirty="0" smtClean="0">
                <a:solidFill>
                  <a:srgbClr val="FF0000"/>
                </a:solidFill>
                <a:latin typeface="Arial" pitchFamily="34" charset="0"/>
              </a:rPr>
              <a:t>3.5,   7, 10, 14, 21, 28, 50, 144 MHz</a:t>
            </a:r>
          </a:p>
          <a:p>
            <a:pPr eaLnBrk="1" hangingPunct="1">
              <a:buFontTx/>
              <a:buNone/>
            </a:pPr>
            <a:r>
              <a:rPr lang="en-US" dirty="0" smtClean="0">
                <a:solidFill>
                  <a:schemeClr val="accent2"/>
                </a:solidFill>
                <a:latin typeface="Arial" pitchFamily="34" charset="0"/>
              </a:rPr>
              <a:t> 80, 40, 30, 20, 15, 10,   6,   2 meters</a:t>
            </a:r>
          </a:p>
          <a:p>
            <a:pPr eaLnBrk="1" hangingPunct="1">
              <a:buFontTx/>
              <a:buNone/>
            </a:pPr>
            <a:r>
              <a:rPr lang="en-US" dirty="0" smtClean="0">
                <a:latin typeface="Arial" pitchFamily="34" charset="0"/>
              </a:rPr>
              <a:t>850 - 900 MHz, 1800 – 1900 MHz</a:t>
            </a:r>
          </a:p>
          <a:p>
            <a:pPr eaLnBrk="1" hangingPunct="1">
              <a:buFontTx/>
              <a:buNone/>
            </a:pPr>
            <a:r>
              <a:rPr lang="en-US" dirty="0" smtClean="0">
                <a:latin typeface="Arial" pitchFamily="34" charset="0"/>
              </a:rPr>
              <a:t>2400 – 2470 MHz</a:t>
            </a:r>
          </a:p>
        </p:txBody>
      </p:sp>
      <p:sp>
        <p:nvSpPr>
          <p:cNvPr id="11" name="Slide Number Placeholder 10"/>
          <p:cNvSpPr>
            <a:spLocks noGrp="1"/>
          </p:cNvSpPr>
          <p:nvPr>
            <p:ph type="sldNum" sz="quarter" idx="12"/>
          </p:nvPr>
        </p:nvSpPr>
        <p:spPr>
          <a:xfrm>
            <a:off x="7208932" y="7081766"/>
            <a:ext cx="2095500" cy="517669"/>
          </a:xfrm>
        </p:spPr>
        <p:txBody>
          <a:bodyPr/>
          <a:lstStyle/>
          <a:p>
            <a:pPr>
              <a:defRPr/>
            </a:pPr>
            <a:fld id="{039F1823-378F-4360-8B09-9A14335DDBEA}"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853367" y="1057660"/>
            <a:ext cx="8351666" cy="1400383"/>
          </a:xfrm>
          <a:prstGeom prst="rect">
            <a:avLst/>
          </a:prstGeom>
          <a:noFill/>
          <a:ln w="9525">
            <a:noFill/>
            <a:miter lim="800000"/>
            <a:headEnd/>
            <a:tailEnd/>
          </a:ln>
        </p:spPr>
        <p:txBody>
          <a:bodyPr wrap="square">
            <a:spAutoFit/>
          </a:bodyPr>
          <a:lstStyle/>
          <a:p>
            <a:pPr>
              <a:spcBef>
                <a:spcPts val="600"/>
              </a:spcBef>
            </a:pPr>
            <a:endParaRPr lang="en-US" sz="3200" dirty="0" smtClean="0">
              <a:latin typeface="Verdana" pitchFamily="34" charset="0"/>
            </a:endParaRPr>
          </a:p>
          <a:p>
            <a:pPr>
              <a:spcBef>
                <a:spcPts val="600"/>
              </a:spcBef>
              <a:buFont typeface="Arial" pitchFamily="34" charset="0"/>
              <a:buChar cha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4" name="Title 13"/>
          <p:cNvSpPr>
            <a:spLocks noGrp="1"/>
          </p:cNvSpPr>
          <p:nvPr>
            <p:ph type="title"/>
          </p:nvPr>
        </p:nvSpPr>
        <p:spPr/>
        <p:txBody>
          <a:bodyPr/>
          <a:lstStyle/>
          <a:p>
            <a:r>
              <a:rPr lang="en-US" dirty="0" smtClean="0">
                <a:latin typeface="Verdana" pitchFamily="34" charset="0"/>
                <a:ea typeface="Verdana" pitchFamily="34" charset="0"/>
                <a:cs typeface="Verdana" pitchFamily="34" charset="0"/>
              </a:rPr>
              <a:t>How Radio Waves Carry Information</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70" y="2166040"/>
            <a:ext cx="8550462" cy="4663931"/>
          </a:xfrm>
        </p:spPr>
        <p:txBody>
          <a:bodyPr/>
          <a:lstStyle/>
          <a:p>
            <a:r>
              <a:rPr lang="en-US" dirty="0" smtClean="0">
                <a:latin typeface="Verdana" pitchFamily="34" charset="0"/>
                <a:ea typeface="Verdana" pitchFamily="34" charset="0"/>
                <a:cs typeface="Verdana" pitchFamily="34" charset="0"/>
              </a:rPr>
              <a:t>A pure radio wave does not convey information.</a:t>
            </a:r>
          </a:p>
          <a:p>
            <a:r>
              <a:rPr lang="en-US" dirty="0" smtClean="0">
                <a:solidFill>
                  <a:srgbClr val="FF0000"/>
                </a:solidFill>
                <a:latin typeface="Verdana" pitchFamily="34" charset="0"/>
                <a:ea typeface="Verdana" pitchFamily="34" charset="0"/>
                <a:cs typeface="Verdana" pitchFamily="34" charset="0"/>
              </a:rPr>
              <a:t>Radio waves carry information when they are changed by a process called modulation.</a:t>
            </a:r>
          </a:p>
          <a:p>
            <a:r>
              <a:rPr lang="en-US" dirty="0" smtClean="0">
                <a:latin typeface="Verdana" pitchFamily="34" charset="0"/>
                <a:ea typeface="Verdana" pitchFamily="34" charset="0"/>
                <a:cs typeface="Verdana" pitchFamily="34" charset="0"/>
              </a:rPr>
              <a:t>Modulation</a:t>
            </a:r>
          </a:p>
          <a:p>
            <a:pPr lvl="1"/>
            <a:r>
              <a:rPr lang="en-US" dirty="0" smtClean="0">
                <a:latin typeface="Verdana" pitchFamily="34" charset="0"/>
                <a:ea typeface="Verdana" pitchFamily="34" charset="0"/>
                <a:cs typeface="Verdana" pitchFamily="34" charset="0"/>
              </a:rPr>
              <a:t>Continuous wave (CW)</a:t>
            </a:r>
          </a:p>
          <a:p>
            <a:pPr lvl="1"/>
            <a:r>
              <a:rPr lang="en-US" dirty="0" smtClean="0">
                <a:latin typeface="Verdana" pitchFamily="34" charset="0"/>
                <a:ea typeface="Verdana" pitchFamily="34" charset="0"/>
                <a:cs typeface="Verdana" pitchFamily="34" charset="0"/>
              </a:rPr>
              <a:t>Amplitude (AM)</a:t>
            </a:r>
          </a:p>
          <a:p>
            <a:pPr lvl="1"/>
            <a:r>
              <a:rPr lang="en-US" dirty="0" smtClean="0">
                <a:latin typeface="Verdana" pitchFamily="34" charset="0"/>
                <a:ea typeface="Verdana" pitchFamily="34" charset="0"/>
                <a:cs typeface="Verdana" pitchFamily="34" charset="0"/>
              </a:rPr>
              <a:t>Frequency (FM)</a:t>
            </a:r>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61</a:t>
            </a:fld>
            <a:endParaRPr lang="en-US"/>
          </a:p>
        </p:txBody>
      </p:sp>
      <p:pic>
        <p:nvPicPr>
          <p:cNvPr id="13" name="Picture 3705" descr="100-0095_IMG"/>
          <p:cNvPicPr>
            <a:picLocks noChangeAspect="1" noChangeArrowheads="1"/>
          </p:cNvPicPr>
          <p:nvPr/>
        </p:nvPicPr>
        <p:blipFill>
          <a:blip r:embed="rId2" cstate="print"/>
          <a:stretch>
            <a:fillRect/>
          </a:stretch>
        </p:blipFill>
        <p:spPr bwMode="auto">
          <a:xfrm>
            <a:off x="6367090" y="5048189"/>
            <a:ext cx="2461702" cy="1848243"/>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853367" y="1057660"/>
            <a:ext cx="8351666" cy="4632037"/>
          </a:xfrm>
          <a:prstGeom prst="rect">
            <a:avLst/>
          </a:prstGeom>
          <a:noFill/>
          <a:ln w="9525">
            <a:noFill/>
            <a:miter lim="800000"/>
            <a:headEnd/>
            <a:tailEnd/>
          </a:ln>
        </p:spPr>
        <p:txBody>
          <a:bodyPr wrap="square">
            <a:spAutoFit/>
          </a:bodyPr>
          <a:lstStyle/>
          <a:p>
            <a:pPr>
              <a:spcBef>
                <a:spcPts val="600"/>
              </a:spcBef>
            </a:pPr>
            <a:endParaRPr lang="en-US" sz="3200" dirty="0" smtClean="0">
              <a:latin typeface="Verdana" pitchFamily="34" charset="0"/>
            </a:endParaRPr>
          </a:p>
          <a:p>
            <a:pPr>
              <a:spcBef>
                <a:spcPts val="600"/>
              </a:spcBef>
            </a:pPr>
            <a:endParaRPr lang="en-US" sz="3200" dirty="0" smtClean="0">
              <a:latin typeface="Verdana" pitchFamily="34" charset="0"/>
            </a:endParaRPr>
          </a:p>
          <a:p>
            <a:pPr>
              <a:spcBef>
                <a:spcPts val="600"/>
              </a:spcBef>
            </a:pPr>
            <a:r>
              <a:rPr lang="en-US" sz="3200" dirty="0" smtClean="0">
                <a:latin typeface="Verdana" pitchFamily="34" charset="0"/>
              </a:rPr>
              <a:t>Radio </a:t>
            </a:r>
            <a:r>
              <a:rPr lang="en-US" sz="3200" dirty="0">
                <a:latin typeface="Verdana" pitchFamily="34" charset="0"/>
              </a:rPr>
              <a:t>signals are </a:t>
            </a:r>
            <a:r>
              <a:rPr lang="en-US" sz="3200" dirty="0" smtClean="0">
                <a:latin typeface="Verdana" pitchFamily="34" charset="0"/>
              </a:rPr>
              <a:t>modulated(changed</a:t>
            </a:r>
            <a:r>
              <a:rPr lang="en-US" sz="3200" dirty="0">
                <a:latin typeface="Verdana" pitchFamily="34" charset="0"/>
              </a:rPr>
              <a:t>) with </a:t>
            </a:r>
            <a:r>
              <a:rPr lang="en-US" sz="3200" dirty="0" smtClean="0">
                <a:latin typeface="Verdana" pitchFamily="34" charset="0"/>
              </a:rPr>
              <a:t>information.</a:t>
            </a:r>
          </a:p>
          <a:p>
            <a:pPr lvl="1">
              <a:spcBef>
                <a:spcPts val="1200"/>
              </a:spcBef>
              <a:buFont typeface="Verdana" pitchFamily="34" charset="0"/>
              <a:buChar char="─"/>
            </a:pPr>
            <a:r>
              <a:rPr lang="en-US" sz="2800" dirty="0" smtClean="0">
                <a:latin typeface="Verdana" pitchFamily="34" charset="0"/>
              </a:rPr>
              <a:t> Morse </a:t>
            </a:r>
            <a:r>
              <a:rPr lang="en-US" sz="2800" dirty="0">
                <a:latin typeface="Verdana" pitchFamily="34" charset="0"/>
              </a:rPr>
              <a:t>Code </a:t>
            </a:r>
            <a:r>
              <a:rPr lang="en-US" sz="2800" dirty="0" smtClean="0">
                <a:latin typeface="Verdana" pitchFamily="34" charset="0"/>
              </a:rPr>
              <a:t>uses dots and dashes</a:t>
            </a:r>
          </a:p>
          <a:p>
            <a:pPr lvl="1">
              <a:spcBef>
                <a:spcPts val="600"/>
              </a:spcBef>
              <a:buFont typeface="Verdana" pitchFamily="34" charset="0"/>
              <a:buChar char="─"/>
            </a:pPr>
            <a:r>
              <a:rPr lang="en-US" sz="2800" dirty="0" smtClean="0">
                <a:latin typeface="Verdana" pitchFamily="34" charset="0"/>
              </a:rPr>
              <a:t> Voice</a:t>
            </a:r>
            <a:r>
              <a:rPr lang="en-US" sz="2800" dirty="0">
                <a:latin typeface="Verdana" pitchFamily="34" charset="0"/>
              </a:rPr>
              <a:t>, images – AM, FM, </a:t>
            </a:r>
            <a:r>
              <a:rPr lang="en-US" sz="2800" dirty="0" smtClean="0">
                <a:latin typeface="Verdana" pitchFamily="34" charset="0"/>
              </a:rPr>
              <a:t>TV</a:t>
            </a:r>
          </a:p>
          <a:p>
            <a:pPr lvl="1">
              <a:spcBef>
                <a:spcPts val="600"/>
              </a:spcBef>
              <a:buFont typeface="Verdana" pitchFamily="34" charset="0"/>
              <a:buChar char="─"/>
            </a:pPr>
            <a:r>
              <a:rPr lang="en-US" sz="2800" dirty="0" smtClean="0">
                <a:latin typeface="Verdana" pitchFamily="34" charset="0"/>
              </a:rPr>
              <a:t> Digital modes – 1s </a:t>
            </a:r>
            <a:r>
              <a:rPr lang="en-US" sz="2800" dirty="0">
                <a:latin typeface="Verdana" pitchFamily="34" charset="0"/>
              </a:rPr>
              <a:t>and </a:t>
            </a:r>
            <a:r>
              <a:rPr lang="en-US" sz="2800" dirty="0" smtClean="0">
                <a:latin typeface="Verdana" pitchFamily="34" charset="0"/>
              </a:rPr>
              <a:t>0s</a:t>
            </a:r>
          </a:p>
          <a:p>
            <a:pPr>
              <a:spcBef>
                <a:spcPts val="600"/>
              </a:spcBef>
              <a:buFont typeface="Arial" pitchFamily="34" charset="0"/>
              <a:buChar cha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62</a:t>
            </a:fld>
            <a:endParaRPr lang="en-US"/>
          </a:p>
        </p:txBody>
      </p:sp>
      <p:pic>
        <p:nvPicPr>
          <p:cNvPr id="13" name="Picture 3705" descr="100-0095_IMG"/>
          <p:cNvPicPr>
            <a:picLocks noChangeAspect="1" noChangeArrowheads="1"/>
          </p:cNvPicPr>
          <p:nvPr/>
        </p:nvPicPr>
        <p:blipFill>
          <a:blip r:embed="rId2" cstate="print"/>
          <a:stretch>
            <a:fillRect/>
          </a:stretch>
        </p:blipFill>
        <p:spPr bwMode="auto">
          <a:xfrm>
            <a:off x="6367090" y="5048189"/>
            <a:ext cx="2461702" cy="1848243"/>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4" name="Title 13"/>
          <p:cNvSpPr>
            <a:spLocks noGrp="1"/>
          </p:cNvSpPr>
          <p:nvPr>
            <p:ph type="title"/>
          </p:nvPr>
        </p:nvSpPr>
        <p:spPr>
          <a:xfrm>
            <a:off x="753970" y="848295"/>
            <a:ext cx="8550462" cy="1075103"/>
          </a:xfrm>
        </p:spPr>
        <p:txBody>
          <a:bodyPr/>
          <a:lstStyle/>
          <a:p>
            <a:r>
              <a:rPr lang="en-US" dirty="0" smtClean="0">
                <a:latin typeface="Verdana" pitchFamily="34" charset="0"/>
                <a:ea typeface="Verdana" pitchFamily="34" charset="0"/>
                <a:cs typeface="Verdana" pitchFamily="34" charset="0"/>
              </a:rPr>
              <a:t>Continuous Wave  (CW) </a:t>
            </a:r>
            <a:br>
              <a:rPr lang="en-US" dirty="0" smtClean="0">
                <a:latin typeface="Verdana" pitchFamily="34" charset="0"/>
                <a:ea typeface="Verdana" pitchFamily="34" charset="0"/>
                <a:cs typeface="Verdana" pitchFamily="34" charset="0"/>
              </a:rPr>
            </a:br>
            <a:r>
              <a:rPr lang="en-US" dirty="0" smtClean="0">
                <a:latin typeface="Verdana" pitchFamily="34" charset="0"/>
                <a:ea typeface="Verdana" pitchFamily="34" charset="0"/>
                <a:cs typeface="Verdana" pitchFamily="34" charset="0"/>
              </a:rPr>
              <a:t> </a:t>
            </a:r>
            <a:r>
              <a:rPr lang="en-US" sz="3200" dirty="0" smtClean="0">
                <a:latin typeface="Verdana" pitchFamily="34" charset="0"/>
                <a:ea typeface="Verdana" pitchFamily="34" charset="0"/>
                <a:cs typeface="Verdana" pitchFamily="34" charset="0"/>
              </a:rPr>
              <a:t>The Oldest Digital Mode</a:t>
            </a:r>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63</a:t>
            </a:fld>
            <a:endParaRPr lang="en-US"/>
          </a:p>
        </p:txBody>
      </p:sp>
      <p:pic>
        <p:nvPicPr>
          <p:cNvPr id="131075" name="Picture 3"/>
          <p:cNvPicPr>
            <a:picLocks noGrp="1" noChangeAspect="1" noChangeArrowheads="1"/>
          </p:cNvPicPr>
          <p:nvPr>
            <p:ph idx="1"/>
          </p:nvPr>
        </p:nvPicPr>
        <p:blipFill>
          <a:blip r:embed="rId3" cstate="print"/>
          <a:srcRect/>
          <a:stretch>
            <a:fillRect/>
          </a:stretch>
        </p:blipFill>
        <p:spPr bwMode="auto">
          <a:xfrm>
            <a:off x="2254459" y="2222938"/>
            <a:ext cx="5439114" cy="5156907"/>
          </a:xfrm>
          <a:prstGeom prst="rect">
            <a:avLst/>
          </a:prstGeom>
          <a:noFill/>
        </p:spPr>
      </p:pic>
      <p:sp>
        <p:nvSpPr>
          <p:cNvPr id="16" name="TextBox 15"/>
          <p:cNvSpPr txBox="1"/>
          <p:nvPr/>
        </p:nvSpPr>
        <p:spPr bwMode="auto">
          <a:xfrm>
            <a:off x="1710215" y="2033742"/>
            <a:ext cx="6822702" cy="830997"/>
          </a:xfrm>
          <a:prstGeom prst="rect">
            <a:avLst/>
          </a:prstGeom>
          <a:solidFill>
            <a:schemeClr val="bg1"/>
          </a:solidFill>
          <a:ln w="9525">
            <a:noFill/>
            <a:miter lim="800000"/>
            <a:headEnd/>
            <a:tailEnd/>
          </a:ln>
        </p:spPr>
        <p:txBody>
          <a:bodyPr wrap="none" rtlCol="0">
            <a:spAutoFit/>
          </a:bodyPr>
          <a:lstStyle/>
          <a:p>
            <a:pPr algn="ctr"/>
            <a:r>
              <a:rPr lang="en-US" dirty="0" smtClean="0">
                <a:latin typeface="Verdana" pitchFamily="34" charset="0"/>
                <a:ea typeface="Verdana" pitchFamily="34" charset="0"/>
                <a:cs typeface="Verdana" pitchFamily="34" charset="0"/>
              </a:rPr>
              <a:t>Works by simply turning the transmitter</a:t>
            </a:r>
          </a:p>
          <a:p>
            <a:pPr algn="ctr"/>
            <a:r>
              <a:rPr lang="en-US" dirty="0" smtClean="0">
                <a:latin typeface="Verdana" pitchFamily="34" charset="0"/>
                <a:ea typeface="Verdana" pitchFamily="34" charset="0"/>
                <a:cs typeface="Verdana" pitchFamily="34" charset="0"/>
              </a:rPr>
              <a:t> on and off in a pattern called Morse Code</a:t>
            </a:r>
            <a:endParaRPr lang="en-US"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4" name="Title 13"/>
          <p:cNvSpPr>
            <a:spLocks noGrp="1"/>
          </p:cNvSpPr>
          <p:nvPr>
            <p:ph type="title"/>
          </p:nvPr>
        </p:nvSpPr>
        <p:spPr>
          <a:xfrm>
            <a:off x="753970" y="596039"/>
            <a:ext cx="8550462" cy="1295400"/>
          </a:xfrm>
        </p:spPr>
        <p:txBody>
          <a:bodyPr/>
          <a:lstStyle/>
          <a:p>
            <a:r>
              <a:rPr lang="en-US" b="1" dirty="0" smtClean="0">
                <a:latin typeface="Arial" pitchFamily="34" charset="0"/>
              </a:rPr>
              <a:t>“CW” or Morse Code</a:t>
            </a:r>
            <a:r>
              <a:rPr lang="en-US" dirty="0" smtClean="0">
                <a:latin typeface="Arial" pitchFamily="34" charset="0"/>
              </a:rPr>
              <a:t> </a:t>
            </a:r>
            <a:endParaRPr lang="en-US" dirty="0"/>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64</a:t>
            </a:fld>
            <a:endParaRPr lang="en-US"/>
          </a:p>
        </p:txBody>
      </p:sp>
      <p:pic>
        <p:nvPicPr>
          <p:cNvPr id="132098" name="Picture 2"/>
          <p:cNvPicPr>
            <a:picLocks noGrp="1" noChangeAspect="1" noChangeArrowheads="1"/>
          </p:cNvPicPr>
          <p:nvPr>
            <p:ph idx="1"/>
          </p:nvPr>
        </p:nvPicPr>
        <p:blipFill>
          <a:blip r:embed="rId2" cstate="print"/>
          <a:srcRect/>
          <a:stretch>
            <a:fillRect/>
          </a:stretch>
        </p:blipFill>
        <p:spPr bwMode="auto">
          <a:xfrm>
            <a:off x="945918" y="1734207"/>
            <a:ext cx="8330659" cy="50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4" name="Title 13"/>
          <p:cNvSpPr>
            <a:spLocks noGrp="1"/>
          </p:cNvSpPr>
          <p:nvPr>
            <p:ph type="title"/>
          </p:nvPr>
        </p:nvSpPr>
        <p:spPr>
          <a:xfrm>
            <a:off x="753969" y="674869"/>
            <a:ext cx="8550462" cy="1295400"/>
          </a:xfrm>
        </p:spPr>
        <p:txBody>
          <a:bodyPr/>
          <a:lstStyle/>
          <a:p>
            <a:r>
              <a:rPr lang="en-US" dirty="0" smtClean="0">
                <a:latin typeface="Verdana" pitchFamily="34" charset="0"/>
                <a:ea typeface="Verdana" pitchFamily="34" charset="0"/>
                <a:cs typeface="Verdana" pitchFamily="34" charset="0"/>
              </a:rPr>
              <a:t>Modulation</a:t>
            </a:r>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65</a:t>
            </a:fld>
            <a:endParaRPr lang="en-US"/>
          </a:p>
        </p:txBody>
      </p:sp>
      <p:sp>
        <p:nvSpPr>
          <p:cNvPr id="13" name="Line 3"/>
          <p:cNvSpPr>
            <a:spLocks noChangeShapeType="1"/>
          </p:cNvSpPr>
          <p:nvPr/>
        </p:nvSpPr>
        <p:spPr bwMode="auto">
          <a:xfrm>
            <a:off x="1622520" y="6045200"/>
            <a:ext cx="0" cy="518160"/>
          </a:xfrm>
          <a:prstGeom prst="line">
            <a:avLst/>
          </a:prstGeom>
          <a:noFill/>
          <a:ln w="9525">
            <a:noFill/>
            <a:round/>
            <a:headEnd/>
            <a:tailEnd type="triangle" w="med" len="med"/>
          </a:ln>
        </p:spPr>
        <p:txBody>
          <a:bodyPr wrap="none" lIns="101882" tIns="50941" rIns="101882" bIns="50941">
            <a:spAutoFit/>
          </a:bodyPr>
          <a:lstStyle/>
          <a:p>
            <a:endParaRPr lang="en-US"/>
          </a:p>
        </p:txBody>
      </p:sp>
      <p:grpSp>
        <p:nvGrpSpPr>
          <p:cNvPr id="24" name="Group 23"/>
          <p:cNvGrpSpPr/>
          <p:nvPr/>
        </p:nvGrpSpPr>
        <p:grpSpPr>
          <a:xfrm>
            <a:off x="951960" y="2159001"/>
            <a:ext cx="8067675" cy="1435735"/>
            <a:chOff x="951960" y="2159001"/>
            <a:chExt cx="8067675" cy="1435735"/>
          </a:xfrm>
        </p:grpSpPr>
        <p:graphicFrame>
          <p:nvGraphicFramePr>
            <p:cNvPr id="18" name="Object 4"/>
            <p:cNvGraphicFramePr>
              <a:graphicFrameLocks noChangeAspect="1"/>
            </p:cNvGraphicFramePr>
            <p:nvPr/>
          </p:nvGraphicFramePr>
          <p:xfrm>
            <a:off x="2209260" y="2159001"/>
            <a:ext cx="6810375" cy="1435735"/>
          </p:xfrm>
          <a:graphic>
            <a:graphicData uri="http://schemas.openxmlformats.org/presentationml/2006/ole">
              <mc:AlternateContent xmlns:mc="http://schemas.openxmlformats.org/markup-compatibility/2006">
                <mc:Choice xmlns:v="urn:schemas-microsoft-com:vml" Requires="v">
                  <p:oleObj spid="_x0000_s133197" name="Photo Editor Photo" r:id="rId3" imgW="3677163" imgH="885949" progId="">
                    <p:embed/>
                  </p:oleObj>
                </mc:Choice>
                <mc:Fallback>
                  <p:oleObj name="Photo Editor Photo" r:id="rId3" imgW="3677163" imgH="885949" progId="">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260" y="2159001"/>
                          <a:ext cx="6810375" cy="143573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7"/>
            <p:cNvSpPr txBox="1">
              <a:spLocks noChangeArrowheads="1"/>
            </p:cNvSpPr>
            <p:nvPr/>
          </p:nvSpPr>
          <p:spPr bwMode="auto">
            <a:xfrm>
              <a:off x="951960" y="2448667"/>
              <a:ext cx="1002447" cy="718430"/>
            </a:xfrm>
            <a:prstGeom prst="rect">
              <a:avLst/>
            </a:prstGeom>
            <a:noFill/>
            <a:ln w="9525">
              <a:noFill/>
              <a:miter lim="800000"/>
              <a:headEnd/>
              <a:tailEnd/>
            </a:ln>
          </p:spPr>
          <p:txBody>
            <a:bodyPr wrap="none" lIns="101882" tIns="50941" rIns="101882" bIns="50941">
              <a:spAutoFit/>
            </a:bodyPr>
            <a:lstStyle/>
            <a:p>
              <a:r>
                <a:rPr lang="en-US" sz="4000" b="1" dirty="0">
                  <a:solidFill>
                    <a:srgbClr val="FF0000"/>
                  </a:solidFill>
                </a:rPr>
                <a:t>FM</a:t>
              </a:r>
            </a:p>
          </p:txBody>
        </p:sp>
      </p:grpSp>
      <p:grpSp>
        <p:nvGrpSpPr>
          <p:cNvPr id="23" name="Group 22"/>
          <p:cNvGrpSpPr/>
          <p:nvPr/>
        </p:nvGrpSpPr>
        <p:grpSpPr>
          <a:xfrm>
            <a:off x="951960" y="3799840"/>
            <a:ext cx="8130540" cy="1403350"/>
            <a:chOff x="951960" y="3799840"/>
            <a:chExt cx="8130540" cy="1403350"/>
          </a:xfrm>
        </p:grpSpPr>
        <p:graphicFrame>
          <p:nvGraphicFramePr>
            <p:cNvPr id="17" name="Object 3"/>
            <p:cNvGraphicFramePr>
              <a:graphicFrameLocks noChangeAspect="1"/>
            </p:cNvGraphicFramePr>
            <p:nvPr/>
          </p:nvGraphicFramePr>
          <p:xfrm>
            <a:off x="2293080" y="3799840"/>
            <a:ext cx="6789420" cy="1403350"/>
          </p:xfrm>
          <a:graphic>
            <a:graphicData uri="http://schemas.openxmlformats.org/presentationml/2006/ole">
              <mc:AlternateContent xmlns:mc="http://schemas.openxmlformats.org/markup-compatibility/2006">
                <mc:Choice xmlns:v="urn:schemas-microsoft-com:vml" Requires="v">
                  <p:oleObj spid="_x0000_s133198" name="Photo Editor Photo" r:id="rId5" imgW="3677163" imgH="933580" progId="">
                    <p:embed/>
                  </p:oleObj>
                </mc:Choice>
                <mc:Fallback>
                  <p:oleObj name="Photo Editor Photo" r:id="rId5" imgW="3677163" imgH="933580" progId="">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080" y="3799840"/>
                          <a:ext cx="6789420" cy="1403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8"/>
            <p:cNvSpPr txBox="1">
              <a:spLocks noChangeArrowheads="1"/>
            </p:cNvSpPr>
            <p:nvPr/>
          </p:nvSpPr>
          <p:spPr bwMode="auto">
            <a:xfrm>
              <a:off x="951960" y="4058920"/>
              <a:ext cx="1060155" cy="718430"/>
            </a:xfrm>
            <a:prstGeom prst="rect">
              <a:avLst/>
            </a:prstGeom>
            <a:noFill/>
            <a:ln w="9525">
              <a:noFill/>
              <a:miter lim="800000"/>
              <a:headEnd/>
              <a:tailEnd/>
            </a:ln>
          </p:spPr>
          <p:txBody>
            <a:bodyPr wrap="none" lIns="101882" tIns="50941" rIns="101882" bIns="50941">
              <a:spAutoFit/>
            </a:bodyPr>
            <a:lstStyle/>
            <a:p>
              <a:r>
                <a:rPr lang="en-US" sz="4000" b="1" dirty="0">
                  <a:solidFill>
                    <a:srgbClr val="FF0000"/>
                  </a:solidFill>
                </a:rPr>
                <a:t>AM</a:t>
              </a:r>
            </a:p>
          </p:txBody>
        </p:sp>
      </p:grpSp>
      <p:grpSp>
        <p:nvGrpSpPr>
          <p:cNvPr id="22" name="Group 21"/>
          <p:cNvGrpSpPr/>
          <p:nvPr/>
        </p:nvGrpSpPr>
        <p:grpSpPr>
          <a:xfrm>
            <a:off x="1035780" y="5527040"/>
            <a:ext cx="8067675" cy="1381760"/>
            <a:chOff x="1035780" y="5527040"/>
            <a:chExt cx="8067675" cy="1381760"/>
          </a:xfrm>
        </p:grpSpPr>
        <p:graphicFrame>
          <p:nvGraphicFramePr>
            <p:cNvPr id="16" name="Object 2"/>
            <p:cNvGraphicFramePr>
              <a:graphicFrameLocks noChangeAspect="1"/>
            </p:cNvGraphicFramePr>
            <p:nvPr/>
          </p:nvGraphicFramePr>
          <p:xfrm>
            <a:off x="2293080" y="5527040"/>
            <a:ext cx="6810375" cy="1381760"/>
          </p:xfrm>
          <a:graphic>
            <a:graphicData uri="http://schemas.openxmlformats.org/presentationml/2006/ole">
              <mc:AlternateContent xmlns:mc="http://schemas.openxmlformats.org/markup-compatibility/2006">
                <mc:Choice xmlns:v="urn:schemas-microsoft-com:vml" Requires="v">
                  <p:oleObj spid="_x0000_s133199" name="Photo Editor Photo" r:id="rId7" imgW="3677163" imgH="762106" progId="">
                    <p:embed/>
                  </p:oleObj>
                </mc:Choice>
                <mc:Fallback>
                  <p:oleObj name="Photo Editor Photo" r:id="rId7" imgW="3677163" imgH="762106" progId="">
                    <p:embed/>
                    <p:pic>
                      <p:nvPicPr>
                        <p:cNvPr id="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3080" y="5527040"/>
                          <a:ext cx="6810375" cy="138176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9"/>
            <p:cNvSpPr txBox="1">
              <a:spLocks noChangeArrowheads="1"/>
            </p:cNvSpPr>
            <p:nvPr/>
          </p:nvSpPr>
          <p:spPr bwMode="auto">
            <a:xfrm>
              <a:off x="1035780" y="5786120"/>
              <a:ext cx="1002447" cy="718430"/>
            </a:xfrm>
            <a:prstGeom prst="rect">
              <a:avLst/>
            </a:prstGeom>
            <a:noFill/>
            <a:ln w="9525">
              <a:noFill/>
              <a:miter lim="800000"/>
              <a:headEnd/>
              <a:tailEnd/>
            </a:ln>
          </p:spPr>
          <p:txBody>
            <a:bodyPr wrap="none" lIns="101882" tIns="50941" rIns="101882" bIns="50941">
              <a:spAutoFit/>
            </a:bodyPr>
            <a:lstStyle/>
            <a:p>
              <a:r>
                <a:rPr lang="en-US" sz="4000" b="1" dirty="0">
                  <a:solidFill>
                    <a:srgbClr val="FF0000"/>
                  </a:solidFill>
                </a:rPr>
                <a:t>PM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2631490"/>
          </a:xfrm>
          <a:prstGeom prst="rect">
            <a:avLst/>
          </a:prstGeom>
          <a:noFill/>
          <a:ln w="9525">
            <a:noFill/>
            <a:miter lim="800000"/>
            <a:headEnd/>
            <a:tailEnd/>
          </a:ln>
        </p:spPr>
        <p:txBody>
          <a:bodyPr wrap="square">
            <a:spAutoFit/>
          </a:bodyPr>
          <a:lstStyle/>
          <a:p>
            <a:pPr algn="ctr">
              <a:spcBef>
                <a:spcPts val="600"/>
              </a:spcBef>
            </a:pPr>
            <a:r>
              <a:rPr lang="en-US" sz="4400" dirty="0" smtClean="0">
                <a:latin typeface="Verdana" pitchFamily="34" charset="0"/>
              </a:rPr>
              <a:t>Basic Radio Equipment </a:t>
            </a:r>
          </a:p>
          <a:p>
            <a:pPr lvl="1">
              <a:spcBef>
                <a:spcPts val="1200"/>
              </a:spcBef>
              <a:buFont typeface="Verdana" pitchFamily="34" charset="0"/>
              <a:buChar char="─"/>
              <a:defRPr/>
            </a:pPr>
            <a:r>
              <a:rPr lang="en-US" dirty="0" smtClean="0">
                <a:solidFill>
                  <a:srgbClr val="FF0000"/>
                </a:solidFill>
                <a:latin typeface="Verdana" pitchFamily="34" charset="0"/>
              </a:rPr>
              <a:t> A Transmitter sends radio signals using</a:t>
            </a:r>
          </a:p>
          <a:p>
            <a:pPr lvl="1">
              <a:spcBef>
                <a:spcPts val="600"/>
              </a:spcBef>
              <a:defRPr/>
            </a:pPr>
            <a:r>
              <a:rPr lang="en-US" dirty="0" smtClean="0">
                <a:solidFill>
                  <a:srgbClr val="FF0000"/>
                </a:solidFill>
                <a:latin typeface="Verdana" pitchFamily="34" charset="0"/>
              </a:rPr>
              <a:t>   modulation to convey information.</a:t>
            </a:r>
          </a:p>
          <a:p>
            <a:pPr marL="749808" lvl="1" indent="-292608">
              <a:spcBef>
                <a:spcPts val="1200"/>
              </a:spcBef>
              <a:buFont typeface="Verdana" pitchFamily="34" charset="0"/>
              <a:buChar char="─"/>
              <a:defRPr/>
            </a:pPr>
            <a:r>
              <a:rPr lang="en-US" dirty="0" smtClean="0">
                <a:solidFill>
                  <a:srgbClr val="FF0000"/>
                </a:solidFill>
                <a:latin typeface="Verdana" pitchFamily="34" charset="0"/>
              </a:rPr>
              <a:t>A Receiver converts (demodulates) very weak radio signals into audio.</a:t>
            </a: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66</a:t>
            </a:fld>
            <a:endParaRPr lang="en-US"/>
          </a:p>
        </p:txBody>
      </p:sp>
      <p:pic>
        <p:nvPicPr>
          <p:cNvPr id="174082" name="Picture 2" descr="E:\drake.jpg"/>
          <p:cNvPicPr>
            <a:picLocks noChangeAspect="1" noChangeArrowheads="1"/>
          </p:cNvPicPr>
          <p:nvPr/>
        </p:nvPicPr>
        <p:blipFill>
          <a:blip r:embed="rId2" cstate="print"/>
          <a:srcRect/>
          <a:stretch>
            <a:fillRect/>
          </a:stretch>
        </p:blipFill>
        <p:spPr bwMode="auto">
          <a:xfrm>
            <a:off x="2356346" y="3852790"/>
            <a:ext cx="4927324" cy="3288989"/>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458539" y="138618"/>
            <a:ext cx="2587568" cy="646331"/>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a:t>
            </a:r>
            <a:r>
              <a:rPr lang="en-US" sz="1800" b="1" dirty="0">
                <a:latin typeface="Verdana" pitchFamily="34" charset="0"/>
              </a:rPr>
              <a:t>Waves </a:t>
            </a:r>
          </a:p>
          <a:p>
            <a:pPr algn="ctr"/>
            <a:r>
              <a:rPr lang="en-US" sz="1800" b="1" dirty="0">
                <a:latin typeface="Verdana" pitchFamily="34" charset="0"/>
              </a:rPr>
              <a:t>Carry Information</a:t>
            </a: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726574"/>
            <a:ext cx="8351666" cy="4031873"/>
          </a:xfrm>
          <a:prstGeom prst="rect">
            <a:avLst/>
          </a:prstGeom>
          <a:noFill/>
          <a:ln w="9525">
            <a:noFill/>
            <a:miter lim="800000"/>
            <a:headEnd/>
            <a:tailEnd/>
          </a:ln>
        </p:spPr>
        <p:txBody>
          <a:bodyPr wrap="square">
            <a:spAutoFit/>
          </a:bodyPr>
          <a:lstStyle/>
          <a:p>
            <a:pPr algn="ctr">
              <a:spcBef>
                <a:spcPts val="600"/>
              </a:spcBef>
            </a:pPr>
            <a:r>
              <a:rPr lang="en-US" sz="4400" dirty="0" smtClean="0">
                <a:latin typeface="Verdana" pitchFamily="34" charset="0"/>
              </a:rPr>
              <a:t>Basic Radio Equipment </a:t>
            </a:r>
          </a:p>
          <a:p>
            <a:pPr marL="749808" lvl="1" indent="-292608">
              <a:spcBef>
                <a:spcPts val="1200"/>
              </a:spcBef>
              <a:buFont typeface="Verdana" pitchFamily="34" charset="0"/>
              <a:buChar char="─"/>
              <a:defRPr/>
            </a:pPr>
            <a:r>
              <a:rPr lang="en-US" dirty="0" smtClean="0">
                <a:solidFill>
                  <a:srgbClr val="FF0000"/>
                </a:solidFill>
                <a:latin typeface="Verdana" pitchFamily="34" charset="0"/>
              </a:rPr>
              <a:t>A Transceiver combines the transmitter and receiver </a:t>
            </a:r>
            <a:r>
              <a:rPr lang="en-US" smtClean="0">
                <a:solidFill>
                  <a:srgbClr val="FF0000"/>
                </a:solidFill>
                <a:latin typeface="Verdana" pitchFamily="34" charset="0"/>
              </a:rPr>
              <a:t>in one </a:t>
            </a:r>
            <a:r>
              <a:rPr lang="en-US" dirty="0" smtClean="0">
                <a:solidFill>
                  <a:srgbClr val="FF0000"/>
                </a:solidFill>
                <a:latin typeface="Verdana" pitchFamily="34" charset="0"/>
              </a:rPr>
              <a:t>unit.</a:t>
            </a:r>
          </a:p>
          <a:p>
            <a:pPr marL="749808" lvl="1" indent="-292608">
              <a:spcBef>
                <a:spcPts val="600"/>
              </a:spcBef>
              <a:buFont typeface="Verdana" pitchFamily="34" charset="0"/>
              <a:buChar char="─"/>
              <a:defRPr/>
            </a:pPr>
            <a:r>
              <a:rPr lang="en-US" dirty="0" smtClean="0">
                <a:solidFill>
                  <a:srgbClr val="FF0000"/>
                </a:solidFill>
                <a:latin typeface="Verdana" pitchFamily="34" charset="0"/>
              </a:rPr>
              <a:t>An Amplifier increases the strength of the radio wave produced by the transmitter.</a:t>
            </a:r>
          </a:p>
          <a:p>
            <a:pPr marL="749808" lvl="1" indent="-292608">
              <a:spcBef>
                <a:spcPts val="600"/>
              </a:spcBef>
              <a:buFont typeface="Verdana" pitchFamily="34" charset="0"/>
              <a:buChar char="─"/>
              <a:defRPr/>
            </a:pPr>
            <a:r>
              <a:rPr lang="en-US" dirty="0" smtClean="0">
                <a:solidFill>
                  <a:srgbClr val="FF0000"/>
                </a:solidFill>
                <a:latin typeface="Verdana" pitchFamily="34" charset="0"/>
              </a:rPr>
              <a:t>The Antenna sends radio signals out into the air and captures received radio signals.  </a:t>
            </a:r>
          </a:p>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4" y="7362681"/>
            <a:ext cx="151317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4</a:t>
            </a:r>
            <a:endParaRPr lang="en-US"/>
          </a:p>
        </p:txBody>
      </p:sp>
      <p:sp>
        <p:nvSpPr>
          <p:cNvPr id="11" name="Footer Placeholder 10"/>
          <p:cNvSpPr>
            <a:spLocks noGrp="1"/>
          </p:cNvSpPr>
          <p:nvPr>
            <p:ph type="ftr" sz="quarter" idx="11"/>
          </p:nvPr>
        </p:nvSpPr>
        <p:spPr/>
        <p:txBody>
          <a:bodyPr/>
          <a:lstStyle/>
          <a:p>
            <a:pPr>
              <a:defRPr/>
            </a:pPr>
            <a:r>
              <a:rPr lang="en-US" smtClean="0"/>
              <a:t>07122013</a:t>
            </a:r>
            <a:endParaRPr lang="en-US"/>
          </a:p>
        </p:txBody>
      </p:sp>
      <p:sp>
        <p:nvSpPr>
          <p:cNvPr id="12" name="Slide Number Placeholder 11"/>
          <p:cNvSpPr>
            <a:spLocks noGrp="1"/>
          </p:cNvSpPr>
          <p:nvPr>
            <p:ph type="sldNum" sz="quarter" idx="12"/>
          </p:nvPr>
        </p:nvSpPr>
        <p:spPr/>
        <p:txBody>
          <a:bodyPr/>
          <a:lstStyle/>
          <a:p>
            <a:pPr>
              <a:defRPr/>
            </a:pPr>
            <a:fld id="{5A5C206B-7A74-47AE-8858-CF48A11612B2}" type="slidenum">
              <a:rPr lang="en-US" smtClean="0"/>
              <a:pPr>
                <a:defRPr/>
              </a:pPr>
              <a:t>67</a:t>
            </a:fld>
            <a:endParaRPr lang="en-US" dirty="0"/>
          </a:p>
        </p:txBody>
      </p:sp>
      <p:pic>
        <p:nvPicPr>
          <p:cNvPr id="10" name="Picture 7" descr="ic-7800"/>
          <p:cNvPicPr>
            <a:picLocks noChangeAspect="1" noChangeArrowheads="1"/>
          </p:cNvPicPr>
          <p:nvPr/>
        </p:nvPicPr>
        <p:blipFill>
          <a:blip r:embed="rId2" cstate="print"/>
          <a:srcRect/>
          <a:stretch>
            <a:fillRect/>
          </a:stretch>
        </p:blipFill>
        <p:spPr bwMode="auto">
          <a:xfrm>
            <a:off x="2001195" y="4454103"/>
            <a:ext cx="3437906" cy="1642304"/>
          </a:xfrm>
          <a:prstGeom prst="rect">
            <a:avLst/>
          </a:prstGeom>
          <a:noFill/>
          <a:ln w="12700">
            <a:solidFill>
              <a:srgbClr val="000000"/>
            </a:solidFill>
            <a:miter lim="800000"/>
            <a:headEnd/>
            <a:tailEnd/>
          </a:ln>
        </p:spPr>
      </p:pic>
      <p:pic>
        <p:nvPicPr>
          <p:cNvPr id="14" name="Picture 26" descr="ict22a"/>
          <p:cNvPicPr>
            <a:picLocks noChangeAspect="1" noChangeArrowheads="1"/>
          </p:cNvPicPr>
          <p:nvPr/>
        </p:nvPicPr>
        <p:blipFill>
          <a:blip r:embed="rId3" cstate="print"/>
          <a:srcRect/>
          <a:stretch>
            <a:fillRect/>
          </a:stretch>
        </p:blipFill>
        <p:spPr bwMode="auto">
          <a:xfrm>
            <a:off x="930164" y="3523386"/>
            <a:ext cx="930165" cy="3626606"/>
          </a:xfrm>
          <a:prstGeom prst="rect">
            <a:avLst/>
          </a:prstGeom>
          <a:noFill/>
          <a:ln w="9525">
            <a:noFill/>
            <a:miter lim="800000"/>
            <a:headEnd/>
            <a:tailEnd/>
          </a:ln>
        </p:spPr>
      </p:pic>
      <p:pic>
        <p:nvPicPr>
          <p:cNvPr id="15" name="Picture 8" descr="IC-208"/>
          <p:cNvPicPr>
            <a:picLocks noChangeAspect="1" noChangeArrowheads="1"/>
          </p:cNvPicPr>
          <p:nvPr/>
        </p:nvPicPr>
        <p:blipFill>
          <a:blip r:embed="rId4" cstate="print"/>
          <a:srcRect/>
          <a:stretch>
            <a:fillRect/>
          </a:stretch>
        </p:blipFill>
        <p:spPr bwMode="auto">
          <a:xfrm>
            <a:off x="5218392" y="5778391"/>
            <a:ext cx="2524410" cy="1407459"/>
          </a:xfrm>
          <a:prstGeom prst="rect">
            <a:avLst/>
          </a:prstGeom>
          <a:noFill/>
          <a:ln w="9525">
            <a:noFill/>
            <a:miter lim="800000"/>
            <a:headEnd/>
            <a:tailEnd/>
          </a:ln>
        </p:spPr>
      </p:pic>
      <p:pic>
        <p:nvPicPr>
          <p:cNvPr id="16" name="Picture 4" descr="Tower"/>
          <p:cNvPicPr>
            <a:picLocks noChangeAspect="1" noChangeArrowheads="1"/>
          </p:cNvPicPr>
          <p:nvPr/>
        </p:nvPicPr>
        <p:blipFill>
          <a:blip r:embed="rId5" cstate="print"/>
          <a:srcRect/>
          <a:stretch>
            <a:fillRect/>
          </a:stretch>
        </p:blipFill>
        <p:spPr bwMode="auto">
          <a:xfrm>
            <a:off x="7767146" y="3651555"/>
            <a:ext cx="1282262" cy="2922705"/>
          </a:xfrm>
          <a:prstGeom prst="rect">
            <a:avLst/>
          </a:prstGeom>
          <a:noFill/>
          <a:ln w="9525">
            <a:noFill/>
            <a:miter lim="800000"/>
            <a:headEnd/>
            <a:tailEnd/>
          </a:ln>
        </p:spPr>
      </p:pic>
      <p:sp>
        <p:nvSpPr>
          <p:cNvPr id="17" name="TextBox 16"/>
          <p:cNvSpPr txBox="1"/>
          <p:nvPr/>
        </p:nvSpPr>
        <p:spPr bwMode="auto">
          <a:xfrm>
            <a:off x="2617047" y="6432320"/>
            <a:ext cx="2092561"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Transceivers</a:t>
            </a:r>
            <a:endParaRPr lang="en-US" dirty="0">
              <a:latin typeface="Verdana" pitchFamily="34" charset="0"/>
            </a:endParaRPr>
          </a:p>
        </p:txBody>
      </p:sp>
      <p:sp>
        <p:nvSpPr>
          <p:cNvPr id="18" name="TextBox 17"/>
          <p:cNvSpPr txBox="1"/>
          <p:nvPr/>
        </p:nvSpPr>
        <p:spPr bwMode="auto">
          <a:xfrm>
            <a:off x="7788142" y="6589982"/>
            <a:ext cx="1470274"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Antenna</a:t>
            </a:r>
            <a:endParaRPr lang="en-US"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5" presetClass="entr" presetSubtype="5"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down)">
                                      <p:cBhvr>
                                        <p:cTn id="10" dur="500"/>
                                        <p:tgtEl>
                                          <p:spTgt spid="14"/>
                                        </p:tgtEl>
                                      </p:cBhvr>
                                    </p:animEffect>
                                  </p:childTnLst>
                                </p:cTn>
                              </p:par>
                            </p:childTnLst>
                          </p:cTn>
                        </p:par>
                        <p:par>
                          <p:cTn id="11" fill="hold">
                            <p:stCondLst>
                              <p:cond delay="500"/>
                            </p:stCondLst>
                            <p:childTnLst>
                              <p:par>
                                <p:cTn id="12" presetID="5" presetClass="entr" presetSubtype="1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par>
                          <p:cTn id="15" fill="hold">
                            <p:stCondLst>
                              <p:cond delay="2000"/>
                            </p:stCondLst>
                            <p:childTnLst>
                              <p:par>
                                <p:cTn id="16" presetID="5" presetClass="entr" presetSubtype="5" fill="hold"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checkerboard(down)">
                                      <p:cBhvr>
                                        <p:cTn id="18" dur="500"/>
                                        <p:tgtEl>
                                          <p:spTgt spid="15"/>
                                        </p:tgtEl>
                                      </p:cBhvr>
                                    </p:animEffect>
                                  </p:childTnLst>
                                </p:cTn>
                              </p:par>
                            </p:childTnLst>
                          </p:cTn>
                        </p:par>
                        <p:par>
                          <p:cTn id="19" fill="hold">
                            <p:stCondLst>
                              <p:cond delay="3500"/>
                            </p:stCondLst>
                            <p:childTnLst>
                              <p:par>
                                <p:cTn id="20" presetID="5" presetClass="entr" presetSubtype="1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90282" y="122671"/>
            <a:ext cx="8875059" cy="7566313"/>
            <a:chOff x="336" y="100"/>
            <a:chExt cx="4320" cy="6168"/>
          </a:xfrm>
        </p:grpSpPr>
        <p:sp>
          <p:nvSpPr>
            <p:cNvPr id="3102" name="Rectangle 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103" name="Text Box 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104" name="Text Box 7"/>
            <p:cNvSpPr txBox="1">
              <a:spLocks noChangeArrowheads="1"/>
            </p:cNvSpPr>
            <p:nvPr/>
          </p:nvSpPr>
          <p:spPr bwMode="auto">
            <a:xfrm>
              <a:off x="3329" y="114"/>
              <a:ext cx="1260" cy="527"/>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Waves </a:t>
              </a:r>
            </a:p>
            <a:p>
              <a:pPr algn="ctr"/>
              <a:r>
                <a:rPr lang="en-US" sz="1800" b="1" dirty="0" smtClean="0">
                  <a:latin typeface="Verdana" pitchFamily="34" charset="0"/>
                </a:rPr>
                <a:t>Carry Information</a:t>
              </a:r>
              <a:endParaRPr lang="en-US" sz="1800" b="1" dirty="0">
                <a:latin typeface="Verdana" pitchFamily="34" charset="0"/>
              </a:endParaRPr>
            </a:p>
          </p:txBody>
        </p:sp>
        <p:sp>
          <p:nvSpPr>
            <p:cNvPr id="3105" name="Text Box 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3101" name="Text Box 37"/>
          <p:cNvSpPr txBox="1">
            <a:spLocks noChangeArrowheads="1"/>
          </p:cNvSpPr>
          <p:nvPr/>
        </p:nvSpPr>
        <p:spPr bwMode="auto">
          <a:xfrm>
            <a:off x="7871382"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4</a:t>
            </a:r>
            <a:endParaRPr lang="en-US" dirty="0"/>
          </a:p>
        </p:txBody>
      </p:sp>
      <p:sp>
        <p:nvSpPr>
          <p:cNvPr id="34" name="Slide Number Placeholder 33"/>
          <p:cNvSpPr>
            <a:spLocks noGrp="1"/>
          </p:cNvSpPr>
          <p:nvPr>
            <p:ph type="sldNum" sz="quarter" idx="12"/>
          </p:nvPr>
        </p:nvSpPr>
        <p:spPr/>
        <p:txBody>
          <a:bodyPr/>
          <a:lstStyle/>
          <a:p>
            <a:pPr>
              <a:defRPr/>
            </a:pPr>
            <a:fld id="{5A5C206B-7A74-47AE-8858-CF48A11612B2}" type="slidenum">
              <a:rPr lang="en-US" smtClean="0"/>
              <a:pPr>
                <a:defRPr/>
              </a:pPr>
              <a:t>68</a:t>
            </a:fld>
            <a:endParaRPr lang="en-US" dirty="0"/>
          </a:p>
        </p:txBody>
      </p:sp>
      <p:sp>
        <p:nvSpPr>
          <p:cNvPr id="35" name="Footer Placeholder 34"/>
          <p:cNvSpPr>
            <a:spLocks noGrp="1"/>
          </p:cNvSpPr>
          <p:nvPr>
            <p:ph type="ftr" sz="quarter" idx="11"/>
          </p:nvPr>
        </p:nvSpPr>
        <p:spPr/>
        <p:txBody>
          <a:bodyPr/>
          <a:lstStyle/>
          <a:p>
            <a:pPr>
              <a:defRPr/>
            </a:pPr>
            <a:r>
              <a:rPr lang="en-US" smtClean="0"/>
              <a:t>07122013</a:t>
            </a:r>
            <a:endParaRPr lang="en-US" dirty="0"/>
          </a:p>
        </p:txBody>
      </p:sp>
      <p:grpSp>
        <p:nvGrpSpPr>
          <p:cNvPr id="37" name="Group 36"/>
          <p:cNvGrpSpPr/>
          <p:nvPr/>
        </p:nvGrpSpPr>
        <p:grpSpPr>
          <a:xfrm>
            <a:off x="2416780" y="1763692"/>
            <a:ext cx="5673747" cy="4381788"/>
            <a:chOff x="2416780" y="1763692"/>
            <a:chExt cx="5673747" cy="4381788"/>
          </a:xfrm>
        </p:grpSpPr>
        <p:sp>
          <p:nvSpPr>
            <p:cNvPr id="3074" name="Line 32"/>
            <p:cNvSpPr>
              <a:spLocks noChangeShapeType="1"/>
            </p:cNvSpPr>
            <p:nvPr/>
          </p:nvSpPr>
          <p:spPr bwMode="auto">
            <a:xfrm flipV="1">
              <a:off x="5909280" y="3896931"/>
              <a:ext cx="0" cy="1388630"/>
            </a:xfrm>
            <a:prstGeom prst="line">
              <a:avLst/>
            </a:prstGeom>
            <a:noFill/>
            <a:ln w="28575">
              <a:solidFill>
                <a:schemeClr val="tx1"/>
              </a:solidFill>
              <a:round/>
              <a:headEnd/>
              <a:tailEnd/>
            </a:ln>
          </p:spPr>
          <p:txBody>
            <a:bodyPr/>
            <a:lstStyle/>
            <a:p>
              <a:endParaRPr lang="en-US"/>
            </a:p>
          </p:txBody>
        </p:sp>
        <p:sp>
          <p:nvSpPr>
            <p:cNvPr id="3075" name="Line 33"/>
            <p:cNvSpPr>
              <a:spLocks noChangeShapeType="1"/>
            </p:cNvSpPr>
            <p:nvPr/>
          </p:nvSpPr>
          <p:spPr bwMode="auto">
            <a:xfrm>
              <a:off x="4037710" y="5140810"/>
              <a:ext cx="2103718" cy="0"/>
            </a:xfrm>
            <a:prstGeom prst="line">
              <a:avLst/>
            </a:prstGeom>
            <a:noFill/>
            <a:ln w="28575">
              <a:solidFill>
                <a:schemeClr val="tx1"/>
              </a:solidFill>
              <a:round/>
              <a:headEnd/>
              <a:tailEnd/>
            </a:ln>
          </p:spPr>
          <p:txBody>
            <a:bodyPr/>
            <a:lstStyle/>
            <a:p>
              <a:endParaRPr lang="en-US"/>
            </a:p>
          </p:txBody>
        </p:sp>
        <p:sp>
          <p:nvSpPr>
            <p:cNvPr id="3076" name="Line 2"/>
            <p:cNvSpPr>
              <a:spLocks noChangeShapeType="1"/>
            </p:cNvSpPr>
            <p:nvPr/>
          </p:nvSpPr>
          <p:spPr bwMode="auto">
            <a:xfrm flipV="1">
              <a:off x="2876968" y="5232812"/>
              <a:ext cx="0" cy="559377"/>
            </a:xfrm>
            <a:prstGeom prst="line">
              <a:avLst/>
            </a:prstGeom>
            <a:noFill/>
            <a:ln w="28575">
              <a:solidFill>
                <a:schemeClr val="tx1"/>
              </a:solidFill>
              <a:round/>
              <a:headEnd/>
              <a:tailEnd/>
            </a:ln>
          </p:spPr>
          <p:txBody>
            <a:bodyPr/>
            <a:lstStyle/>
            <a:p>
              <a:endParaRPr lang="en-US"/>
            </a:p>
          </p:txBody>
        </p:sp>
        <p:sp>
          <p:nvSpPr>
            <p:cNvPr id="3077" name="Line 3"/>
            <p:cNvSpPr>
              <a:spLocks noChangeShapeType="1"/>
            </p:cNvSpPr>
            <p:nvPr/>
          </p:nvSpPr>
          <p:spPr bwMode="auto">
            <a:xfrm flipV="1">
              <a:off x="4175356" y="5242626"/>
              <a:ext cx="0" cy="559377"/>
            </a:xfrm>
            <a:prstGeom prst="line">
              <a:avLst/>
            </a:prstGeom>
            <a:noFill/>
            <a:ln w="28575">
              <a:solidFill>
                <a:schemeClr val="tx1"/>
              </a:solidFill>
              <a:round/>
              <a:headEnd/>
              <a:tailEnd/>
            </a:ln>
          </p:spPr>
          <p:txBody>
            <a:bodyPr/>
            <a:lstStyle/>
            <a:p>
              <a:endParaRPr lang="en-US"/>
            </a:p>
          </p:txBody>
        </p:sp>
        <p:sp>
          <p:nvSpPr>
            <p:cNvPr id="3079" name="Line 9"/>
            <p:cNvSpPr>
              <a:spLocks noChangeShapeType="1"/>
            </p:cNvSpPr>
            <p:nvPr/>
          </p:nvSpPr>
          <p:spPr bwMode="auto">
            <a:xfrm flipV="1">
              <a:off x="7608278" y="2108396"/>
              <a:ext cx="0" cy="1938193"/>
            </a:xfrm>
            <a:prstGeom prst="line">
              <a:avLst/>
            </a:prstGeom>
            <a:noFill/>
            <a:ln w="28575">
              <a:solidFill>
                <a:schemeClr val="tx1"/>
              </a:solidFill>
              <a:round/>
              <a:headEnd/>
              <a:tailEnd/>
            </a:ln>
          </p:spPr>
          <p:txBody>
            <a:bodyPr/>
            <a:lstStyle/>
            <a:p>
              <a:endParaRPr lang="en-US"/>
            </a:p>
          </p:txBody>
        </p:sp>
        <p:sp>
          <p:nvSpPr>
            <p:cNvPr id="3080" name="Line 10"/>
            <p:cNvSpPr>
              <a:spLocks noChangeShapeType="1"/>
            </p:cNvSpPr>
            <p:nvPr/>
          </p:nvSpPr>
          <p:spPr bwMode="auto">
            <a:xfrm flipV="1">
              <a:off x="7608278" y="2108396"/>
              <a:ext cx="439644" cy="458788"/>
            </a:xfrm>
            <a:prstGeom prst="line">
              <a:avLst/>
            </a:prstGeom>
            <a:noFill/>
            <a:ln w="28575">
              <a:solidFill>
                <a:schemeClr val="tx1"/>
              </a:solidFill>
              <a:round/>
              <a:headEnd/>
              <a:tailEnd/>
            </a:ln>
          </p:spPr>
          <p:txBody>
            <a:bodyPr/>
            <a:lstStyle/>
            <a:p>
              <a:endParaRPr lang="en-US"/>
            </a:p>
          </p:txBody>
        </p:sp>
        <p:sp>
          <p:nvSpPr>
            <p:cNvPr id="3081" name="Line 11"/>
            <p:cNvSpPr>
              <a:spLocks noChangeShapeType="1"/>
            </p:cNvSpPr>
            <p:nvPr/>
          </p:nvSpPr>
          <p:spPr bwMode="auto">
            <a:xfrm flipH="1" flipV="1">
              <a:off x="7160416" y="2108396"/>
              <a:ext cx="451971" cy="458788"/>
            </a:xfrm>
            <a:prstGeom prst="line">
              <a:avLst/>
            </a:prstGeom>
            <a:noFill/>
            <a:ln w="28575">
              <a:solidFill>
                <a:schemeClr val="tx1"/>
              </a:solidFill>
              <a:round/>
              <a:headEnd/>
              <a:tailEnd/>
            </a:ln>
          </p:spPr>
          <p:txBody>
            <a:bodyPr/>
            <a:lstStyle/>
            <a:p>
              <a:endParaRPr lang="en-US"/>
            </a:p>
          </p:txBody>
        </p:sp>
        <p:sp>
          <p:nvSpPr>
            <p:cNvPr id="3082" name="Line 12"/>
            <p:cNvSpPr>
              <a:spLocks noChangeShapeType="1"/>
            </p:cNvSpPr>
            <p:nvPr/>
          </p:nvSpPr>
          <p:spPr bwMode="auto">
            <a:xfrm flipV="1">
              <a:off x="4140432" y="3996951"/>
              <a:ext cx="3474338" cy="5477"/>
            </a:xfrm>
            <a:prstGeom prst="line">
              <a:avLst/>
            </a:prstGeom>
            <a:noFill/>
            <a:ln w="28575">
              <a:solidFill>
                <a:schemeClr val="tx1"/>
              </a:solidFill>
              <a:round/>
              <a:headEnd/>
              <a:tailEnd/>
            </a:ln>
          </p:spPr>
          <p:txBody>
            <a:bodyPr/>
            <a:lstStyle/>
            <a:p>
              <a:endParaRPr lang="en-US"/>
            </a:p>
          </p:txBody>
        </p:sp>
        <p:sp>
          <p:nvSpPr>
            <p:cNvPr id="3083" name="AutoShape 13"/>
            <p:cNvSpPr>
              <a:spLocks noChangeArrowheads="1"/>
            </p:cNvSpPr>
            <p:nvPr/>
          </p:nvSpPr>
          <p:spPr bwMode="auto">
            <a:xfrm>
              <a:off x="2433215" y="4830453"/>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3084" name="Text Box 14"/>
            <p:cNvSpPr txBox="1">
              <a:spLocks noChangeArrowheads="1"/>
            </p:cNvSpPr>
            <p:nvPr/>
          </p:nvSpPr>
          <p:spPr bwMode="auto">
            <a:xfrm>
              <a:off x="2762263" y="5025500"/>
              <a:ext cx="1470274" cy="307777"/>
            </a:xfrm>
            <a:prstGeom prst="rect">
              <a:avLst/>
            </a:prstGeom>
            <a:noFill/>
            <a:ln w="9525">
              <a:noFill/>
              <a:miter lim="800000"/>
              <a:headEnd/>
              <a:tailEnd/>
            </a:ln>
          </p:spPr>
          <p:txBody>
            <a:bodyPr wrap="none">
              <a:spAutoFit/>
            </a:bodyPr>
            <a:lstStyle/>
            <a:p>
              <a:pPr algn="ctr"/>
              <a:r>
                <a:rPr lang="en-US" sz="1400" b="1">
                  <a:latin typeface="Arial" charset="0"/>
                </a:rPr>
                <a:t>TRANSMITTER</a:t>
              </a:r>
            </a:p>
          </p:txBody>
        </p:sp>
        <p:sp>
          <p:nvSpPr>
            <p:cNvPr id="3085" name="AutoShape 15"/>
            <p:cNvSpPr>
              <a:spLocks noChangeArrowheads="1"/>
            </p:cNvSpPr>
            <p:nvPr/>
          </p:nvSpPr>
          <p:spPr bwMode="auto">
            <a:xfrm>
              <a:off x="4832768" y="4830453"/>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3086" name="Text Box 16"/>
            <p:cNvSpPr txBox="1">
              <a:spLocks noChangeArrowheads="1"/>
            </p:cNvSpPr>
            <p:nvPr/>
          </p:nvSpPr>
          <p:spPr bwMode="auto">
            <a:xfrm>
              <a:off x="5303852" y="5035313"/>
              <a:ext cx="1151277" cy="307777"/>
            </a:xfrm>
            <a:prstGeom prst="rect">
              <a:avLst/>
            </a:prstGeom>
            <a:noFill/>
            <a:ln w="9525">
              <a:noFill/>
              <a:miter lim="800000"/>
              <a:headEnd/>
              <a:tailEnd/>
            </a:ln>
          </p:spPr>
          <p:txBody>
            <a:bodyPr wrap="none">
              <a:spAutoFit/>
            </a:bodyPr>
            <a:lstStyle/>
            <a:p>
              <a:pPr algn="ctr"/>
              <a:r>
                <a:rPr lang="en-US" sz="1400" b="1">
                  <a:latin typeface="Arial" charset="0"/>
                </a:rPr>
                <a:t>AMPLIFIER</a:t>
              </a:r>
            </a:p>
          </p:txBody>
        </p:sp>
        <p:sp>
          <p:nvSpPr>
            <p:cNvPr id="3091" name="Text Box 21"/>
            <p:cNvSpPr txBox="1">
              <a:spLocks noChangeArrowheads="1"/>
            </p:cNvSpPr>
            <p:nvPr/>
          </p:nvSpPr>
          <p:spPr bwMode="auto">
            <a:xfrm>
              <a:off x="7027415" y="1763692"/>
              <a:ext cx="1063112" cy="307777"/>
            </a:xfrm>
            <a:prstGeom prst="rect">
              <a:avLst/>
            </a:prstGeom>
            <a:noFill/>
            <a:ln w="9525">
              <a:noFill/>
              <a:miter lim="800000"/>
              <a:headEnd/>
              <a:tailEnd/>
            </a:ln>
          </p:spPr>
          <p:txBody>
            <a:bodyPr wrap="none">
              <a:spAutoFit/>
            </a:bodyPr>
            <a:lstStyle/>
            <a:p>
              <a:pPr algn="ctr"/>
              <a:r>
                <a:rPr lang="en-US" sz="1400" b="1">
                  <a:latin typeface="Arial" charset="0"/>
                </a:rPr>
                <a:t>ANTENNA</a:t>
              </a:r>
            </a:p>
          </p:txBody>
        </p:sp>
        <p:sp>
          <p:nvSpPr>
            <p:cNvPr id="3092" name="Text Box 22"/>
            <p:cNvSpPr txBox="1">
              <a:spLocks noChangeArrowheads="1"/>
            </p:cNvSpPr>
            <p:nvPr/>
          </p:nvSpPr>
          <p:spPr bwMode="auto">
            <a:xfrm rot="5400000">
              <a:off x="7280406" y="2839803"/>
              <a:ext cx="663964" cy="523220"/>
            </a:xfrm>
            <a:prstGeom prst="rect">
              <a:avLst/>
            </a:prstGeom>
            <a:noFill/>
            <a:ln w="9525">
              <a:noFill/>
              <a:miter lim="800000"/>
              <a:headEnd/>
              <a:tailEnd/>
            </a:ln>
          </p:spPr>
          <p:txBody>
            <a:bodyPr wrap="none">
              <a:spAutoFit/>
            </a:bodyPr>
            <a:lstStyle/>
            <a:p>
              <a:pPr algn="ctr"/>
              <a:r>
                <a:rPr lang="en-US" sz="1400" b="1">
                  <a:latin typeface="Arial" charset="0"/>
                </a:rPr>
                <a:t>FEED</a:t>
              </a:r>
            </a:p>
            <a:p>
              <a:pPr algn="ctr"/>
              <a:r>
                <a:rPr lang="en-US" sz="1400" b="1">
                  <a:latin typeface="Arial" charset="0"/>
                </a:rPr>
                <a:t>LINE</a:t>
              </a:r>
            </a:p>
          </p:txBody>
        </p:sp>
        <p:sp>
          <p:nvSpPr>
            <p:cNvPr id="3093" name="Rectangle 23"/>
            <p:cNvSpPr>
              <a:spLocks noChangeArrowheads="1"/>
            </p:cNvSpPr>
            <p:nvPr/>
          </p:nvSpPr>
          <p:spPr bwMode="auto">
            <a:xfrm>
              <a:off x="2416780" y="5713680"/>
              <a:ext cx="936812"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3094" name="Rectangle 24"/>
            <p:cNvSpPr>
              <a:spLocks noChangeArrowheads="1"/>
            </p:cNvSpPr>
            <p:nvPr/>
          </p:nvSpPr>
          <p:spPr bwMode="auto">
            <a:xfrm>
              <a:off x="3715168" y="5713680"/>
              <a:ext cx="936812"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3095" name="Text Box 25"/>
            <p:cNvSpPr txBox="1">
              <a:spLocks noChangeArrowheads="1"/>
            </p:cNvSpPr>
            <p:nvPr/>
          </p:nvSpPr>
          <p:spPr bwMode="auto">
            <a:xfrm>
              <a:off x="3905066" y="5800777"/>
              <a:ext cx="554959" cy="307777"/>
            </a:xfrm>
            <a:prstGeom prst="rect">
              <a:avLst/>
            </a:prstGeom>
            <a:noFill/>
            <a:ln w="9525">
              <a:noFill/>
              <a:miter lim="800000"/>
              <a:headEnd/>
              <a:tailEnd/>
            </a:ln>
          </p:spPr>
          <p:txBody>
            <a:bodyPr wrap="none">
              <a:spAutoFit/>
            </a:bodyPr>
            <a:lstStyle/>
            <a:p>
              <a:pPr algn="ctr"/>
              <a:r>
                <a:rPr lang="en-US" sz="1400" b="1">
                  <a:latin typeface="Arial" charset="0"/>
                </a:rPr>
                <a:t>KEY</a:t>
              </a:r>
            </a:p>
          </p:txBody>
        </p:sp>
        <p:sp>
          <p:nvSpPr>
            <p:cNvPr id="3096" name="Text Box 26"/>
            <p:cNvSpPr txBox="1">
              <a:spLocks noChangeArrowheads="1"/>
            </p:cNvSpPr>
            <p:nvPr/>
          </p:nvSpPr>
          <p:spPr bwMode="auto">
            <a:xfrm>
              <a:off x="2613137" y="5810591"/>
              <a:ext cx="513281" cy="307777"/>
            </a:xfrm>
            <a:prstGeom prst="rect">
              <a:avLst/>
            </a:prstGeom>
            <a:noFill/>
            <a:ln w="9525">
              <a:noFill/>
              <a:miter lim="800000"/>
              <a:headEnd/>
              <a:tailEnd/>
            </a:ln>
          </p:spPr>
          <p:txBody>
            <a:bodyPr wrap="none">
              <a:spAutoFit/>
            </a:bodyPr>
            <a:lstStyle/>
            <a:p>
              <a:pPr algn="ctr"/>
              <a:r>
                <a:rPr lang="en-US" sz="1400" b="1">
                  <a:latin typeface="Arial" charset="0"/>
                </a:rPr>
                <a:t>MIC</a:t>
              </a:r>
            </a:p>
          </p:txBody>
        </p:sp>
        <p:sp>
          <p:nvSpPr>
            <p:cNvPr id="3097" name="AutoShape 28"/>
            <p:cNvSpPr>
              <a:spLocks noChangeArrowheads="1"/>
            </p:cNvSpPr>
            <p:nvPr/>
          </p:nvSpPr>
          <p:spPr bwMode="auto">
            <a:xfrm>
              <a:off x="5262139" y="3678578"/>
              <a:ext cx="1265518"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3098" name="Text Box 29"/>
            <p:cNvSpPr txBox="1">
              <a:spLocks noChangeArrowheads="1"/>
            </p:cNvSpPr>
            <p:nvPr/>
          </p:nvSpPr>
          <p:spPr bwMode="auto">
            <a:xfrm>
              <a:off x="5454465" y="3795115"/>
              <a:ext cx="893193" cy="523220"/>
            </a:xfrm>
            <a:prstGeom prst="rect">
              <a:avLst/>
            </a:prstGeom>
            <a:noFill/>
            <a:ln w="9525">
              <a:noFill/>
              <a:miter lim="800000"/>
              <a:headEnd/>
              <a:tailEnd/>
            </a:ln>
          </p:spPr>
          <p:txBody>
            <a:bodyPr wrap="none">
              <a:spAutoFit/>
            </a:bodyPr>
            <a:lstStyle/>
            <a:p>
              <a:pPr algn="ctr"/>
              <a:r>
                <a:rPr lang="en-US" sz="1400" b="1">
                  <a:latin typeface="Arial" charset="0"/>
                </a:rPr>
                <a:t>T-R</a:t>
              </a:r>
            </a:p>
            <a:p>
              <a:pPr algn="ctr"/>
              <a:r>
                <a:rPr lang="en-US" sz="1400" b="1">
                  <a:latin typeface="Arial" charset="0"/>
                </a:rPr>
                <a:t>SWITCH</a:t>
              </a:r>
            </a:p>
          </p:txBody>
        </p:sp>
        <p:sp>
          <p:nvSpPr>
            <p:cNvPr id="3099" name="AutoShape 30"/>
            <p:cNvSpPr>
              <a:spLocks noChangeArrowheads="1"/>
            </p:cNvSpPr>
            <p:nvPr/>
          </p:nvSpPr>
          <p:spPr bwMode="auto">
            <a:xfrm>
              <a:off x="2420889" y="3668764"/>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3100" name="Text Box 31"/>
            <p:cNvSpPr txBox="1">
              <a:spLocks noChangeArrowheads="1"/>
            </p:cNvSpPr>
            <p:nvPr/>
          </p:nvSpPr>
          <p:spPr bwMode="auto">
            <a:xfrm>
              <a:off x="2922408" y="3873624"/>
              <a:ext cx="1104790" cy="307777"/>
            </a:xfrm>
            <a:prstGeom prst="rect">
              <a:avLst/>
            </a:prstGeom>
            <a:noFill/>
            <a:ln w="9525">
              <a:noFill/>
              <a:miter lim="800000"/>
              <a:headEnd/>
              <a:tailEnd/>
            </a:ln>
          </p:spPr>
          <p:txBody>
            <a:bodyPr wrap="none">
              <a:spAutoFit/>
            </a:bodyPr>
            <a:lstStyle/>
            <a:p>
              <a:pPr algn="ctr"/>
              <a:r>
                <a:rPr lang="en-US" sz="1400" b="1">
                  <a:latin typeface="Arial" charset="0"/>
                </a:rPr>
                <a:t>RECEIVER</a:t>
              </a:r>
            </a:p>
          </p:txBody>
        </p:sp>
        <p:sp>
          <p:nvSpPr>
            <p:cNvPr id="36" name="AutoShape 19"/>
            <p:cNvSpPr>
              <a:spLocks noChangeArrowheads="1"/>
            </p:cNvSpPr>
            <p:nvPr/>
          </p:nvSpPr>
          <p:spPr bwMode="auto">
            <a:xfrm>
              <a:off x="2963917" y="3016426"/>
              <a:ext cx="1024759" cy="428732"/>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cxnSp>
          <p:nvCxnSpPr>
            <p:cNvPr id="39" name="Straight Connector 38"/>
            <p:cNvCxnSpPr>
              <a:stCxn id="36" idx="2"/>
              <a:endCxn id="3099" idx="0"/>
            </p:cNvCxnSpPr>
            <p:nvPr/>
          </p:nvCxnSpPr>
          <p:spPr bwMode="auto">
            <a:xfrm>
              <a:off x="3476297" y="3445158"/>
              <a:ext cx="4669" cy="22360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TextBox 44"/>
            <p:cNvSpPr txBox="1"/>
            <p:nvPr/>
          </p:nvSpPr>
          <p:spPr bwMode="auto">
            <a:xfrm>
              <a:off x="3026977" y="3098315"/>
              <a:ext cx="888385" cy="276999"/>
            </a:xfrm>
            <a:prstGeom prst="rect">
              <a:avLst/>
            </a:prstGeom>
            <a:solidFill>
              <a:schemeClr val="bg1"/>
            </a:solidFill>
            <a:ln w="9525">
              <a:noFill/>
              <a:miter lim="800000"/>
              <a:headEnd/>
              <a:tailEnd/>
            </a:ln>
          </p:spPr>
          <p:txBody>
            <a:bodyPr wrap="none" rtlCol="0">
              <a:spAutoFit/>
            </a:bodyPr>
            <a:lstStyle/>
            <a:p>
              <a:r>
                <a:rPr lang="en-US" sz="1200" b="1" dirty="0" smtClean="0">
                  <a:latin typeface="Verdana" pitchFamily="34" charset="0"/>
                </a:rPr>
                <a:t>Speaker</a:t>
              </a:r>
              <a:endParaRPr lang="en-US" sz="1200" b="1" dirty="0">
                <a:latin typeface="Verdana" pitchFamily="34" charset="0"/>
              </a:endParaRPr>
            </a:p>
          </p:txBody>
        </p:sp>
      </p:grpSp>
      <p:sp>
        <p:nvSpPr>
          <p:cNvPr id="38" name="TextBox 37"/>
          <p:cNvSpPr txBox="1"/>
          <p:nvPr/>
        </p:nvSpPr>
        <p:spPr bwMode="auto">
          <a:xfrm>
            <a:off x="4114800" y="1119352"/>
            <a:ext cx="184731" cy="461665"/>
          </a:xfrm>
          <a:prstGeom prst="rect">
            <a:avLst/>
          </a:prstGeom>
          <a:solidFill>
            <a:schemeClr val="bg1"/>
          </a:solidFill>
          <a:ln w="9525">
            <a:noFill/>
            <a:miter lim="800000"/>
            <a:headEnd/>
            <a:tailEnd/>
          </a:ln>
        </p:spPr>
        <p:txBody>
          <a:bodyPr wrap="none" rtlCol="0">
            <a:spAutoFit/>
          </a:bodyPr>
          <a:lstStyle/>
          <a:p>
            <a:endParaRPr lang="en-US" i="1" dirty="0">
              <a:latin typeface="Verdana" pitchFamily="34" charset="0"/>
            </a:endParaRPr>
          </a:p>
        </p:txBody>
      </p:sp>
      <p:sp>
        <p:nvSpPr>
          <p:cNvPr id="40" name="TextBox 39"/>
          <p:cNvSpPr txBox="1"/>
          <p:nvPr/>
        </p:nvSpPr>
        <p:spPr bwMode="auto">
          <a:xfrm>
            <a:off x="2051462" y="898628"/>
            <a:ext cx="5955476" cy="523220"/>
          </a:xfrm>
          <a:prstGeom prst="rect">
            <a:avLst/>
          </a:prstGeom>
          <a:solidFill>
            <a:schemeClr val="bg1"/>
          </a:solidFill>
          <a:ln w="9525">
            <a:noFill/>
            <a:miter lim="800000"/>
            <a:headEnd/>
            <a:tailEnd/>
          </a:ln>
        </p:spPr>
        <p:txBody>
          <a:bodyPr wrap="none" rtlCol="0">
            <a:spAutoFit/>
          </a:bodyPr>
          <a:lstStyle/>
          <a:p>
            <a:r>
              <a:rPr lang="en-US" sz="2800" b="1" dirty="0" smtClean="0">
                <a:latin typeface="Verdana" pitchFamily="34" charset="0"/>
              </a:rPr>
              <a:t>Radio Station Block Diagram</a:t>
            </a:r>
            <a:endParaRPr lang="en-US" sz="2800" b="1" dirty="0">
              <a:latin typeface="Verdan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7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7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74" name="Text Box 3347"/>
            <p:cNvSpPr txBox="1">
              <a:spLocks noChangeArrowheads="1"/>
            </p:cNvSpPr>
            <p:nvPr/>
          </p:nvSpPr>
          <p:spPr bwMode="auto">
            <a:xfrm>
              <a:off x="3329" y="114"/>
              <a:ext cx="1260" cy="527"/>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How Radio Waves </a:t>
              </a:r>
            </a:p>
            <a:p>
              <a:pPr algn="ctr"/>
              <a:r>
                <a:rPr lang="en-US" sz="1800" b="1" dirty="0" smtClean="0">
                  <a:latin typeface="Verdana" pitchFamily="34" charset="0"/>
                </a:rPr>
                <a:t>Carry Information</a:t>
              </a:r>
              <a:endParaRPr lang="en-US" sz="1800" b="1" dirty="0">
                <a:latin typeface="Verdana" pitchFamily="34" charset="0"/>
              </a:endParaRPr>
            </a:p>
          </p:txBody>
        </p:sp>
        <p:sp>
          <p:nvSpPr>
            <p:cNvPr id="2075" name="Text Box 3348"/>
            <p:cNvSpPr txBox="1">
              <a:spLocks noChangeArrowheads="1"/>
            </p:cNvSpPr>
            <p:nvPr/>
          </p:nvSpPr>
          <p:spPr bwMode="auto">
            <a:xfrm>
              <a:off x="490" y="5967"/>
              <a:ext cx="1633" cy="301"/>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grpSp>
      <p:sp>
        <p:nvSpPr>
          <p:cNvPr id="2071" name="Text Box 3492"/>
          <p:cNvSpPr txBox="1">
            <a:spLocks noChangeArrowheads="1"/>
          </p:cNvSpPr>
          <p:nvPr/>
        </p:nvSpPr>
        <p:spPr bwMode="auto">
          <a:xfrm>
            <a:off x="7871382"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4</a:t>
            </a:r>
            <a:endParaRPr lang="en-US" dirty="0"/>
          </a:p>
        </p:txBody>
      </p:sp>
      <p:sp>
        <p:nvSpPr>
          <p:cNvPr id="28" name="Slide Number Placeholder 27"/>
          <p:cNvSpPr>
            <a:spLocks noGrp="1"/>
          </p:cNvSpPr>
          <p:nvPr>
            <p:ph type="sldNum" sz="quarter" idx="12"/>
          </p:nvPr>
        </p:nvSpPr>
        <p:spPr/>
        <p:txBody>
          <a:bodyPr/>
          <a:lstStyle/>
          <a:p>
            <a:pPr>
              <a:defRPr/>
            </a:pPr>
            <a:fld id="{5A5C206B-7A74-47AE-8858-CF48A11612B2}" type="slidenum">
              <a:rPr lang="en-US" smtClean="0"/>
              <a:pPr>
                <a:defRPr/>
              </a:pPr>
              <a:t>69</a:t>
            </a:fld>
            <a:endParaRPr lang="en-US" dirty="0"/>
          </a:p>
        </p:txBody>
      </p:sp>
      <p:sp>
        <p:nvSpPr>
          <p:cNvPr id="29" name="Footer Placeholder 28"/>
          <p:cNvSpPr>
            <a:spLocks noGrp="1"/>
          </p:cNvSpPr>
          <p:nvPr>
            <p:ph type="ftr" sz="quarter" idx="11"/>
          </p:nvPr>
        </p:nvSpPr>
        <p:spPr/>
        <p:txBody>
          <a:bodyPr/>
          <a:lstStyle/>
          <a:p>
            <a:pPr>
              <a:defRPr/>
            </a:pPr>
            <a:r>
              <a:rPr lang="en-US" smtClean="0"/>
              <a:t>07122013</a:t>
            </a:r>
            <a:endParaRPr lang="en-US" dirty="0"/>
          </a:p>
        </p:txBody>
      </p:sp>
      <p:sp>
        <p:nvSpPr>
          <p:cNvPr id="2050" name="Line 3469"/>
          <p:cNvSpPr>
            <a:spLocks noChangeShapeType="1"/>
          </p:cNvSpPr>
          <p:nvPr/>
        </p:nvSpPr>
        <p:spPr bwMode="auto">
          <a:xfrm flipV="1">
            <a:off x="2374789" y="4158083"/>
            <a:ext cx="0" cy="559377"/>
          </a:xfrm>
          <a:prstGeom prst="line">
            <a:avLst/>
          </a:prstGeom>
          <a:noFill/>
          <a:ln w="28575">
            <a:solidFill>
              <a:schemeClr val="tx1"/>
            </a:solidFill>
            <a:round/>
            <a:headEnd/>
            <a:tailEnd/>
          </a:ln>
        </p:spPr>
        <p:txBody>
          <a:bodyPr/>
          <a:lstStyle/>
          <a:p>
            <a:endParaRPr lang="en-US"/>
          </a:p>
        </p:txBody>
      </p:sp>
      <p:sp>
        <p:nvSpPr>
          <p:cNvPr id="2051" name="Line 3470"/>
          <p:cNvSpPr>
            <a:spLocks noChangeShapeType="1"/>
          </p:cNvSpPr>
          <p:nvPr/>
        </p:nvSpPr>
        <p:spPr bwMode="auto">
          <a:xfrm flipV="1">
            <a:off x="3673177" y="4167897"/>
            <a:ext cx="0" cy="559377"/>
          </a:xfrm>
          <a:prstGeom prst="line">
            <a:avLst/>
          </a:prstGeom>
          <a:noFill/>
          <a:ln w="28575">
            <a:solidFill>
              <a:schemeClr val="tx1"/>
            </a:solidFill>
            <a:round/>
            <a:headEnd/>
            <a:tailEnd/>
          </a:ln>
        </p:spPr>
        <p:txBody>
          <a:bodyPr/>
          <a:lstStyle/>
          <a:p>
            <a:endParaRPr lang="en-US"/>
          </a:p>
        </p:txBody>
      </p:sp>
      <p:sp>
        <p:nvSpPr>
          <p:cNvPr id="2053" name="Line 3459"/>
          <p:cNvSpPr>
            <a:spLocks noChangeShapeType="1"/>
          </p:cNvSpPr>
          <p:nvPr/>
        </p:nvSpPr>
        <p:spPr bwMode="auto">
          <a:xfrm flipV="1">
            <a:off x="7378279" y="2185542"/>
            <a:ext cx="9273" cy="1866204"/>
          </a:xfrm>
          <a:prstGeom prst="line">
            <a:avLst/>
          </a:prstGeom>
          <a:noFill/>
          <a:ln w="28575">
            <a:solidFill>
              <a:schemeClr val="tx1"/>
            </a:solidFill>
            <a:round/>
            <a:headEnd/>
            <a:tailEnd/>
          </a:ln>
        </p:spPr>
        <p:txBody>
          <a:bodyPr/>
          <a:lstStyle/>
          <a:p>
            <a:endParaRPr lang="en-US"/>
          </a:p>
        </p:txBody>
      </p:sp>
      <p:sp>
        <p:nvSpPr>
          <p:cNvPr id="2054" name="Line 3460"/>
          <p:cNvSpPr>
            <a:spLocks noChangeShapeType="1"/>
          </p:cNvSpPr>
          <p:nvPr/>
        </p:nvSpPr>
        <p:spPr bwMode="auto">
          <a:xfrm flipV="1">
            <a:off x="7387554" y="2185543"/>
            <a:ext cx="439644" cy="458788"/>
          </a:xfrm>
          <a:prstGeom prst="line">
            <a:avLst/>
          </a:prstGeom>
          <a:noFill/>
          <a:ln w="28575">
            <a:solidFill>
              <a:schemeClr val="tx1"/>
            </a:solidFill>
            <a:round/>
            <a:headEnd/>
            <a:tailEnd/>
          </a:ln>
        </p:spPr>
        <p:txBody>
          <a:bodyPr/>
          <a:lstStyle/>
          <a:p>
            <a:endParaRPr lang="en-US"/>
          </a:p>
        </p:txBody>
      </p:sp>
      <p:sp>
        <p:nvSpPr>
          <p:cNvPr id="2055" name="Line 3461"/>
          <p:cNvSpPr>
            <a:spLocks noChangeShapeType="1"/>
          </p:cNvSpPr>
          <p:nvPr/>
        </p:nvSpPr>
        <p:spPr bwMode="auto">
          <a:xfrm flipH="1" flipV="1">
            <a:off x="6939692" y="2185543"/>
            <a:ext cx="451971" cy="458788"/>
          </a:xfrm>
          <a:prstGeom prst="line">
            <a:avLst/>
          </a:prstGeom>
          <a:noFill/>
          <a:ln w="28575">
            <a:solidFill>
              <a:schemeClr val="tx1"/>
            </a:solidFill>
            <a:round/>
            <a:headEnd/>
            <a:tailEnd/>
          </a:ln>
        </p:spPr>
        <p:txBody>
          <a:bodyPr/>
          <a:lstStyle/>
          <a:p>
            <a:endParaRPr lang="en-US"/>
          </a:p>
        </p:txBody>
      </p:sp>
      <p:sp>
        <p:nvSpPr>
          <p:cNvPr id="2056" name="Line 3462"/>
          <p:cNvSpPr>
            <a:spLocks noChangeShapeType="1"/>
          </p:cNvSpPr>
          <p:nvPr/>
        </p:nvSpPr>
        <p:spPr bwMode="auto">
          <a:xfrm>
            <a:off x="3941397" y="4035979"/>
            <a:ext cx="3452648" cy="15767"/>
          </a:xfrm>
          <a:prstGeom prst="line">
            <a:avLst/>
          </a:prstGeom>
          <a:noFill/>
          <a:ln w="28575">
            <a:solidFill>
              <a:schemeClr val="tx1"/>
            </a:solidFill>
            <a:round/>
            <a:headEnd/>
            <a:tailEnd/>
          </a:ln>
        </p:spPr>
        <p:txBody>
          <a:bodyPr/>
          <a:lstStyle/>
          <a:p>
            <a:endParaRPr lang="en-US"/>
          </a:p>
        </p:txBody>
      </p:sp>
      <p:sp>
        <p:nvSpPr>
          <p:cNvPr id="2057" name="AutoShape 3450"/>
          <p:cNvSpPr>
            <a:spLocks noChangeArrowheads="1"/>
          </p:cNvSpPr>
          <p:nvPr/>
        </p:nvSpPr>
        <p:spPr bwMode="auto">
          <a:xfrm>
            <a:off x="1931036" y="3755724"/>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58" name="Text Box 3451"/>
          <p:cNvSpPr txBox="1">
            <a:spLocks noChangeArrowheads="1"/>
          </p:cNvSpPr>
          <p:nvPr/>
        </p:nvSpPr>
        <p:spPr bwMode="auto">
          <a:xfrm>
            <a:off x="2252318" y="3950771"/>
            <a:ext cx="1473480" cy="307777"/>
          </a:xfrm>
          <a:prstGeom prst="rect">
            <a:avLst/>
          </a:prstGeom>
          <a:noFill/>
          <a:ln w="9525">
            <a:noFill/>
            <a:miter lim="800000"/>
            <a:headEnd/>
            <a:tailEnd/>
          </a:ln>
        </p:spPr>
        <p:txBody>
          <a:bodyPr wrap="none">
            <a:spAutoFit/>
          </a:bodyPr>
          <a:lstStyle/>
          <a:p>
            <a:pPr algn="ctr"/>
            <a:r>
              <a:rPr lang="en-US" sz="1400" b="1">
                <a:latin typeface="Arial" charset="0"/>
              </a:rPr>
              <a:t>TRANSCEIVER</a:t>
            </a:r>
          </a:p>
        </p:txBody>
      </p:sp>
      <p:sp>
        <p:nvSpPr>
          <p:cNvPr id="2059" name="AutoShape 3452"/>
          <p:cNvSpPr>
            <a:spLocks noChangeArrowheads="1"/>
          </p:cNvSpPr>
          <p:nvPr/>
        </p:nvSpPr>
        <p:spPr bwMode="auto">
          <a:xfrm>
            <a:off x="4330589" y="3755724"/>
            <a:ext cx="2120153" cy="657514"/>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2060" name="Text Box 3453"/>
          <p:cNvSpPr txBox="1">
            <a:spLocks noChangeArrowheads="1"/>
          </p:cNvSpPr>
          <p:nvPr/>
        </p:nvSpPr>
        <p:spPr bwMode="auto">
          <a:xfrm>
            <a:off x="4801674" y="3960584"/>
            <a:ext cx="1151277" cy="307777"/>
          </a:xfrm>
          <a:prstGeom prst="rect">
            <a:avLst/>
          </a:prstGeom>
          <a:noFill/>
          <a:ln w="9525">
            <a:noFill/>
            <a:miter lim="800000"/>
            <a:headEnd/>
            <a:tailEnd/>
          </a:ln>
        </p:spPr>
        <p:txBody>
          <a:bodyPr wrap="none">
            <a:spAutoFit/>
          </a:bodyPr>
          <a:lstStyle/>
          <a:p>
            <a:pPr algn="ctr"/>
            <a:r>
              <a:rPr lang="en-US" sz="1400" b="1">
                <a:latin typeface="Arial" charset="0"/>
              </a:rPr>
              <a:t>AMPLIFIER</a:t>
            </a:r>
          </a:p>
        </p:txBody>
      </p:sp>
      <p:sp>
        <p:nvSpPr>
          <p:cNvPr id="2065" name="Text Box 3463"/>
          <p:cNvSpPr txBox="1">
            <a:spLocks noChangeArrowheads="1"/>
          </p:cNvSpPr>
          <p:nvPr/>
        </p:nvSpPr>
        <p:spPr bwMode="auto">
          <a:xfrm>
            <a:off x="6806691" y="1840839"/>
            <a:ext cx="1063112" cy="307777"/>
          </a:xfrm>
          <a:prstGeom prst="rect">
            <a:avLst/>
          </a:prstGeom>
          <a:noFill/>
          <a:ln w="9525">
            <a:noFill/>
            <a:miter lim="800000"/>
            <a:headEnd/>
            <a:tailEnd/>
          </a:ln>
        </p:spPr>
        <p:txBody>
          <a:bodyPr wrap="none">
            <a:spAutoFit/>
          </a:bodyPr>
          <a:lstStyle/>
          <a:p>
            <a:pPr algn="ctr"/>
            <a:r>
              <a:rPr lang="en-US" sz="1400" b="1">
                <a:latin typeface="Arial" charset="0"/>
              </a:rPr>
              <a:t>ANTENNA</a:t>
            </a:r>
          </a:p>
        </p:txBody>
      </p:sp>
      <p:sp>
        <p:nvSpPr>
          <p:cNvPr id="2066" name="Text Box 3464"/>
          <p:cNvSpPr txBox="1">
            <a:spLocks noChangeArrowheads="1"/>
          </p:cNvSpPr>
          <p:nvPr/>
        </p:nvSpPr>
        <p:spPr bwMode="auto">
          <a:xfrm rot="5400000">
            <a:off x="7059682" y="2916950"/>
            <a:ext cx="663964" cy="523220"/>
          </a:xfrm>
          <a:prstGeom prst="rect">
            <a:avLst/>
          </a:prstGeom>
          <a:noFill/>
          <a:ln w="9525">
            <a:noFill/>
            <a:miter lim="800000"/>
            <a:headEnd/>
            <a:tailEnd/>
          </a:ln>
        </p:spPr>
        <p:txBody>
          <a:bodyPr wrap="none">
            <a:spAutoFit/>
          </a:bodyPr>
          <a:lstStyle/>
          <a:p>
            <a:pPr algn="ctr"/>
            <a:r>
              <a:rPr lang="en-US" sz="1400" b="1">
                <a:latin typeface="Arial" charset="0"/>
              </a:rPr>
              <a:t>FEED</a:t>
            </a:r>
          </a:p>
          <a:p>
            <a:pPr algn="ctr"/>
            <a:r>
              <a:rPr lang="en-US" sz="1400" b="1">
                <a:latin typeface="Arial" charset="0"/>
              </a:rPr>
              <a:t>LINE</a:t>
            </a:r>
          </a:p>
        </p:txBody>
      </p:sp>
      <p:sp>
        <p:nvSpPr>
          <p:cNvPr id="2067" name="Rectangle 3465"/>
          <p:cNvSpPr>
            <a:spLocks noChangeArrowheads="1"/>
          </p:cNvSpPr>
          <p:nvPr/>
        </p:nvSpPr>
        <p:spPr bwMode="auto">
          <a:xfrm>
            <a:off x="1914601" y="4638951"/>
            <a:ext cx="936812"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2068" name="Rectangle 3466"/>
          <p:cNvSpPr>
            <a:spLocks noChangeArrowheads="1"/>
          </p:cNvSpPr>
          <p:nvPr/>
        </p:nvSpPr>
        <p:spPr bwMode="auto">
          <a:xfrm>
            <a:off x="3212989" y="4638951"/>
            <a:ext cx="936812" cy="431800"/>
          </a:xfrm>
          <a:prstGeom prst="rect">
            <a:avLst/>
          </a:prstGeom>
          <a:solidFill>
            <a:schemeClr val="bg1"/>
          </a:solidFill>
          <a:ln w="28575" algn="ctr">
            <a:solidFill>
              <a:schemeClr val="tx1"/>
            </a:solidFill>
            <a:miter lim="800000"/>
            <a:headEnd/>
            <a:tailEnd/>
          </a:ln>
        </p:spPr>
        <p:txBody>
          <a:bodyPr wrap="none" anchor="ctr"/>
          <a:lstStyle/>
          <a:p>
            <a:endParaRPr lang="en-US"/>
          </a:p>
        </p:txBody>
      </p:sp>
      <p:sp>
        <p:nvSpPr>
          <p:cNvPr id="2069" name="Text Box 3467"/>
          <p:cNvSpPr txBox="1">
            <a:spLocks noChangeArrowheads="1"/>
          </p:cNvSpPr>
          <p:nvPr/>
        </p:nvSpPr>
        <p:spPr bwMode="auto">
          <a:xfrm>
            <a:off x="3402889" y="4726048"/>
            <a:ext cx="554959" cy="307777"/>
          </a:xfrm>
          <a:prstGeom prst="rect">
            <a:avLst/>
          </a:prstGeom>
          <a:noFill/>
          <a:ln w="9525">
            <a:noFill/>
            <a:miter lim="800000"/>
            <a:headEnd/>
            <a:tailEnd/>
          </a:ln>
        </p:spPr>
        <p:txBody>
          <a:bodyPr wrap="none">
            <a:spAutoFit/>
          </a:bodyPr>
          <a:lstStyle/>
          <a:p>
            <a:pPr algn="ctr"/>
            <a:r>
              <a:rPr lang="en-US" sz="1400" b="1">
                <a:latin typeface="Arial" charset="0"/>
              </a:rPr>
              <a:t>KEY</a:t>
            </a:r>
          </a:p>
        </p:txBody>
      </p:sp>
      <p:sp>
        <p:nvSpPr>
          <p:cNvPr id="2070" name="Text Box 3468"/>
          <p:cNvSpPr txBox="1">
            <a:spLocks noChangeArrowheads="1"/>
          </p:cNvSpPr>
          <p:nvPr/>
        </p:nvSpPr>
        <p:spPr bwMode="auto">
          <a:xfrm>
            <a:off x="2110958" y="4735862"/>
            <a:ext cx="513281" cy="307777"/>
          </a:xfrm>
          <a:prstGeom prst="rect">
            <a:avLst/>
          </a:prstGeom>
          <a:noFill/>
          <a:ln w="9525">
            <a:noFill/>
            <a:miter lim="800000"/>
            <a:headEnd/>
            <a:tailEnd/>
          </a:ln>
        </p:spPr>
        <p:txBody>
          <a:bodyPr wrap="none">
            <a:spAutoFit/>
          </a:bodyPr>
          <a:lstStyle/>
          <a:p>
            <a:pPr algn="ctr"/>
            <a:r>
              <a:rPr lang="en-US" sz="1400" b="1">
                <a:latin typeface="Arial" charset="0"/>
              </a:rPr>
              <a:t>MIC</a:t>
            </a:r>
          </a:p>
        </p:txBody>
      </p:sp>
      <p:sp>
        <p:nvSpPr>
          <p:cNvPr id="30" name="AutoShape 19"/>
          <p:cNvSpPr>
            <a:spLocks noChangeArrowheads="1"/>
          </p:cNvSpPr>
          <p:nvPr/>
        </p:nvSpPr>
        <p:spPr bwMode="auto">
          <a:xfrm>
            <a:off x="2475202" y="3134282"/>
            <a:ext cx="1024759" cy="428732"/>
          </a:xfrm>
          <a:prstGeom prst="roundRect">
            <a:avLst>
              <a:gd name="adj" fmla="val 16667"/>
            </a:avLst>
          </a:prstGeom>
          <a:solidFill>
            <a:schemeClr val="bg1"/>
          </a:solidFill>
          <a:ln w="28575">
            <a:solidFill>
              <a:schemeClr val="tx1"/>
            </a:solidFill>
            <a:round/>
            <a:headEnd/>
            <a:tailEnd/>
          </a:ln>
        </p:spPr>
        <p:txBody>
          <a:bodyPr wrap="none" anchor="ctr"/>
          <a:lstStyle/>
          <a:p>
            <a:endParaRPr lang="en-US"/>
          </a:p>
        </p:txBody>
      </p:sp>
      <p:sp>
        <p:nvSpPr>
          <p:cNvPr id="31" name="TextBox 30"/>
          <p:cNvSpPr txBox="1"/>
          <p:nvPr/>
        </p:nvSpPr>
        <p:spPr bwMode="auto">
          <a:xfrm>
            <a:off x="2506732" y="3200406"/>
            <a:ext cx="888385" cy="276999"/>
          </a:xfrm>
          <a:prstGeom prst="rect">
            <a:avLst/>
          </a:prstGeom>
          <a:solidFill>
            <a:schemeClr val="bg1"/>
          </a:solidFill>
          <a:ln w="9525">
            <a:noFill/>
            <a:miter lim="800000"/>
            <a:headEnd/>
            <a:tailEnd/>
          </a:ln>
        </p:spPr>
        <p:txBody>
          <a:bodyPr wrap="none" rtlCol="0">
            <a:spAutoFit/>
          </a:bodyPr>
          <a:lstStyle/>
          <a:p>
            <a:r>
              <a:rPr lang="en-US" sz="1200" b="1" dirty="0" smtClean="0">
                <a:latin typeface="Verdana" pitchFamily="34" charset="0"/>
              </a:rPr>
              <a:t>Speaker</a:t>
            </a:r>
            <a:endParaRPr lang="en-US" sz="1200" b="1" dirty="0">
              <a:latin typeface="Verdana" pitchFamily="34" charset="0"/>
            </a:endParaRPr>
          </a:p>
        </p:txBody>
      </p:sp>
      <p:cxnSp>
        <p:nvCxnSpPr>
          <p:cNvPr id="33" name="Straight Connector 32"/>
          <p:cNvCxnSpPr>
            <a:stCxn id="30" idx="2"/>
            <a:endCxn id="2057" idx="0"/>
          </p:cNvCxnSpPr>
          <p:nvPr/>
        </p:nvCxnSpPr>
        <p:spPr bwMode="auto">
          <a:xfrm>
            <a:off x="2987582" y="3563014"/>
            <a:ext cx="3531" cy="1927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p:cNvSpPr txBox="1"/>
          <p:nvPr/>
        </p:nvSpPr>
        <p:spPr bwMode="auto">
          <a:xfrm>
            <a:off x="5029200" y="1150883"/>
            <a:ext cx="184731" cy="461665"/>
          </a:xfrm>
          <a:prstGeom prst="rect">
            <a:avLst/>
          </a:prstGeom>
          <a:solidFill>
            <a:schemeClr val="bg1"/>
          </a:solidFill>
          <a:ln w="9525">
            <a:noFill/>
            <a:miter lim="800000"/>
            <a:headEnd/>
            <a:tailEnd/>
          </a:ln>
        </p:spPr>
        <p:txBody>
          <a:bodyPr wrap="none" rtlCol="0">
            <a:spAutoFit/>
          </a:bodyPr>
          <a:lstStyle/>
          <a:p>
            <a:endParaRPr lang="en-US" dirty="0">
              <a:latin typeface="Verdana" pitchFamily="34" charset="0"/>
            </a:endParaRPr>
          </a:p>
        </p:txBody>
      </p:sp>
      <p:sp>
        <p:nvSpPr>
          <p:cNvPr id="34" name="TextBox 33"/>
          <p:cNvSpPr txBox="1"/>
          <p:nvPr/>
        </p:nvSpPr>
        <p:spPr bwMode="auto">
          <a:xfrm>
            <a:off x="2051462" y="945123"/>
            <a:ext cx="5955476" cy="523220"/>
          </a:xfrm>
          <a:prstGeom prst="rect">
            <a:avLst/>
          </a:prstGeom>
          <a:solidFill>
            <a:schemeClr val="bg1"/>
          </a:solidFill>
          <a:ln w="9525">
            <a:noFill/>
            <a:miter lim="800000"/>
            <a:headEnd/>
            <a:tailEnd/>
          </a:ln>
        </p:spPr>
        <p:txBody>
          <a:bodyPr wrap="none" rtlCol="0">
            <a:spAutoFit/>
          </a:bodyPr>
          <a:lstStyle/>
          <a:p>
            <a:r>
              <a:rPr lang="en-US" sz="2800" b="1" dirty="0" smtClean="0">
                <a:latin typeface="Verdana" pitchFamily="34" charset="0"/>
              </a:rPr>
              <a:t>Radio Station Block Diagram</a:t>
            </a:r>
            <a:endParaRPr lang="en-US" sz="2800" b="1" dirty="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7133819" y="138618"/>
            <a:ext cx="2258952" cy="369332"/>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Radio Call Signs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18" name="Title 17"/>
          <p:cNvSpPr>
            <a:spLocks noGrp="1"/>
          </p:cNvSpPr>
          <p:nvPr>
            <p:ph type="title"/>
          </p:nvPr>
        </p:nvSpPr>
        <p:spPr>
          <a:xfrm>
            <a:off x="753970" y="312251"/>
            <a:ext cx="8550462" cy="1295400"/>
          </a:xfrm>
        </p:spPr>
        <p:txBody>
          <a:bodyPr/>
          <a:lstStyle/>
          <a:p>
            <a:r>
              <a:rPr lang="en-US" sz="3600" dirty="0" smtClean="0">
                <a:latin typeface="Verdana" pitchFamily="34" charset="0"/>
                <a:ea typeface="Verdana" pitchFamily="34" charset="0"/>
                <a:cs typeface="Verdana" pitchFamily="34" charset="0"/>
              </a:rPr>
              <a:t>Radio Station Call Signs</a:t>
            </a:r>
            <a:endParaRPr lang="en-US" sz="3600" dirty="0">
              <a:latin typeface="Verdana" pitchFamily="34" charset="0"/>
              <a:ea typeface="Verdana" pitchFamily="34" charset="0"/>
              <a:cs typeface="Verdana" pitchFamily="34" charset="0"/>
            </a:endParaRPr>
          </a:p>
        </p:txBody>
      </p:sp>
      <p:sp>
        <p:nvSpPr>
          <p:cNvPr id="19" name="Content Placeholder 18"/>
          <p:cNvSpPr>
            <a:spLocks noGrp="1"/>
          </p:cNvSpPr>
          <p:nvPr>
            <p:ph idx="1"/>
          </p:nvPr>
        </p:nvSpPr>
        <p:spPr>
          <a:xfrm>
            <a:off x="779003" y="1393505"/>
            <a:ext cx="8853728" cy="5543318"/>
          </a:xfrm>
        </p:spPr>
        <p:txBody>
          <a:bodyPr/>
          <a:lstStyle/>
          <a:p>
            <a:r>
              <a:rPr lang="en-US" sz="2900" dirty="0" smtClean="0">
                <a:solidFill>
                  <a:srgbClr val="FF0000"/>
                </a:solidFill>
                <a:latin typeface="Verdana" pitchFamily="34" charset="0"/>
                <a:ea typeface="Verdana" pitchFamily="34" charset="0"/>
                <a:cs typeface="Verdana" pitchFamily="34" charset="0"/>
              </a:rPr>
              <a:t>Call signs are a unique identification for a licensed radio station.  </a:t>
            </a:r>
          </a:p>
          <a:p>
            <a:r>
              <a:rPr lang="en-US" sz="2900" dirty="0" smtClean="0">
                <a:solidFill>
                  <a:srgbClr val="FF0000"/>
                </a:solidFill>
                <a:latin typeface="Verdana" pitchFamily="34" charset="0"/>
                <a:ea typeface="Verdana" pitchFamily="34" charset="0"/>
                <a:cs typeface="Verdana" pitchFamily="34" charset="0"/>
              </a:rPr>
              <a:t>Broadcast radio station call signs are three or four letters.</a:t>
            </a:r>
          </a:p>
          <a:p>
            <a:pPr lvl="1"/>
            <a:r>
              <a:rPr lang="en-US" sz="2600" dirty="0" smtClean="0">
                <a:latin typeface="Verdana" pitchFamily="34" charset="0"/>
                <a:ea typeface="Verdana" pitchFamily="34" charset="0"/>
                <a:cs typeface="Verdana" pitchFamily="34" charset="0"/>
              </a:rPr>
              <a:t>WABC, WLS, KNBC, KCMO</a:t>
            </a:r>
          </a:p>
          <a:p>
            <a:r>
              <a:rPr lang="en-US" sz="2900" dirty="0" smtClean="0">
                <a:solidFill>
                  <a:srgbClr val="FF0000"/>
                </a:solidFill>
                <a:latin typeface="Verdana" pitchFamily="34" charset="0"/>
                <a:ea typeface="Verdana" pitchFamily="34" charset="0"/>
                <a:cs typeface="Verdana" pitchFamily="34" charset="0"/>
              </a:rPr>
              <a:t>U.S. Amateur radio station call signs are letters and a number beginning with </a:t>
            </a:r>
            <a:br>
              <a:rPr lang="en-US" sz="2900" dirty="0" smtClean="0">
                <a:solidFill>
                  <a:srgbClr val="FF0000"/>
                </a:solidFill>
                <a:latin typeface="Verdana" pitchFamily="34" charset="0"/>
                <a:ea typeface="Verdana" pitchFamily="34" charset="0"/>
                <a:cs typeface="Verdana" pitchFamily="34" charset="0"/>
              </a:rPr>
            </a:br>
            <a:r>
              <a:rPr lang="en-US" sz="2900" dirty="0" smtClean="0">
                <a:solidFill>
                  <a:srgbClr val="FF0000"/>
                </a:solidFill>
                <a:latin typeface="Verdana" pitchFamily="34" charset="0"/>
                <a:ea typeface="Verdana" pitchFamily="34" charset="0"/>
                <a:cs typeface="Verdana" pitchFamily="34" charset="0"/>
              </a:rPr>
              <a:t>W, K, A, or N.</a:t>
            </a:r>
          </a:p>
          <a:p>
            <a:pPr lvl="1"/>
            <a:r>
              <a:rPr lang="en-US" sz="2600" dirty="0" smtClean="0">
                <a:latin typeface="Verdana" pitchFamily="34" charset="0"/>
                <a:ea typeface="Verdana" pitchFamily="34" charset="0"/>
                <a:cs typeface="Verdana" pitchFamily="34" charset="0"/>
              </a:rPr>
              <a:t>W1AW, K9BR, KB3BOY, WW9Y, N3YVH, K2BSA</a:t>
            </a:r>
          </a:p>
          <a:p>
            <a:r>
              <a:rPr lang="en-US" sz="2900" dirty="0" smtClean="0">
                <a:latin typeface="Verdana" pitchFamily="34" charset="0"/>
                <a:ea typeface="Verdana" pitchFamily="34" charset="0"/>
                <a:cs typeface="Verdana" pitchFamily="34" charset="0"/>
              </a:rPr>
              <a:t>Create Your Imaginary Call Sign</a:t>
            </a:r>
          </a:p>
          <a:p>
            <a:pPr lvl="1"/>
            <a:r>
              <a:rPr lang="en-US" sz="2600" dirty="0" smtClean="0">
                <a:latin typeface="Verdana" pitchFamily="34" charset="0"/>
                <a:ea typeface="Verdana" pitchFamily="34" charset="0"/>
                <a:cs typeface="Verdana" pitchFamily="34" charset="0"/>
              </a:rPr>
              <a:t>Pick K, N, or W, a number, and add your initials</a:t>
            </a:r>
            <a:endParaRPr lang="en-US" sz="2600" dirty="0">
              <a:latin typeface="Verdana" pitchFamily="34" charset="0"/>
              <a:ea typeface="Verdana" pitchFamily="34" charset="0"/>
              <a:cs typeface="Verdana" pitchFamily="34" charset="0"/>
            </a:endParaRPr>
          </a:p>
        </p:txBody>
      </p:sp>
      <p:sp>
        <p:nvSpPr>
          <p:cNvPr id="13" name="Footer Placeholder 12"/>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14" name="Slide Number Placeholder 13"/>
          <p:cNvSpPr>
            <a:spLocks noGrp="1"/>
          </p:cNvSpPr>
          <p:nvPr>
            <p:ph type="sldNum" sz="quarter" idx="12"/>
          </p:nvPr>
        </p:nvSpPr>
        <p:spPr/>
        <p:txBody>
          <a:bodyPr/>
          <a:lstStyle/>
          <a:p>
            <a:pPr>
              <a:defRPr/>
            </a:pPr>
            <a:fld id="{5A5C206B-7A74-47AE-8858-CF48A11612B2}" type="slidenum">
              <a:rPr lang="en-US" smtClean="0"/>
              <a:pPr>
                <a:defRPr/>
              </a:pPr>
              <a:t>7</a:t>
            </a:fld>
            <a:endParaRPr lang="en-US" dirty="0"/>
          </a:p>
        </p:txBody>
      </p:sp>
      <p:sp>
        <p:nvSpPr>
          <p:cNvPr id="2058" name="Text Box 19"/>
          <p:cNvSpPr txBox="1">
            <a:spLocks noChangeArrowheads="1"/>
          </p:cNvSpPr>
          <p:nvPr/>
        </p:nvSpPr>
        <p:spPr bwMode="auto">
          <a:xfrm>
            <a:off x="7694787" y="7362681"/>
            <a:ext cx="170553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1.c.</a:t>
            </a:r>
            <a:endParaRPr lang="en-US" sz="1200" dirty="0">
              <a:latin typeface="Verdan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133"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134"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135" name="Text Box 3347"/>
            <p:cNvSpPr txBox="1">
              <a:spLocks noChangeArrowheads="1"/>
            </p:cNvSpPr>
            <p:nvPr/>
          </p:nvSpPr>
          <p:spPr bwMode="auto">
            <a:xfrm>
              <a:off x="4004" y="114"/>
              <a:ext cx="56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Circuits</a:t>
              </a:r>
            </a:p>
          </p:txBody>
        </p:sp>
        <p:sp>
          <p:nvSpPr>
            <p:cNvPr id="2136"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grpSp>
        <p:nvGrpSpPr>
          <p:cNvPr id="3" name="Group 3522"/>
          <p:cNvGrpSpPr>
            <a:grpSpLocks/>
          </p:cNvGrpSpPr>
          <p:nvPr/>
        </p:nvGrpSpPr>
        <p:grpSpPr bwMode="auto">
          <a:xfrm>
            <a:off x="1528640" y="4840135"/>
            <a:ext cx="6764005" cy="2018288"/>
            <a:chOff x="853" y="1069"/>
            <a:chExt cx="3114" cy="1138"/>
          </a:xfrm>
        </p:grpSpPr>
        <p:grpSp>
          <p:nvGrpSpPr>
            <p:cNvPr id="4" name="Group 3492"/>
            <p:cNvGrpSpPr>
              <a:grpSpLocks/>
            </p:cNvGrpSpPr>
            <p:nvPr/>
          </p:nvGrpSpPr>
          <p:grpSpPr bwMode="auto">
            <a:xfrm>
              <a:off x="853" y="1418"/>
              <a:ext cx="336" cy="789"/>
              <a:chOff x="3457" y="2666"/>
              <a:chExt cx="336" cy="789"/>
            </a:xfrm>
          </p:grpSpPr>
          <p:sp>
            <p:nvSpPr>
              <p:cNvPr id="2123" name="Line 3493"/>
              <p:cNvSpPr>
                <a:spLocks noChangeShapeType="1"/>
              </p:cNvSpPr>
              <p:nvPr/>
            </p:nvSpPr>
            <p:spPr bwMode="auto">
              <a:xfrm>
                <a:off x="3458" y="2837"/>
                <a:ext cx="333" cy="0"/>
              </a:xfrm>
              <a:prstGeom prst="line">
                <a:avLst/>
              </a:prstGeom>
              <a:noFill/>
              <a:ln w="28575">
                <a:solidFill>
                  <a:schemeClr val="tx1"/>
                </a:solidFill>
                <a:round/>
                <a:headEnd/>
                <a:tailEnd/>
              </a:ln>
            </p:spPr>
            <p:txBody>
              <a:bodyPr wrap="none" anchor="ctr"/>
              <a:lstStyle/>
              <a:p>
                <a:endParaRPr lang="en-US"/>
              </a:p>
            </p:txBody>
          </p:sp>
          <p:sp>
            <p:nvSpPr>
              <p:cNvPr id="2124" name="Line 3494"/>
              <p:cNvSpPr>
                <a:spLocks noChangeShapeType="1"/>
              </p:cNvSpPr>
              <p:nvPr/>
            </p:nvSpPr>
            <p:spPr bwMode="auto">
              <a:xfrm>
                <a:off x="3511" y="2905"/>
                <a:ext cx="227" cy="0"/>
              </a:xfrm>
              <a:prstGeom prst="line">
                <a:avLst/>
              </a:prstGeom>
              <a:noFill/>
              <a:ln w="28575">
                <a:solidFill>
                  <a:schemeClr val="tx1"/>
                </a:solidFill>
                <a:round/>
                <a:headEnd/>
                <a:tailEnd/>
              </a:ln>
            </p:spPr>
            <p:txBody>
              <a:bodyPr wrap="none" anchor="ctr"/>
              <a:lstStyle/>
              <a:p>
                <a:endParaRPr lang="en-US"/>
              </a:p>
            </p:txBody>
          </p:sp>
          <p:sp>
            <p:nvSpPr>
              <p:cNvPr id="2125" name="Line 3495"/>
              <p:cNvSpPr>
                <a:spLocks noChangeShapeType="1"/>
              </p:cNvSpPr>
              <p:nvPr/>
            </p:nvSpPr>
            <p:spPr bwMode="auto">
              <a:xfrm>
                <a:off x="3621" y="2712"/>
                <a:ext cx="0" cy="125"/>
              </a:xfrm>
              <a:prstGeom prst="line">
                <a:avLst/>
              </a:prstGeom>
              <a:noFill/>
              <a:ln w="28575">
                <a:solidFill>
                  <a:schemeClr val="tx1"/>
                </a:solidFill>
                <a:round/>
                <a:headEnd/>
                <a:tailEnd/>
              </a:ln>
            </p:spPr>
            <p:txBody>
              <a:bodyPr wrap="none" anchor="ctr"/>
              <a:lstStyle/>
              <a:p>
                <a:endParaRPr lang="en-US"/>
              </a:p>
            </p:txBody>
          </p:sp>
          <p:sp>
            <p:nvSpPr>
              <p:cNvPr id="2126" name="Line 3496"/>
              <p:cNvSpPr>
                <a:spLocks noChangeShapeType="1"/>
              </p:cNvSpPr>
              <p:nvPr/>
            </p:nvSpPr>
            <p:spPr bwMode="auto">
              <a:xfrm>
                <a:off x="3457" y="2973"/>
                <a:ext cx="333" cy="0"/>
              </a:xfrm>
              <a:prstGeom prst="line">
                <a:avLst/>
              </a:prstGeom>
              <a:noFill/>
              <a:ln w="28575">
                <a:solidFill>
                  <a:schemeClr val="tx1"/>
                </a:solidFill>
                <a:round/>
                <a:headEnd/>
                <a:tailEnd/>
              </a:ln>
            </p:spPr>
            <p:txBody>
              <a:bodyPr wrap="none" anchor="ctr"/>
              <a:lstStyle/>
              <a:p>
                <a:endParaRPr lang="en-US"/>
              </a:p>
            </p:txBody>
          </p:sp>
          <p:sp>
            <p:nvSpPr>
              <p:cNvPr id="2127" name="Line 3497"/>
              <p:cNvSpPr>
                <a:spLocks noChangeShapeType="1"/>
              </p:cNvSpPr>
              <p:nvPr/>
            </p:nvSpPr>
            <p:spPr bwMode="auto">
              <a:xfrm>
                <a:off x="3513" y="3041"/>
                <a:ext cx="227" cy="0"/>
              </a:xfrm>
              <a:prstGeom prst="line">
                <a:avLst/>
              </a:prstGeom>
              <a:noFill/>
              <a:ln w="28575">
                <a:solidFill>
                  <a:schemeClr val="tx1"/>
                </a:solidFill>
                <a:round/>
                <a:headEnd/>
                <a:tailEnd/>
              </a:ln>
            </p:spPr>
            <p:txBody>
              <a:bodyPr wrap="none" anchor="ctr"/>
              <a:lstStyle/>
              <a:p>
                <a:endParaRPr lang="en-US"/>
              </a:p>
            </p:txBody>
          </p:sp>
          <p:sp>
            <p:nvSpPr>
              <p:cNvPr id="2128" name="Line 3498"/>
              <p:cNvSpPr>
                <a:spLocks noChangeShapeType="1"/>
              </p:cNvSpPr>
              <p:nvPr/>
            </p:nvSpPr>
            <p:spPr bwMode="auto">
              <a:xfrm>
                <a:off x="3460" y="3109"/>
                <a:ext cx="333" cy="0"/>
              </a:xfrm>
              <a:prstGeom prst="line">
                <a:avLst/>
              </a:prstGeom>
              <a:noFill/>
              <a:ln w="28575">
                <a:solidFill>
                  <a:schemeClr val="tx1"/>
                </a:solidFill>
                <a:round/>
                <a:headEnd/>
                <a:tailEnd/>
              </a:ln>
            </p:spPr>
            <p:txBody>
              <a:bodyPr wrap="none" anchor="ctr"/>
              <a:lstStyle/>
              <a:p>
                <a:endParaRPr lang="en-US"/>
              </a:p>
            </p:txBody>
          </p:sp>
          <p:sp>
            <p:nvSpPr>
              <p:cNvPr id="2129" name="Line 3499"/>
              <p:cNvSpPr>
                <a:spLocks noChangeShapeType="1"/>
              </p:cNvSpPr>
              <p:nvPr/>
            </p:nvSpPr>
            <p:spPr bwMode="auto">
              <a:xfrm>
                <a:off x="3517" y="3177"/>
                <a:ext cx="227" cy="0"/>
              </a:xfrm>
              <a:prstGeom prst="line">
                <a:avLst/>
              </a:prstGeom>
              <a:noFill/>
              <a:ln w="28575">
                <a:solidFill>
                  <a:schemeClr val="tx1"/>
                </a:solidFill>
                <a:round/>
                <a:headEnd/>
                <a:tailEnd/>
              </a:ln>
            </p:spPr>
            <p:txBody>
              <a:bodyPr wrap="none" anchor="ctr"/>
              <a:lstStyle/>
              <a:p>
                <a:endParaRPr lang="en-US"/>
              </a:p>
            </p:txBody>
          </p:sp>
          <p:sp>
            <p:nvSpPr>
              <p:cNvPr id="2130" name="Line 3500"/>
              <p:cNvSpPr>
                <a:spLocks noChangeShapeType="1"/>
              </p:cNvSpPr>
              <p:nvPr/>
            </p:nvSpPr>
            <p:spPr bwMode="auto">
              <a:xfrm>
                <a:off x="3621" y="3183"/>
                <a:ext cx="0" cy="125"/>
              </a:xfrm>
              <a:prstGeom prst="line">
                <a:avLst/>
              </a:prstGeom>
              <a:noFill/>
              <a:ln w="28575">
                <a:solidFill>
                  <a:schemeClr val="tx1"/>
                </a:solidFill>
                <a:round/>
                <a:headEnd/>
                <a:tailEnd/>
              </a:ln>
            </p:spPr>
            <p:txBody>
              <a:bodyPr wrap="none" anchor="ctr"/>
              <a:lstStyle/>
              <a:p>
                <a:endParaRPr lang="en-US"/>
              </a:p>
            </p:txBody>
          </p:sp>
          <p:sp>
            <p:nvSpPr>
              <p:cNvPr id="2131" name="Text Box 3501"/>
              <p:cNvSpPr txBox="1">
                <a:spLocks noChangeArrowheads="1"/>
              </p:cNvSpPr>
              <p:nvPr/>
            </p:nvSpPr>
            <p:spPr bwMode="auto">
              <a:xfrm>
                <a:off x="3499" y="2666"/>
                <a:ext cx="71" cy="251"/>
              </a:xfrm>
              <a:prstGeom prst="rect">
                <a:avLst/>
              </a:prstGeom>
              <a:noFill/>
              <a:ln w="9525">
                <a:noFill/>
                <a:miter lim="800000"/>
                <a:headEnd/>
                <a:tailEnd/>
              </a:ln>
            </p:spPr>
            <p:txBody>
              <a:bodyPr wrap="none" lIns="0" tIns="0" rIns="0" bIns="0">
                <a:spAutoFit/>
              </a:bodyPr>
              <a:lstStyle/>
              <a:p>
                <a:r>
                  <a:rPr lang="en-US" sz="2000" b="1"/>
                  <a:t>+</a:t>
                </a:r>
              </a:p>
            </p:txBody>
          </p:sp>
          <p:sp>
            <p:nvSpPr>
              <p:cNvPr id="2132" name="Text Box 3502"/>
              <p:cNvSpPr txBox="1">
                <a:spLocks noChangeArrowheads="1"/>
              </p:cNvSpPr>
              <p:nvPr/>
            </p:nvSpPr>
            <p:spPr bwMode="auto">
              <a:xfrm>
                <a:off x="3502" y="3104"/>
                <a:ext cx="59" cy="351"/>
              </a:xfrm>
              <a:prstGeom prst="rect">
                <a:avLst/>
              </a:prstGeom>
              <a:noFill/>
              <a:ln w="9525">
                <a:noFill/>
                <a:miter lim="800000"/>
                <a:headEnd/>
                <a:tailEnd/>
              </a:ln>
            </p:spPr>
            <p:txBody>
              <a:bodyPr wrap="none" lIns="0" tIns="0" rIns="0" bIns="0">
                <a:spAutoFit/>
              </a:bodyPr>
              <a:lstStyle/>
              <a:p>
                <a:r>
                  <a:rPr lang="en-US" sz="2800" b="1"/>
                  <a:t>-</a:t>
                </a:r>
              </a:p>
            </p:txBody>
          </p:sp>
        </p:grpSp>
        <p:grpSp>
          <p:nvGrpSpPr>
            <p:cNvPr id="5" name="Group 3513"/>
            <p:cNvGrpSpPr>
              <a:grpSpLocks/>
            </p:cNvGrpSpPr>
            <p:nvPr/>
          </p:nvGrpSpPr>
          <p:grpSpPr bwMode="auto">
            <a:xfrm>
              <a:off x="2076" y="1069"/>
              <a:ext cx="518" cy="185"/>
              <a:chOff x="2030" y="1432"/>
              <a:chExt cx="929" cy="331"/>
            </a:xfrm>
          </p:grpSpPr>
          <p:sp>
            <p:nvSpPr>
              <p:cNvPr id="2120" name="Oval 3504"/>
              <p:cNvSpPr>
                <a:spLocks noChangeArrowheads="1"/>
              </p:cNvSpPr>
              <p:nvPr/>
            </p:nvSpPr>
            <p:spPr bwMode="auto">
              <a:xfrm>
                <a:off x="2783" y="1586"/>
                <a:ext cx="176" cy="177"/>
              </a:xfrm>
              <a:prstGeom prst="ellipse">
                <a:avLst/>
              </a:prstGeom>
              <a:noFill/>
              <a:ln w="28575">
                <a:solidFill>
                  <a:schemeClr val="tx1"/>
                </a:solidFill>
                <a:round/>
                <a:headEnd/>
                <a:tailEnd/>
              </a:ln>
            </p:spPr>
            <p:txBody>
              <a:bodyPr wrap="none" anchor="ctr"/>
              <a:lstStyle/>
              <a:p>
                <a:endParaRPr lang="en-US"/>
              </a:p>
            </p:txBody>
          </p:sp>
          <p:sp>
            <p:nvSpPr>
              <p:cNvPr id="2121" name="Oval 3505"/>
              <p:cNvSpPr>
                <a:spLocks noChangeArrowheads="1"/>
              </p:cNvSpPr>
              <p:nvPr/>
            </p:nvSpPr>
            <p:spPr bwMode="auto">
              <a:xfrm>
                <a:off x="2030" y="1586"/>
                <a:ext cx="177" cy="177"/>
              </a:xfrm>
              <a:prstGeom prst="ellipse">
                <a:avLst/>
              </a:prstGeom>
              <a:solidFill>
                <a:schemeClr val="tx1"/>
              </a:solidFill>
              <a:ln w="28575">
                <a:solidFill>
                  <a:schemeClr val="tx1"/>
                </a:solidFill>
                <a:round/>
                <a:headEnd/>
                <a:tailEnd/>
              </a:ln>
            </p:spPr>
            <p:txBody>
              <a:bodyPr wrap="none" anchor="ctr"/>
              <a:lstStyle/>
              <a:p>
                <a:endParaRPr lang="en-US"/>
              </a:p>
            </p:txBody>
          </p:sp>
          <p:sp>
            <p:nvSpPr>
              <p:cNvPr id="2122" name="Line 3506"/>
              <p:cNvSpPr>
                <a:spLocks noChangeShapeType="1"/>
              </p:cNvSpPr>
              <p:nvPr/>
            </p:nvSpPr>
            <p:spPr bwMode="auto">
              <a:xfrm flipV="1">
                <a:off x="2132" y="1432"/>
                <a:ext cx="625" cy="25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3514"/>
            <p:cNvGrpSpPr>
              <a:grpSpLocks/>
            </p:cNvGrpSpPr>
            <p:nvPr/>
          </p:nvGrpSpPr>
          <p:grpSpPr bwMode="auto">
            <a:xfrm>
              <a:off x="3529" y="1596"/>
              <a:ext cx="438" cy="276"/>
              <a:chOff x="3401" y="1884"/>
              <a:chExt cx="667" cy="420"/>
            </a:xfrm>
          </p:grpSpPr>
          <p:sp>
            <p:nvSpPr>
              <p:cNvPr id="2115" name="AutoShape 3507"/>
              <p:cNvSpPr>
                <a:spLocks noChangeArrowheads="1"/>
              </p:cNvSpPr>
              <p:nvPr/>
            </p:nvSpPr>
            <p:spPr bwMode="auto">
              <a:xfrm>
                <a:off x="3600" y="1884"/>
                <a:ext cx="468" cy="420"/>
              </a:xfrm>
              <a:prstGeom prst="flowChartDelay">
                <a:avLst/>
              </a:prstGeom>
              <a:noFill/>
              <a:ln w="28575">
                <a:solidFill>
                  <a:schemeClr val="tx1"/>
                </a:solidFill>
                <a:miter lim="800000"/>
                <a:headEnd/>
                <a:tailEnd/>
              </a:ln>
            </p:spPr>
            <p:txBody>
              <a:bodyPr wrap="none" anchor="ctr"/>
              <a:lstStyle/>
              <a:p>
                <a:endParaRPr lang="en-US"/>
              </a:p>
            </p:txBody>
          </p:sp>
          <p:sp>
            <p:nvSpPr>
              <p:cNvPr id="2116" name="AutoShape 3508"/>
              <p:cNvSpPr>
                <a:spLocks noChangeArrowheads="1"/>
              </p:cNvSpPr>
              <p:nvPr/>
            </p:nvSpPr>
            <p:spPr bwMode="auto">
              <a:xfrm>
                <a:off x="3696" y="1980"/>
                <a:ext cx="240" cy="215"/>
              </a:xfrm>
              <a:prstGeom prst="flowChartDelay">
                <a:avLst/>
              </a:prstGeom>
              <a:noFill/>
              <a:ln w="28575">
                <a:solidFill>
                  <a:schemeClr val="tx1"/>
                </a:solidFill>
                <a:miter lim="800000"/>
                <a:headEnd/>
                <a:tailEnd/>
              </a:ln>
            </p:spPr>
            <p:txBody>
              <a:bodyPr wrap="none" anchor="ctr"/>
              <a:lstStyle/>
              <a:p>
                <a:endParaRPr lang="en-US"/>
              </a:p>
            </p:txBody>
          </p:sp>
          <p:sp>
            <p:nvSpPr>
              <p:cNvPr id="2117" name="Rectangle 3509"/>
              <p:cNvSpPr>
                <a:spLocks noChangeArrowheads="1"/>
              </p:cNvSpPr>
              <p:nvPr/>
            </p:nvSpPr>
            <p:spPr bwMode="auto">
              <a:xfrm>
                <a:off x="3648" y="1953"/>
                <a:ext cx="69" cy="267"/>
              </a:xfrm>
              <a:prstGeom prst="rect">
                <a:avLst/>
              </a:prstGeom>
              <a:solidFill>
                <a:schemeClr val="bg1"/>
              </a:solidFill>
              <a:ln w="28575">
                <a:noFill/>
                <a:miter lim="800000"/>
                <a:headEnd/>
                <a:tailEnd/>
              </a:ln>
            </p:spPr>
            <p:txBody>
              <a:bodyPr wrap="none" anchor="ctr"/>
              <a:lstStyle/>
              <a:p>
                <a:endParaRPr lang="en-US"/>
              </a:p>
            </p:txBody>
          </p:sp>
          <p:sp>
            <p:nvSpPr>
              <p:cNvPr id="2118" name="Line 3510"/>
              <p:cNvSpPr>
                <a:spLocks noChangeShapeType="1"/>
              </p:cNvSpPr>
              <p:nvPr/>
            </p:nvSpPr>
            <p:spPr bwMode="auto">
              <a:xfrm flipH="1">
                <a:off x="3401" y="2195"/>
                <a:ext cx="322" cy="0"/>
              </a:xfrm>
              <a:prstGeom prst="line">
                <a:avLst/>
              </a:prstGeom>
              <a:noFill/>
              <a:ln w="28575">
                <a:solidFill>
                  <a:schemeClr val="tx1"/>
                </a:solidFill>
                <a:round/>
                <a:headEnd/>
                <a:tailEnd/>
              </a:ln>
            </p:spPr>
            <p:txBody>
              <a:bodyPr/>
              <a:lstStyle/>
              <a:p>
                <a:endParaRPr lang="en-US"/>
              </a:p>
            </p:txBody>
          </p:sp>
          <p:sp>
            <p:nvSpPr>
              <p:cNvPr id="2119" name="Line 3511"/>
              <p:cNvSpPr>
                <a:spLocks noChangeShapeType="1"/>
              </p:cNvSpPr>
              <p:nvPr/>
            </p:nvSpPr>
            <p:spPr bwMode="auto">
              <a:xfrm flipH="1">
                <a:off x="3408" y="1980"/>
                <a:ext cx="330" cy="0"/>
              </a:xfrm>
              <a:prstGeom prst="line">
                <a:avLst/>
              </a:prstGeom>
              <a:noFill/>
              <a:ln w="28575">
                <a:solidFill>
                  <a:schemeClr val="tx1"/>
                </a:solidFill>
                <a:round/>
                <a:headEnd/>
                <a:tailEnd/>
              </a:ln>
            </p:spPr>
            <p:txBody>
              <a:bodyPr/>
              <a:lstStyle/>
              <a:p>
                <a:endParaRPr lang="en-US"/>
              </a:p>
            </p:txBody>
          </p:sp>
        </p:grpSp>
        <p:sp>
          <p:nvSpPr>
            <p:cNvPr id="2112" name="Freeform 3519"/>
            <p:cNvSpPr>
              <a:spLocks/>
            </p:cNvSpPr>
            <p:nvPr/>
          </p:nvSpPr>
          <p:spPr bwMode="auto">
            <a:xfrm>
              <a:off x="1018" y="1205"/>
              <a:ext cx="1108" cy="312"/>
            </a:xfrm>
            <a:custGeom>
              <a:avLst/>
              <a:gdLst>
                <a:gd name="T0" fmla="*/ 0 w 835"/>
                <a:gd name="T1" fmla="*/ 312 h 312"/>
                <a:gd name="T2" fmla="*/ 0 w 835"/>
                <a:gd name="T3" fmla="*/ 0 h 312"/>
                <a:gd name="T4" fmla="*/ 835 w 835"/>
                <a:gd name="T5" fmla="*/ 0 h 312"/>
                <a:gd name="T6" fmla="*/ 0 60000 65536"/>
                <a:gd name="T7" fmla="*/ 0 60000 65536"/>
                <a:gd name="T8" fmla="*/ 0 60000 65536"/>
                <a:gd name="T9" fmla="*/ 0 w 835"/>
                <a:gd name="T10" fmla="*/ 0 h 312"/>
                <a:gd name="T11" fmla="*/ 835 w 835"/>
                <a:gd name="T12" fmla="*/ 312 h 312"/>
              </a:gdLst>
              <a:ahLst/>
              <a:cxnLst>
                <a:cxn ang="T6">
                  <a:pos x="T0" y="T1"/>
                </a:cxn>
                <a:cxn ang="T7">
                  <a:pos x="T2" y="T3"/>
                </a:cxn>
                <a:cxn ang="T8">
                  <a:pos x="T4" y="T5"/>
                </a:cxn>
              </a:cxnLst>
              <a:rect l="T9" t="T10" r="T11" b="T12"/>
              <a:pathLst>
                <a:path w="835" h="312">
                  <a:moveTo>
                    <a:pt x="0" y="312"/>
                  </a:moveTo>
                  <a:lnTo>
                    <a:pt x="0" y="0"/>
                  </a:lnTo>
                  <a:lnTo>
                    <a:pt x="835" y="0"/>
                  </a:lnTo>
                </a:path>
              </a:pathLst>
            </a:custGeom>
            <a:noFill/>
            <a:ln w="28575" cmpd="sng">
              <a:solidFill>
                <a:schemeClr val="tx1"/>
              </a:solidFill>
              <a:round/>
              <a:headEnd/>
              <a:tailEnd/>
            </a:ln>
          </p:spPr>
          <p:txBody>
            <a:bodyPr/>
            <a:lstStyle/>
            <a:p>
              <a:endParaRPr lang="en-US"/>
            </a:p>
          </p:txBody>
        </p:sp>
        <p:sp>
          <p:nvSpPr>
            <p:cNvPr id="2113" name="Freeform 3520"/>
            <p:cNvSpPr>
              <a:spLocks/>
            </p:cNvSpPr>
            <p:nvPr/>
          </p:nvSpPr>
          <p:spPr bwMode="auto">
            <a:xfrm>
              <a:off x="2598" y="1205"/>
              <a:ext cx="930" cy="464"/>
            </a:xfrm>
            <a:custGeom>
              <a:avLst/>
              <a:gdLst>
                <a:gd name="T0" fmla="*/ 0 w 840"/>
                <a:gd name="T1" fmla="*/ 0 h 494"/>
                <a:gd name="T2" fmla="*/ 840 w 840"/>
                <a:gd name="T3" fmla="*/ 0 h 494"/>
                <a:gd name="T4" fmla="*/ 840 w 840"/>
                <a:gd name="T5" fmla="*/ 494 h 494"/>
                <a:gd name="T6" fmla="*/ 0 60000 65536"/>
                <a:gd name="T7" fmla="*/ 0 60000 65536"/>
                <a:gd name="T8" fmla="*/ 0 60000 65536"/>
                <a:gd name="T9" fmla="*/ 0 w 840"/>
                <a:gd name="T10" fmla="*/ 0 h 494"/>
                <a:gd name="T11" fmla="*/ 840 w 840"/>
                <a:gd name="T12" fmla="*/ 494 h 494"/>
              </a:gdLst>
              <a:ahLst/>
              <a:cxnLst>
                <a:cxn ang="T6">
                  <a:pos x="T0" y="T1"/>
                </a:cxn>
                <a:cxn ang="T7">
                  <a:pos x="T2" y="T3"/>
                </a:cxn>
                <a:cxn ang="T8">
                  <a:pos x="T4" y="T5"/>
                </a:cxn>
              </a:cxnLst>
              <a:rect l="T9" t="T10" r="T11" b="T12"/>
              <a:pathLst>
                <a:path w="840" h="494">
                  <a:moveTo>
                    <a:pt x="0" y="0"/>
                  </a:moveTo>
                  <a:lnTo>
                    <a:pt x="840" y="0"/>
                  </a:lnTo>
                  <a:lnTo>
                    <a:pt x="840" y="494"/>
                  </a:lnTo>
                </a:path>
              </a:pathLst>
            </a:custGeom>
            <a:noFill/>
            <a:ln w="28575" cmpd="sng">
              <a:solidFill>
                <a:schemeClr val="tx1"/>
              </a:solidFill>
              <a:round/>
              <a:headEnd/>
              <a:tailEnd/>
            </a:ln>
          </p:spPr>
          <p:txBody>
            <a:bodyPr/>
            <a:lstStyle/>
            <a:p>
              <a:endParaRPr lang="en-US"/>
            </a:p>
          </p:txBody>
        </p:sp>
        <p:sp>
          <p:nvSpPr>
            <p:cNvPr id="2114" name="Freeform 3521"/>
            <p:cNvSpPr>
              <a:spLocks/>
            </p:cNvSpPr>
            <p:nvPr/>
          </p:nvSpPr>
          <p:spPr bwMode="auto">
            <a:xfrm>
              <a:off x="1018" y="1808"/>
              <a:ext cx="2515" cy="357"/>
            </a:xfrm>
            <a:custGeom>
              <a:avLst/>
              <a:gdLst>
                <a:gd name="T0" fmla="*/ 2515 w 2515"/>
                <a:gd name="T1" fmla="*/ 0 h 255"/>
                <a:gd name="T2" fmla="*/ 2515 w 2515"/>
                <a:gd name="T3" fmla="*/ 255 h 255"/>
                <a:gd name="T4" fmla="*/ 0 w 2515"/>
                <a:gd name="T5" fmla="*/ 255 h 255"/>
                <a:gd name="T6" fmla="*/ 0 w 2515"/>
                <a:gd name="T7" fmla="*/ 87 h 255"/>
                <a:gd name="T8" fmla="*/ 0 60000 65536"/>
                <a:gd name="T9" fmla="*/ 0 60000 65536"/>
                <a:gd name="T10" fmla="*/ 0 60000 65536"/>
                <a:gd name="T11" fmla="*/ 0 60000 65536"/>
                <a:gd name="T12" fmla="*/ 0 w 2515"/>
                <a:gd name="T13" fmla="*/ 0 h 255"/>
                <a:gd name="T14" fmla="*/ 2515 w 2515"/>
                <a:gd name="T15" fmla="*/ 255 h 255"/>
              </a:gdLst>
              <a:ahLst/>
              <a:cxnLst>
                <a:cxn ang="T8">
                  <a:pos x="T0" y="T1"/>
                </a:cxn>
                <a:cxn ang="T9">
                  <a:pos x="T2" y="T3"/>
                </a:cxn>
                <a:cxn ang="T10">
                  <a:pos x="T4" y="T5"/>
                </a:cxn>
                <a:cxn ang="T11">
                  <a:pos x="T6" y="T7"/>
                </a:cxn>
              </a:cxnLst>
              <a:rect l="T12" t="T13" r="T14" b="T15"/>
              <a:pathLst>
                <a:path w="2515" h="255">
                  <a:moveTo>
                    <a:pt x="2515" y="0"/>
                  </a:moveTo>
                  <a:lnTo>
                    <a:pt x="2515" y="255"/>
                  </a:lnTo>
                  <a:lnTo>
                    <a:pt x="0" y="255"/>
                  </a:lnTo>
                  <a:lnTo>
                    <a:pt x="0" y="87"/>
                  </a:lnTo>
                </a:path>
              </a:pathLst>
            </a:custGeom>
            <a:noFill/>
            <a:ln w="28575" cmpd="sng">
              <a:solidFill>
                <a:schemeClr val="tx1"/>
              </a:solidFill>
              <a:round/>
              <a:headEnd/>
              <a:tailEnd/>
            </a:ln>
          </p:spPr>
          <p:txBody>
            <a:bodyPr/>
            <a:lstStyle/>
            <a:p>
              <a:endParaRPr lang="en-US"/>
            </a:p>
          </p:txBody>
        </p:sp>
      </p:grpSp>
      <p:pic>
        <p:nvPicPr>
          <p:cNvPr id="2052" name="Picture 3528" descr="aacell2_black"/>
          <p:cNvPicPr>
            <a:picLocks noChangeAspect="1" noChangeArrowheads="1"/>
          </p:cNvPicPr>
          <p:nvPr/>
        </p:nvPicPr>
        <p:blipFill>
          <a:blip r:embed="rId2" cstate="print"/>
          <a:srcRect/>
          <a:stretch>
            <a:fillRect/>
          </a:stretch>
        </p:blipFill>
        <p:spPr bwMode="auto">
          <a:xfrm>
            <a:off x="2680309" y="1277027"/>
            <a:ext cx="5082841" cy="1072519"/>
          </a:xfrm>
          <a:prstGeom prst="rect">
            <a:avLst/>
          </a:prstGeom>
          <a:noFill/>
          <a:ln w="9525">
            <a:noFill/>
            <a:miter lim="800000"/>
            <a:headEnd/>
            <a:tailEnd/>
          </a:ln>
        </p:spPr>
      </p:pic>
      <p:sp>
        <p:nvSpPr>
          <p:cNvPr id="2053" name="Text Box 3529"/>
          <p:cNvSpPr txBox="1">
            <a:spLocks noChangeArrowheads="1"/>
          </p:cNvSpPr>
          <p:nvPr/>
        </p:nvSpPr>
        <p:spPr bwMode="auto">
          <a:xfrm>
            <a:off x="4093969" y="2118245"/>
            <a:ext cx="1909497" cy="523220"/>
          </a:xfrm>
          <a:prstGeom prst="rect">
            <a:avLst/>
          </a:prstGeom>
          <a:noFill/>
          <a:ln w="9525">
            <a:noFill/>
            <a:miter lim="800000"/>
            <a:headEnd/>
            <a:tailEnd/>
          </a:ln>
        </p:spPr>
        <p:txBody>
          <a:bodyPr wrap="none">
            <a:spAutoFit/>
          </a:bodyPr>
          <a:lstStyle/>
          <a:p>
            <a:pPr algn="ctr"/>
            <a:r>
              <a:rPr lang="en-US" sz="2800" dirty="0">
                <a:latin typeface="Verdana" pitchFamily="34" charset="0"/>
              </a:rPr>
              <a:t>Flashlight</a:t>
            </a:r>
          </a:p>
        </p:txBody>
      </p:sp>
      <p:sp>
        <p:nvSpPr>
          <p:cNvPr id="2060" name="Text Box 3593"/>
          <p:cNvSpPr txBox="1">
            <a:spLocks noChangeArrowheads="1"/>
          </p:cNvSpPr>
          <p:nvPr/>
        </p:nvSpPr>
        <p:spPr bwMode="auto">
          <a:xfrm>
            <a:off x="7791233" y="7362681"/>
            <a:ext cx="159332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5c</a:t>
            </a:r>
            <a:endParaRPr lang="en-US"/>
          </a:p>
        </p:txBody>
      </p:sp>
      <p:sp>
        <p:nvSpPr>
          <p:cNvPr id="91" name="Footer Placeholder 90"/>
          <p:cNvSpPr>
            <a:spLocks noGrp="1"/>
          </p:cNvSpPr>
          <p:nvPr>
            <p:ph type="ftr" sz="quarter" idx="11"/>
          </p:nvPr>
        </p:nvSpPr>
        <p:spPr/>
        <p:txBody>
          <a:bodyPr/>
          <a:lstStyle/>
          <a:p>
            <a:pPr>
              <a:defRPr/>
            </a:pPr>
            <a:r>
              <a:rPr lang="en-US" smtClean="0"/>
              <a:t>07122013</a:t>
            </a:r>
            <a:endParaRPr lang="en-US"/>
          </a:p>
        </p:txBody>
      </p:sp>
      <p:sp>
        <p:nvSpPr>
          <p:cNvPr id="92" name="Slide Number Placeholder 91"/>
          <p:cNvSpPr>
            <a:spLocks noGrp="1"/>
          </p:cNvSpPr>
          <p:nvPr>
            <p:ph type="sldNum" sz="quarter" idx="12"/>
          </p:nvPr>
        </p:nvSpPr>
        <p:spPr/>
        <p:txBody>
          <a:bodyPr/>
          <a:lstStyle/>
          <a:p>
            <a:pPr>
              <a:defRPr/>
            </a:pPr>
            <a:fld id="{5A5C206B-7A74-47AE-8858-CF48A11612B2}" type="slidenum">
              <a:rPr lang="en-US" smtClean="0"/>
              <a:pPr>
                <a:defRPr/>
              </a:pPr>
              <a:t>70</a:t>
            </a:fld>
            <a:endParaRPr lang="en-US"/>
          </a:p>
        </p:txBody>
      </p:sp>
      <p:sp>
        <p:nvSpPr>
          <p:cNvPr id="96" name="TextBox 95"/>
          <p:cNvSpPr txBox="1"/>
          <p:nvPr/>
        </p:nvSpPr>
        <p:spPr bwMode="auto">
          <a:xfrm>
            <a:off x="1119232" y="2727413"/>
            <a:ext cx="8056299" cy="1569660"/>
          </a:xfrm>
          <a:prstGeom prst="rect">
            <a:avLst/>
          </a:prstGeom>
          <a:solidFill>
            <a:schemeClr val="bg1"/>
          </a:solidFill>
          <a:ln w="9525">
            <a:noFill/>
            <a:miter lim="800000"/>
            <a:headEnd/>
            <a:tailEnd/>
          </a:ln>
        </p:spPr>
        <p:txBody>
          <a:bodyPr wrap="square" rtlCol="0">
            <a:spAutoFit/>
          </a:bodyPr>
          <a:lstStyle/>
          <a:p>
            <a:r>
              <a:rPr lang="en-US" sz="3200" dirty="0" smtClean="0">
                <a:solidFill>
                  <a:srgbClr val="FF0000"/>
                </a:solidFill>
                <a:latin typeface="Verdana" pitchFamily="34" charset="0"/>
              </a:rPr>
              <a:t>An open circuit exists when the path for electricity is incomplete as when the flashlight switch is off. </a:t>
            </a:r>
            <a:endParaRPr lang="en-US" sz="3200" dirty="0">
              <a:solidFill>
                <a:srgbClr val="FF0000"/>
              </a:solidFill>
              <a:latin typeface="Verdana" pitchFamily="34" charset="0"/>
            </a:endParaRPr>
          </a:p>
        </p:txBody>
      </p:sp>
      <p:sp>
        <p:nvSpPr>
          <p:cNvPr id="97" name="TextBox 96"/>
          <p:cNvSpPr txBox="1"/>
          <p:nvPr/>
        </p:nvSpPr>
        <p:spPr bwMode="auto">
          <a:xfrm>
            <a:off x="3358004" y="646374"/>
            <a:ext cx="3692036" cy="769441"/>
          </a:xfrm>
          <a:prstGeom prst="rect">
            <a:avLst/>
          </a:prstGeom>
          <a:solidFill>
            <a:schemeClr val="bg1"/>
          </a:solidFill>
          <a:ln w="9525">
            <a:noFill/>
            <a:miter lim="800000"/>
            <a:headEnd/>
            <a:tailEnd/>
          </a:ln>
        </p:spPr>
        <p:txBody>
          <a:bodyPr wrap="none" rtlCol="0">
            <a:spAutoFit/>
          </a:bodyPr>
          <a:lstStyle/>
          <a:p>
            <a:r>
              <a:rPr lang="en-US" sz="4400" dirty="0" smtClean="0">
                <a:latin typeface="Verdana" pitchFamily="34" charset="0"/>
              </a:rPr>
              <a:t>Open Circuit</a:t>
            </a:r>
            <a:endParaRPr lang="en-US" sz="4400" dirty="0">
              <a:latin typeface="Verdana" pitchFamily="34" charset="0"/>
            </a:endParaRPr>
          </a:p>
        </p:txBody>
      </p:sp>
      <p:sp>
        <p:nvSpPr>
          <p:cNvPr id="98" name="TextBox 97"/>
          <p:cNvSpPr txBox="1"/>
          <p:nvPr/>
        </p:nvSpPr>
        <p:spPr bwMode="auto">
          <a:xfrm>
            <a:off x="4272443" y="4351276"/>
            <a:ext cx="644728"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Off</a:t>
            </a:r>
            <a:endParaRPr lang="en-US" dirty="0">
              <a:latin typeface="Verdana" pitchFamily="34" charset="0"/>
            </a:endParaRPr>
          </a:p>
        </p:txBody>
      </p:sp>
      <p:sp>
        <p:nvSpPr>
          <p:cNvPr id="99" name="TextBox 98"/>
          <p:cNvSpPr txBox="1"/>
          <p:nvPr/>
        </p:nvSpPr>
        <p:spPr bwMode="auto">
          <a:xfrm>
            <a:off x="5102781" y="5197380"/>
            <a:ext cx="622286"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On</a:t>
            </a:r>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133"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134"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135" name="Text Box 3347"/>
            <p:cNvSpPr txBox="1">
              <a:spLocks noChangeArrowheads="1"/>
            </p:cNvSpPr>
            <p:nvPr/>
          </p:nvSpPr>
          <p:spPr bwMode="auto">
            <a:xfrm>
              <a:off x="4004" y="114"/>
              <a:ext cx="56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Circuits</a:t>
              </a:r>
            </a:p>
          </p:txBody>
        </p:sp>
        <p:sp>
          <p:nvSpPr>
            <p:cNvPr id="2136"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pic>
        <p:nvPicPr>
          <p:cNvPr id="2052" name="Picture 3528" descr="aacell2_black"/>
          <p:cNvPicPr>
            <a:picLocks noChangeAspect="1" noChangeArrowheads="1"/>
          </p:cNvPicPr>
          <p:nvPr/>
        </p:nvPicPr>
        <p:blipFill>
          <a:blip r:embed="rId2" cstate="print"/>
          <a:srcRect/>
          <a:stretch>
            <a:fillRect/>
          </a:stretch>
        </p:blipFill>
        <p:spPr bwMode="auto">
          <a:xfrm>
            <a:off x="2680309" y="1277027"/>
            <a:ext cx="5082841" cy="1072519"/>
          </a:xfrm>
          <a:prstGeom prst="rect">
            <a:avLst/>
          </a:prstGeom>
          <a:noFill/>
          <a:ln w="9525">
            <a:noFill/>
            <a:miter lim="800000"/>
            <a:headEnd/>
            <a:tailEnd/>
          </a:ln>
        </p:spPr>
      </p:pic>
      <p:sp>
        <p:nvSpPr>
          <p:cNvPr id="2053" name="Text Box 3529"/>
          <p:cNvSpPr txBox="1">
            <a:spLocks noChangeArrowheads="1"/>
          </p:cNvSpPr>
          <p:nvPr/>
        </p:nvSpPr>
        <p:spPr bwMode="auto">
          <a:xfrm>
            <a:off x="4093969" y="2118245"/>
            <a:ext cx="1909497" cy="523220"/>
          </a:xfrm>
          <a:prstGeom prst="rect">
            <a:avLst/>
          </a:prstGeom>
          <a:noFill/>
          <a:ln w="9525">
            <a:noFill/>
            <a:miter lim="800000"/>
            <a:headEnd/>
            <a:tailEnd/>
          </a:ln>
        </p:spPr>
        <p:txBody>
          <a:bodyPr wrap="none">
            <a:spAutoFit/>
          </a:bodyPr>
          <a:lstStyle/>
          <a:p>
            <a:pPr algn="ctr"/>
            <a:r>
              <a:rPr lang="en-US" sz="2800" dirty="0">
                <a:latin typeface="Verdana" pitchFamily="34" charset="0"/>
              </a:rPr>
              <a:t>Flashlight</a:t>
            </a:r>
          </a:p>
        </p:txBody>
      </p:sp>
      <p:sp>
        <p:nvSpPr>
          <p:cNvPr id="2060" name="Text Box 3593"/>
          <p:cNvSpPr txBox="1">
            <a:spLocks noChangeArrowheads="1"/>
          </p:cNvSpPr>
          <p:nvPr/>
        </p:nvSpPr>
        <p:spPr bwMode="auto">
          <a:xfrm>
            <a:off x="7791233" y="7362681"/>
            <a:ext cx="159332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5c</a:t>
            </a:r>
            <a:endParaRPr lang="en-US"/>
          </a:p>
        </p:txBody>
      </p:sp>
      <p:sp>
        <p:nvSpPr>
          <p:cNvPr id="91" name="Footer Placeholder 90"/>
          <p:cNvSpPr>
            <a:spLocks noGrp="1"/>
          </p:cNvSpPr>
          <p:nvPr>
            <p:ph type="ftr" sz="quarter" idx="11"/>
          </p:nvPr>
        </p:nvSpPr>
        <p:spPr/>
        <p:txBody>
          <a:bodyPr/>
          <a:lstStyle/>
          <a:p>
            <a:pPr>
              <a:defRPr/>
            </a:pPr>
            <a:r>
              <a:rPr lang="en-US" smtClean="0"/>
              <a:t>07122013</a:t>
            </a:r>
            <a:endParaRPr lang="en-US"/>
          </a:p>
        </p:txBody>
      </p:sp>
      <p:sp>
        <p:nvSpPr>
          <p:cNvPr id="92" name="Slide Number Placeholder 91"/>
          <p:cNvSpPr>
            <a:spLocks noGrp="1"/>
          </p:cNvSpPr>
          <p:nvPr>
            <p:ph type="sldNum" sz="quarter" idx="12"/>
          </p:nvPr>
        </p:nvSpPr>
        <p:spPr/>
        <p:txBody>
          <a:bodyPr/>
          <a:lstStyle/>
          <a:p>
            <a:pPr>
              <a:defRPr/>
            </a:pPr>
            <a:fld id="{5A5C206B-7A74-47AE-8858-CF48A11612B2}" type="slidenum">
              <a:rPr lang="en-US" smtClean="0"/>
              <a:pPr>
                <a:defRPr/>
              </a:pPr>
              <a:t>71</a:t>
            </a:fld>
            <a:endParaRPr lang="en-US"/>
          </a:p>
        </p:txBody>
      </p:sp>
      <p:sp>
        <p:nvSpPr>
          <p:cNvPr id="96" name="TextBox 95"/>
          <p:cNvSpPr txBox="1"/>
          <p:nvPr/>
        </p:nvSpPr>
        <p:spPr bwMode="auto">
          <a:xfrm>
            <a:off x="1119232" y="2727413"/>
            <a:ext cx="8056299" cy="1569660"/>
          </a:xfrm>
          <a:prstGeom prst="rect">
            <a:avLst/>
          </a:prstGeom>
          <a:solidFill>
            <a:schemeClr val="bg1"/>
          </a:solidFill>
          <a:ln w="9525">
            <a:noFill/>
            <a:miter lim="800000"/>
            <a:headEnd/>
            <a:tailEnd/>
          </a:ln>
        </p:spPr>
        <p:txBody>
          <a:bodyPr wrap="square" rtlCol="0">
            <a:spAutoFit/>
          </a:bodyPr>
          <a:lstStyle/>
          <a:p>
            <a:r>
              <a:rPr lang="en-US" sz="3200" dirty="0" smtClean="0">
                <a:solidFill>
                  <a:srgbClr val="FF0000"/>
                </a:solidFill>
                <a:latin typeface="Verdana" pitchFamily="34" charset="0"/>
              </a:rPr>
              <a:t>A closed circuit exists when the path for electricity is complete as when the flashlight switch is on. </a:t>
            </a:r>
            <a:endParaRPr lang="en-US" sz="3200" dirty="0">
              <a:solidFill>
                <a:srgbClr val="FF0000"/>
              </a:solidFill>
              <a:latin typeface="Verdana" pitchFamily="34" charset="0"/>
            </a:endParaRPr>
          </a:p>
        </p:txBody>
      </p:sp>
      <p:sp>
        <p:nvSpPr>
          <p:cNvPr id="97" name="TextBox 96"/>
          <p:cNvSpPr txBox="1"/>
          <p:nvPr/>
        </p:nvSpPr>
        <p:spPr bwMode="auto">
          <a:xfrm>
            <a:off x="3358004" y="646374"/>
            <a:ext cx="4076757" cy="769441"/>
          </a:xfrm>
          <a:prstGeom prst="rect">
            <a:avLst/>
          </a:prstGeom>
          <a:solidFill>
            <a:schemeClr val="bg1"/>
          </a:solidFill>
          <a:ln w="9525">
            <a:noFill/>
            <a:miter lim="800000"/>
            <a:headEnd/>
            <a:tailEnd/>
          </a:ln>
        </p:spPr>
        <p:txBody>
          <a:bodyPr wrap="none" rtlCol="0">
            <a:spAutoFit/>
          </a:bodyPr>
          <a:lstStyle/>
          <a:p>
            <a:r>
              <a:rPr lang="en-US" sz="4400" dirty="0" smtClean="0">
                <a:latin typeface="Verdana" pitchFamily="34" charset="0"/>
              </a:rPr>
              <a:t>Closed Circuit</a:t>
            </a:r>
            <a:endParaRPr lang="en-US" sz="4400" dirty="0">
              <a:latin typeface="Verdana" pitchFamily="34" charset="0"/>
            </a:endParaRPr>
          </a:p>
        </p:txBody>
      </p:sp>
      <p:sp>
        <p:nvSpPr>
          <p:cNvPr id="66" name="AutoShape 3548"/>
          <p:cNvSpPr>
            <a:spLocks noChangeArrowheads="1"/>
          </p:cNvSpPr>
          <p:nvPr/>
        </p:nvSpPr>
        <p:spPr bwMode="auto">
          <a:xfrm>
            <a:off x="7644416" y="5771758"/>
            <a:ext cx="647970" cy="493238"/>
          </a:xfrm>
          <a:prstGeom prst="flowChartDelay">
            <a:avLst/>
          </a:prstGeom>
          <a:solidFill>
            <a:srgbClr val="FFFF00"/>
          </a:solidFill>
          <a:ln w="28575">
            <a:solidFill>
              <a:schemeClr val="tx1"/>
            </a:solidFill>
            <a:miter lim="800000"/>
            <a:headEnd/>
            <a:tailEnd/>
          </a:ln>
        </p:spPr>
        <p:txBody>
          <a:bodyPr wrap="none" anchor="ctr"/>
          <a:lstStyle/>
          <a:p>
            <a:endParaRPr lang="en-US"/>
          </a:p>
        </p:txBody>
      </p:sp>
      <p:sp>
        <p:nvSpPr>
          <p:cNvPr id="81" name="Line 3506"/>
          <p:cNvSpPr>
            <a:spLocks noChangeShapeType="1"/>
          </p:cNvSpPr>
          <p:nvPr/>
        </p:nvSpPr>
        <p:spPr bwMode="auto">
          <a:xfrm flipV="1">
            <a:off x="4308690" y="4840135"/>
            <a:ext cx="756971" cy="249796"/>
          </a:xfrm>
          <a:prstGeom prst="line">
            <a:avLst/>
          </a:prstGeom>
          <a:noFill/>
          <a:ln w="28575">
            <a:solidFill>
              <a:schemeClr val="tx1"/>
            </a:solidFill>
            <a:round/>
            <a:headEnd/>
            <a:tailEnd type="triangle" w="med" len="med"/>
          </a:ln>
        </p:spPr>
        <p:txBody>
          <a:bodyPr wrap="none" anchor="ctr"/>
          <a:lstStyle/>
          <a:p>
            <a:endParaRPr lang="en-US"/>
          </a:p>
        </p:txBody>
      </p:sp>
      <p:grpSp>
        <p:nvGrpSpPr>
          <p:cNvPr id="104" name="Group 103"/>
          <p:cNvGrpSpPr/>
          <p:nvPr/>
        </p:nvGrpSpPr>
        <p:grpSpPr>
          <a:xfrm>
            <a:off x="1528640" y="4351276"/>
            <a:ext cx="6764005" cy="2507147"/>
            <a:chOff x="1528640" y="4351276"/>
            <a:chExt cx="6764005" cy="2507147"/>
          </a:xfrm>
        </p:grpSpPr>
        <p:sp>
          <p:nvSpPr>
            <p:cNvPr id="79" name="Oval 3504"/>
            <p:cNvSpPr>
              <a:spLocks noChangeArrowheads="1"/>
            </p:cNvSpPr>
            <p:nvPr/>
          </p:nvSpPr>
          <p:spPr bwMode="auto">
            <a:xfrm>
              <a:off x="5097151" y="4992788"/>
              <a:ext cx="213163" cy="175452"/>
            </a:xfrm>
            <a:prstGeom prst="ellipse">
              <a:avLst/>
            </a:prstGeom>
            <a:noFill/>
            <a:ln w="28575">
              <a:solidFill>
                <a:schemeClr val="tx1"/>
              </a:solidFill>
              <a:round/>
              <a:headEnd/>
              <a:tailEnd/>
            </a:ln>
          </p:spPr>
          <p:txBody>
            <a:bodyPr wrap="none" anchor="ctr"/>
            <a:lstStyle/>
            <a:p>
              <a:endParaRPr lang="en-US"/>
            </a:p>
          </p:txBody>
        </p:sp>
        <p:sp>
          <p:nvSpPr>
            <p:cNvPr id="80" name="Oval 3505"/>
            <p:cNvSpPr>
              <a:spLocks noChangeArrowheads="1"/>
            </p:cNvSpPr>
            <p:nvPr/>
          </p:nvSpPr>
          <p:spPr bwMode="auto">
            <a:xfrm>
              <a:off x="4185152" y="4992788"/>
              <a:ext cx="214374" cy="175452"/>
            </a:xfrm>
            <a:prstGeom prst="ellipse">
              <a:avLst/>
            </a:prstGeom>
            <a:solidFill>
              <a:schemeClr val="tx1"/>
            </a:solidFill>
            <a:ln w="28575">
              <a:solidFill>
                <a:schemeClr val="tx1"/>
              </a:solidFill>
              <a:round/>
              <a:headEnd/>
              <a:tailEnd/>
            </a:ln>
          </p:spPr>
          <p:txBody>
            <a:bodyPr wrap="none" anchor="ctr"/>
            <a:lstStyle/>
            <a:p>
              <a:endParaRPr lang="en-US"/>
            </a:p>
          </p:txBody>
        </p:sp>
        <p:grpSp>
          <p:nvGrpSpPr>
            <p:cNvPr id="103" name="Group 102"/>
            <p:cNvGrpSpPr/>
            <p:nvPr/>
          </p:nvGrpSpPr>
          <p:grpSpPr>
            <a:xfrm>
              <a:off x="1528640" y="4351276"/>
              <a:ext cx="6764005" cy="2507147"/>
              <a:chOff x="1528640" y="4351276"/>
              <a:chExt cx="6764005" cy="2507147"/>
            </a:xfrm>
          </p:grpSpPr>
          <p:sp>
            <p:nvSpPr>
              <p:cNvPr id="94" name="TextBox 93"/>
              <p:cNvSpPr txBox="1"/>
              <p:nvPr/>
            </p:nvSpPr>
            <p:spPr bwMode="auto">
              <a:xfrm>
                <a:off x="4272443" y="4351276"/>
                <a:ext cx="644728"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Off</a:t>
                </a:r>
                <a:endParaRPr lang="en-US" dirty="0">
                  <a:latin typeface="Verdana" pitchFamily="34" charset="0"/>
                </a:endParaRPr>
              </a:p>
            </p:txBody>
          </p:sp>
          <p:grpSp>
            <p:nvGrpSpPr>
              <p:cNvPr id="102" name="Group 101"/>
              <p:cNvGrpSpPr/>
              <p:nvPr/>
            </p:nvGrpSpPr>
            <p:grpSpPr>
              <a:xfrm>
                <a:off x="1528640" y="5081336"/>
                <a:ext cx="6764005" cy="1777087"/>
                <a:chOff x="1528640" y="5081336"/>
                <a:chExt cx="6764005" cy="1777087"/>
              </a:xfrm>
            </p:grpSpPr>
            <p:grpSp>
              <p:nvGrpSpPr>
                <p:cNvPr id="68" name="Group 3492"/>
                <p:cNvGrpSpPr>
                  <a:grpSpLocks/>
                </p:cNvGrpSpPr>
                <p:nvPr/>
              </p:nvGrpSpPr>
              <p:grpSpPr bwMode="auto">
                <a:xfrm>
                  <a:off x="1528640" y="5459100"/>
                  <a:ext cx="729835" cy="1399323"/>
                  <a:chOff x="3457" y="2666"/>
                  <a:chExt cx="336" cy="789"/>
                </a:xfrm>
              </p:grpSpPr>
              <p:sp>
                <p:nvSpPr>
                  <p:cNvPr id="82" name="Line 3493"/>
                  <p:cNvSpPr>
                    <a:spLocks noChangeShapeType="1"/>
                  </p:cNvSpPr>
                  <p:nvPr/>
                </p:nvSpPr>
                <p:spPr bwMode="auto">
                  <a:xfrm>
                    <a:off x="3458" y="2837"/>
                    <a:ext cx="333" cy="0"/>
                  </a:xfrm>
                  <a:prstGeom prst="line">
                    <a:avLst/>
                  </a:prstGeom>
                  <a:noFill/>
                  <a:ln w="28575">
                    <a:solidFill>
                      <a:schemeClr val="tx1"/>
                    </a:solidFill>
                    <a:round/>
                    <a:headEnd/>
                    <a:tailEnd/>
                  </a:ln>
                </p:spPr>
                <p:txBody>
                  <a:bodyPr wrap="none" anchor="ctr"/>
                  <a:lstStyle/>
                  <a:p>
                    <a:endParaRPr lang="en-US"/>
                  </a:p>
                </p:txBody>
              </p:sp>
              <p:sp>
                <p:nvSpPr>
                  <p:cNvPr id="83" name="Line 3494"/>
                  <p:cNvSpPr>
                    <a:spLocks noChangeShapeType="1"/>
                  </p:cNvSpPr>
                  <p:nvPr/>
                </p:nvSpPr>
                <p:spPr bwMode="auto">
                  <a:xfrm>
                    <a:off x="3511" y="2905"/>
                    <a:ext cx="227" cy="0"/>
                  </a:xfrm>
                  <a:prstGeom prst="line">
                    <a:avLst/>
                  </a:prstGeom>
                  <a:noFill/>
                  <a:ln w="28575">
                    <a:solidFill>
                      <a:schemeClr val="tx1"/>
                    </a:solidFill>
                    <a:round/>
                    <a:headEnd/>
                    <a:tailEnd/>
                  </a:ln>
                </p:spPr>
                <p:txBody>
                  <a:bodyPr wrap="none" anchor="ctr"/>
                  <a:lstStyle/>
                  <a:p>
                    <a:endParaRPr lang="en-US"/>
                  </a:p>
                </p:txBody>
              </p:sp>
              <p:sp>
                <p:nvSpPr>
                  <p:cNvPr id="84" name="Line 3495"/>
                  <p:cNvSpPr>
                    <a:spLocks noChangeShapeType="1"/>
                  </p:cNvSpPr>
                  <p:nvPr/>
                </p:nvSpPr>
                <p:spPr bwMode="auto">
                  <a:xfrm>
                    <a:off x="3621" y="2712"/>
                    <a:ext cx="0" cy="125"/>
                  </a:xfrm>
                  <a:prstGeom prst="line">
                    <a:avLst/>
                  </a:prstGeom>
                  <a:noFill/>
                  <a:ln w="28575">
                    <a:solidFill>
                      <a:schemeClr val="tx1"/>
                    </a:solidFill>
                    <a:round/>
                    <a:headEnd/>
                    <a:tailEnd/>
                  </a:ln>
                </p:spPr>
                <p:txBody>
                  <a:bodyPr wrap="none" anchor="ctr"/>
                  <a:lstStyle/>
                  <a:p>
                    <a:endParaRPr lang="en-US"/>
                  </a:p>
                </p:txBody>
              </p:sp>
              <p:sp>
                <p:nvSpPr>
                  <p:cNvPr id="85" name="Line 3496"/>
                  <p:cNvSpPr>
                    <a:spLocks noChangeShapeType="1"/>
                  </p:cNvSpPr>
                  <p:nvPr/>
                </p:nvSpPr>
                <p:spPr bwMode="auto">
                  <a:xfrm>
                    <a:off x="3457" y="2973"/>
                    <a:ext cx="333" cy="0"/>
                  </a:xfrm>
                  <a:prstGeom prst="line">
                    <a:avLst/>
                  </a:prstGeom>
                  <a:noFill/>
                  <a:ln w="28575">
                    <a:solidFill>
                      <a:schemeClr val="tx1"/>
                    </a:solidFill>
                    <a:round/>
                    <a:headEnd/>
                    <a:tailEnd/>
                  </a:ln>
                </p:spPr>
                <p:txBody>
                  <a:bodyPr wrap="none" anchor="ctr"/>
                  <a:lstStyle/>
                  <a:p>
                    <a:endParaRPr lang="en-US"/>
                  </a:p>
                </p:txBody>
              </p:sp>
              <p:sp>
                <p:nvSpPr>
                  <p:cNvPr id="86" name="Line 3497"/>
                  <p:cNvSpPr>
                    <a:spLocks noChangeShapeType="1"/>
                  </p:cNvSpPr>
                  <p:nvPr/>
                </p:nvSpPr>
                <p:spPr bwMode="auto">
                  <a:xfrm>
                    <a:off x="3513" y="3041"/>
                    <a:ext cx="227" cy="0"/>
                  </a:xfrm>
                  <a:prstGeom prst="line">
                    <a:avLst/>
                  </a:prstGeom>
                  <a:noFill/>
                  <a:ln w="28575">
                    <a:solidFill>
                      <a:schemeClr val="tx1"/>
                    </a:solidFill>
                    <a:round/>
                    <a:headEnd/>
                    <a:tailEnd/>
                  </a:ln>
                </p:spPr>
                <p:txBody>
                  <a:bodyPr wrap="none" anchor="ctr"/>
                  <a:lstStyle/>
                  <a:p>
                    <a:endParaRPr lang="en-US"/>
                  </a:p>
                </p:txBody>
              </p:sp>
              <p:sp>
                <p:nvSpPr>
                  <p:cNvPr id="87" name="Line 3498"/>
                  <p:cNvSpPr>
                    <a:spLocks noChangeShapeType="1"/>
                  </p:cNvSpPr>
                  <p:nvPr/>
                </p:nvSpPr>
                <p:spPr bwMode="auto">
                  <a:xfrm>
                    <a:off x="3460" y="3109"/>
                    <a:ext cx="333" cy="0"/>
                  </a:xfrm>
                  <a:prstGeom prst="line">
                    <a:avLst/>
                  </a:prstGeom>
                  <a:noFill/>
                  <a:ln w="28575">
                    <a:solidFill>
                      <a:schemeClr val="tx1"/>
                    </a:solidFill>
                    <a:round/>
                    <a:headEnd/>
                    <a:tailEnd/>
                  </a:ln>
                </p:spPr>
                <p:txBody>
                  <a:bodyPr wrap="none" anchor="ctr"/>
                  <a:lstStyle/>
                  <a:p>
                    <a:endParaRPr lang="en-US"/>
                  </a:p>
                </p:txBody>
              </p:sp>
              <p:sp>
                <p:nvSpPr>
                  <p:cNvPr id="88" name="Line 3499"/>
                  <p:cNvSpPr>
                    <a:spLocks noChangeShapeType="1"/>
                  </p:cNvSpPr>
                  <p:nvPr/>
                </p:nvSpPr>
                <p:spPr bwMode="auto">
                  <a:xfrm>
                    <a:off x="3517" y="3177"/>
                    <a:ext cx="227" cy="0"/>
                  </a:xfrm>
                  <a:prstGeom prst="line">
                    <a:avLst/>
                  </a:prstGeom>
                  <a:noFill/>
                  <a:ln w="28575">
                    <a:solidFill>
                      <a:schemeClr val="tx1"/>
                    </a:solidFill>
                    <a:round/>
                    <a:headEnd/>
                    <a:tailEnd/>
                  </a:ln>
                </p:spPr>
                <p:txBody>
                  <a:bodyPr wrap="none" anchor="ctr"/>
                  <a:lstStyle/>
                  <a:p>
                    <a:endParaRPr lang="en-US"/>
                  </a:p>
                </p:txBody>
              </p:sp>
              <p:sp>
                <p:nvSpPr>
                  <p:cNvPr id="89" name="Line 3500"/>
                  <p:cNvSpPr>
                    <a:spLocks noChangeShapeType="1"/>
                  </p:cNvSpPr>
                  <p:nvPr/>
                </p:nvSpPr>
                <p:spPr bwMode="auto">
                  <a:xfrm>
                    <a:off x="3621" y="3183"/>
                    <a:ext cx="0" cy="125"/>
                  </a:xfrm>
                  <a:prstGeom prst="line">
                    <a:avLst/>
                  </a:prstGeom>
                  <a:noFill/>
                  <a:ln w="28575">
                    <a:solidFill>
                      <a:schemeClr val="tx1"/>
                    </a:solidFill>
                    <a:round/>
                    <a:headEnd/>
                    <a:tailEnd/>
                  </a:ln>
                </p:spPr>
                <p:txBody>
                  <a:bodyPr wrap="none" anchor="ctr"/>
                  <a:lstStyle/>
                  <a:p>
                    <a:endParaRPr lang="en-US"/>
                  </a:p>
                </p:txBody>
              </p:sp>
              <p:sp>
                <p:nvSpPr>
                  <p:cNvPr id="90" name="Text Box 3501"/>
                  <p:cNvSpPr txBox="1">
                    <a:spLocks noChangeArrowheads="1"/>
                  </p:cNvSpPr>
                  <p:nvPr/>
                </p:nvSpPr>
                <p:spPr bwMode="auto">
                  <a:xfrm>
                    <a:off x="3499" y="2666"/>
                    <a:ext cx="71" cy="251"/>
                  </a:xfrm>
                  <a:prstGeom prst="rect">
                    <a:avLst/>
                  </a:prstGeom>
                  <a:noFill/>
                  <a:ln w="9525">
                    <a:noFill/>
                    <a:miter lim="800000"/>
                    <a:headEnd/>
                    <a:tailEnd/>
                  </a:ln>
                </p:spPr>
                <p:txBody>
                  <a:bodyPr wrap="none" lIns="0" tIns="0" rIns="0" bIns="0">
                    <a:spAutoFit/>
                  </a:bodyPr>
                  <a:lstStyle/>
                  <a:p>
                    <a:r>
                      <a:rPr lang="en-US" sz="2000" b="1"/>
                      <a:t>+</a:t>
                    </a:r>
                  </a:p>
                </p:txBody>
              </p:sp>
              <p:sp>
                <p:nvSpPr>
                  <p:cNvPr id="93" name="Text Box 3502"/>
                  <p:cNvSpPr txBox="1">
                    <a:spLocks noChangeArrowheads="1"/>
                  </p:cNvSpPr>
                  <p:nvPr/>
                </p:nvSpPr>
                <p:spPr bwMode="auto">
                  <a:xfrm>
                    <a:off x="3502" y="3104"/>
                    <a:ext cx="59" cy="351"/>
                  </a:xfrm>
                  <a:prstGeom prst="rect">
                    <a:avLst/>
                  </a:prstGeom>
                  <a:noFill/>
                  <a:ln w="9525">
                    <a:noFill/>
                    <a:miter lim="800000"/>
                    <a:headEnd/>
                    <a:tailEnd/>
                  </a:ln>
                </p:spPr>
                <p:txBody>
                  <a:bodyPr wrap="none" lIns="0" tIns="0" rIns="0" bIns="0">
                    <a:spAutoFit/>
                  </a:bodyPr>
                  <a:lstStyle/>
                  <a:p>
                    <a:r>
                      <a:rPr lang="en-US" sz="2800" b="1"/>
                      <a:t>-</a:t>
                    </a:r>
                  </a:p>
                </p:txBody>
              </p:sp>
            </p:grpSp>
            <p:grpSp>
              <p:nvGrpSpPr>
                <p:cNvPr id="70" name="Group 3514"/>
                <p:cNvGrpSpPr>
                  <a:grpSpLocks/>
                </p:cNvGrpSpPr>
                <p:nvPr/>
              </p:nvGrpSpPr>
              <p:grpSpPr bwMode="auto">
                <a:xfrm>
                  <a:off x="7341253" y="5774790"/>
                  <a:ext cx="951392" cy="489497"/>
                  <a:chOff x="3401" y="1884"/>
                  <a:chExt cx="667" cy="420"/>
                </a:xfrm>
              </p:grpSpPr>
              <p:sp>
                <p:nvSpPr>
                  <p:cNvPr id="74" name="AutoShape 3507"/>
                  <p:cNvSpPr>
                    <a:spLocks noChangeArrowheads="1"/>
                  </p:cNvSpPr>
                  <p:nvPr/>
                </p:nvSpPr>
                <p:spPr bwMode="auto">
                  <a:xfrm>
                    <a:off x="3600" y="1884"/>
                    <a:ext cx="468" cy="420"/>
                  </a:xfrm>
                  <a:prstGeom prst="flowChartDelay">
                    <a:avLst/>
                  </a:prstGeom>
                  <a:noFill/>
                  <a:ln w="28575">
                    <a:solidFill>
                      <a:schemeClr val="tx1"/>
                    </a:solidFill>
                    <a:miter lim="800000"/>
                    <a:headEnd/>
                    <a:tailEnd/>
                  </a:ln>
                </p:spPr>
                <p:txBody>
                  <a:bodyPr wrap="none" anchor="ctr"/>
                  <a:lstStyle/>
                  <a:p>
                    <a:endParaRPr lang="en-US"/>
                  </a:p>
                </p:txBody>
              </p:sp>
              <p:sp>
                <p:nvSpPr>
                  <p:cNvPr id="75" name="AutoShape 3508"/>
                  <p:cNvSpPr>
                    <a:spLocks noChangeArrowheads="1"/>
                  </p:cNvSpPr>
                  <p:nvPr/>
                </p:nvSpPr>
                <p:spPr bwMode="auto">
                  <a:xfrm>
                    <a:off x="3696" y="1980"/>
                    <a:ext cx="240" cy="215"/>
                  </a:xfrm>
                  <a:prstGeom prst="flowChartDelay">
                    <a:avLst/>
                  </a:prstGeom>
                  <a:noFill/>
                  <a:ln w="28575">
                    <a:solidFill>
                      <a:schemeClr val="tx1"/>
                    </a:solidFill>
                    <a:miter lim="800000"/>
                    <a:headEnd/>
                    <a:tailEnd/>
                  </a:ln>
                </p:spPr>
                <p:txBody>
                  <a:bodyPr wrap="none" anchor="ctr"/>
                  <a:lstStyle/>
                  <a:p>
                    <a:endParaRPr lang="en-US"/>
                  </a:p>
                </p:txBody>
              </p:sp>
              <p:sp>
                <p:nvSpPr>
                  <p:cNvPr id="76" name="Rectangle 3509"/>
                  <p:cNvSpPr>
                    <a:spLocks noChangeArrowheads="1"/>
                  </p:cNvSpPr>
                  <p:nvPr/>
                </p:nvSpPr>
                <p:spPr bwMode="auto">
                  <a:xfrm>
                    <a:off x="3648" y="1953"/>
                    <a:ext cx="69" cy="267"/>
                  </a:xfrm>
                  <a:prstGeom prst="rect">
                    <a:avLst/>
                  </a:prstGeom>
                  <a:solidFill>
                    <a:schemeClr val="bg1"/>
                  </a:solidFill>
                  <a:ln w="28575">
                    <a:noFill/>
                    <a:miter lim="800000"/>
                    <a:headEnd/>
                    <a:tailEnd/>
                  </a:ln>
                </p:spPr>
                <p:txBody>
                  <a:bodyPr wrap="none" anchor="ctr"/>
                  <a:lstStyle/>
                  <a:p>
                    <a:endParaRPr lang="en-US"/>
                  </a:p>
                </p:txBody>
              </p:sp>
              <p:sp>
                <p:nvSpPr>
                  <p:cNvPr id="77" name="Line 3510"/>
                  <p:cNvSpPr>
                    <a:spLocks noChangeShapeType="1"/>
                  </p:cNvSpPr>
                  <p:nvPr/>
                </p:nvSpPr>
                <p:spPr bwMode="auto">
                  <a:xfrm flipH="1">
                    <a:off x="3401" y="2195"/>
                    <a:ext cx="322" cy="0"/>
                  </a:xfrm>
                  <a:prstGeom prst="line">
                    <a:avLst/>
                  </a:prstGeom>
                  <a:noFill/>
                  <a:ln w="28575">
                    <a:solidFill>
                      <a:schemeClr val="tx1"/>
                    </a:solidFill>
                    <a:round/>
                    <a:headEnd/>
                    <a:tailEnd/>
                  </a:ln>
                </p:spPr>
                <p:txBody>
                  <a:bodyPr/>
                  <a:lstStyle/>
                  <a:p>
                    <a:endParaRPr lang="en-US"/>
                  </a:p>
                </p:txBody>
              </p:sp>
              <p:sp>
                <p:nvSpPr>
                  <p:cNvPr id="78" name="Line 3511"/>
                  <p:cNvSpPr>
                    <a:spLocks noChangeShapeType="1"/>
                  </p:cNvSpPr>
                  <p:nvPr/>
                </p:nvSpPr>
                <p:spPr bwMode="auto">
                  <a:xfrm flipH="1">
                    <a:off x="3408" y="1980"/>
                    <a:ext cx="330" cy="0"/>
                  </a:xfrm>
                  <a:prstGeom prst="line">
                    <a:avLst/>
                  </a:prstGeom>
                  <a:noFill/>
                  <a:ln w="28575">
                    <a:solidFill>
                      <a:schemeClr val="tx1"/>
                    </a:solidFill>
                    <a:round/>
                    <a:headEnd/>
                    <a:tailEnd/>
                  </a:ln>
                </p:spPr>
                <p:txBody>
                  <a:bodyPr/>
                  <a:lstStyle/>
                  <a:p>
                    <a:endParaRPr lang="en-US"/>
                  </a:p>
                </p:txBody>
              </p:sp>
            </p:grpSp>
            <p:sp>
              <p:nvSpPr>
                <p:cNvPr id="71" name="Freeform 3519"/>
                <p:cNvSpPr>
                  <a:spLocks/>
                </p:cNvSpPr>
                <p:nvPr/>
              </p:nvSpPr>
              <p:spPr bwMode="auto">
                <a:xfrm>
                  <a:off x="1887041" y="5081336"/>
                  <a:ext cx="2406717" cy="553344"/>
                </a:xfrm>
                <a:custGeom>
                  <a:avLst/>
                  <a:gdLst>
                    <a:gd name="T0" fmla="*/ 0 w 835"/>
                    <a:gd name="T1" fmla="*/ 312 h 312"/>
                    <a:gd name="T2" fmla="*/ 0 w 835"/>
                    <a:gd name="T3" fmla="*/ 0 h 312"/>
                    <a:gd name="T4" fmla="*/ 835 w 835"/>
                    <a:gd name="T5" fmla="*/ 0 h 312"/>
                    <a:gd name="T6" fmla="*/ 0 60000 65536"/>
                    <a:gd name="T7" fmla="*/ 0 60000 65536"/>
                    <a:gd name="T8" fmla="*/ 0 60000 65536"/>
                    <a:gd name="T9" fmla="*/ 0 w 835"/>
                    <a:gd name="T10" fmla="*/ 0 h 312"/>
                    <a:gd name="T11" fmla="*/ 835 w 835"/>
                    <a:gd name="T12" fmla="*/ 312 h 312"/>
                  </a:gdLst>
                  <a:ahLst/>
                  <a:cxnLst>
                    <a:cxn ang="T6">
                      <a:pos x="T0" y="T1"/>
                    </a:cxn>
                    <a:cxn ang="T7">
                      <a:pos x="T2" y="T3"/>
                    </a:cxn>
                    <a:cxn ang="T8">
                      <a:pos x="T4" y="T5"/>
                    </a:cxn>
                  </a:cxnLst>
                  <a:rect l="T9" t="T10" r="T11" b="T12"/>
                  <a:pathLst>
                    <a:path w="835" h="312">
                      <a:moveTo>
                        <a:pt x="0" y="312"/>
                      </a:moveTo>
                      <a:lnTo>
                        <a:pt x="0" y="0"/>
                      </a:lnTo>
                      <a:lnTo>
                        <a:pt x="835" y="0"/>
                      </a:lnTo>
                    </a:path>
                  </a:pathLst>
                </a:custGeom>
                <a:noFill/>
                <a:ln w="28575" cmpd="sng">
                  <a:solidFill>
                    <a:schemeClr val="tx1"/>
                  </a:solidFill>
                  <a:round/>
                  <a:headEnd/>
                  <a:tailEnd/>
                </a:ln>
              </p:spPr>
              <p:txBody>
                <a:bodyPr/>
                <a:lstStyle/>
                <a:p>
                  <a:endParaRPr lang="en-US"/>
                </a:p>
              </p:txBody>
            </p:sp>
            <p:sp>
              <p:nvSpPr>
                <p:cNvPr id="72" name="Freeform 3520"/>
                <p:cNvSpPr>
                  <a:spLocks/>
                </p:cNvSpPr>
                <p:nvPr/>
              </p:nvSpPr>
              <p:spPr bwMode="auto">
                <a:xfrm>
                  <a:off x="5319002" y="5081336"/>
                  <a:ext cx="2020079" cy="822922"/>
                </a:xfrm>
                <a:custGeom>
                  <a:avLst/>
                  <a:gdLst>
                    <a:gd name="T0" fmla="*/ 0 w 840"/>
                    <a:gd name="T1" fmla="*/ 0 h 494"/>
                    <a:gd name="T2" fmla="*/ 840 w 840"/>
                    <a:gd name="T3" fmla="*/ 0 h 494"/>
                    <a:gd name="T4" fmla="*/ 840 w 840"/>
                    <a:gd name="T5" fmla="*/ 494 h 494"/>
                    <a:gd name="T6" fmla="*/ 0 60000 65536"/>
                    <a:gd name="T7" fmla="*/ 0 60000 65536"/>
                    <a:gd name="T8" fmla="*/ 0 60000 65536"/>
                    <a:gd name="T9" fmla="*/ 0 w 840"/>
                    <a:gd name="T10" fmla="*/ 0 h 494"/>
                    <a:gd name="T11" fmla="*/ 840 w 840"/>
                    <a:gd name="T12" fmla="*/ 494 h 494"/>
                  </a:gdLst>
                  <a:ahLst/>
                  <a:cxnLst>
                    <a:cxn ang="T6">
                      <a:pos x="T0" y="T1"/>
                    </a:cxn>
                    <a:cxn ang="T7">
                      <a:pos x="T2" y="T3"/>
                    </a:cxn>
                    <a:cxn ang="T8">
                      <a:pos x="T4" y="T5"/>
                    </a:cxn>
                  </a:cxnLst>
                  <a:rect l="T9" t="T10" r="T11" b="T12"/>
                  <a:pathLst>
                    <a:path w="840" h="494">
                      <a:moveTo>
                        <a:pt x="0" y="0"/>
                      </a:moveTo>
                      <a:lnTo>
                        <a:pt x="840" y="0"/>
                      </a:lnTo>
                      <a:lnTo>
                        <a:pt x="840" y="494"/>
                      </a:lnTo>
                    </a:path>
                  </a:pathLst>
                </a:custGeom>
                <a:noFill/>
                <a:ln w="28575" cmpd="sng">
                  <a:solidFill>
                    <a:schemeClr val="tx1"/>
                  </a:solidFill>
                  <a:round/>
                  <a:headEnd/>
                  <a:tailEnd/>
                </a:ln>
              </p:spPr>
              <p:txBody>
                <a:bodyPr/>
                <a:lstStyle/>
                <a:p>
                  <a:endParaRPr lang="en-US"/>
                </a:p>
              </p:txBody>
            </p:sp>
            <p:sp>
              <p:nvSpPr>
                <p:cNvPr id="73" name="Freeform 3521"/>
                <p:cNvSpPr>
                  <a:spLocks/>
                </p:cNvSpPr>
                <p:nvPr/>
              </p:nvSpPr>
              <p:spPr bwMode="auto">
                <a:xfrm>
                  <a:off x="1887041" y="6150781"/>
                  <a:ext cx="5462901" cy="633154"/>
                </a:xfrm>
                <a:custGeom>
                  <a:avLst/>
                  <a:gdLst>
                    <a:gd name="T0" fmla="*/ 2515 w 2515"/>
                    <a:gd name="T1" fmla="*/ 0 h 255"/>
                    <a:gd name="T2" fmla="*/ 2515 w 2515"/>
                    <a:gd name="T3" fmla="*/ 255 h 255"/>
                    <a:gd name="T4" fmla="*/ 0 w 2515"/>
                    <a:gd name="T5" fmla="*/ 255 h 255"/>
                    <a:gd name="T6" fmla="*/ 0 w 2515"/>
                    <a:gd name="T7" fmla="*/ 87 h 255"/>
                    <a:gd name="T8" fmla="*/ 0 60000 65536"/>
                    <a:gd name="T9" fmla="*/ 0 60000 65536"/>
                    <a:gd name="T10" fmla="*/ 0 60000 65536"/>
                    <a:gd name="T11" fmla="*/ 0 60000 65536"/>
                    <a:gd name="T12" fmla="*/ 0 w 2515"/>
                    <a:gd name="T13" fmla="*/ 0 h 255"/>
                    <a:gd name="T14" fmla="*/ 2515 w 2515"/>
                    <a:gd name="T15" fmla="*/ 255 h 255"/>
                  </a:gdLst>
                  <a:ahLst/>
                  <a:cxnLst>
                    <a:cxn ang="T8">
                      <a:pos x="T0" y="T1"/>
                    </a:cxn>
                    <a:cxn ang="T9">
                      <a:pos x="T2" y="T3"/>
                    </a:cxn>
                    <a:cxn ang="T10">
                      <a:pos x="T4" y="T5"/>
                    </a:cxn>
                    <a:cxn ang="T11">
                      <a:pos x="T6" y="T7"/>
                    </a:cxn>
                  </a:cxnLst>
                  <a:rect l="T12" t="T13" r="T14" b="T15"/>
                  <a:pathLst>
                    <a:path w="2515" h="255">
                      <a:moveTo>
                        <a:pt x="2515" y="0"/>
                      </a:moveTo>
                      <a:lnTo>
                        <a:pt x="2515" y="255"/>
                      </a:lnTo>
                      <a:lnTo>
                        <a:pt x="0" y="255"/>
                      </a:lnTo>
                      <a:lnTo>
                        <a:pt x="0" y="87"/>
                      </a:lnTo>
                    </a:path>
                  </a:pathLst>
                </a:custGeom>
                <a:noFill/>
                <a:ln w="28575" cmpd="sng">
                  <a:solidFill>
                    <a:schemeClr val="tx1"/>
                  </a:solidFill>
                  <a:round/>
                  <a:headEnd/>
                  <a:tailEnd/>
                </a:ln>
              </p:spPr>
              <p:txBody>
                <a:bodyPr/>
                <a:lstStyle/>
                <a:p>
                  <a:endParaRPr lang="en-US"/>
                </a:p>
              </p:txBody>
            </p:sp>
            <p:sp>
              <p:nvSpPr>
                <p:cNvPr id="95" name="TextBox 94"/>
                <p:cNvSpPr txBox="1"/>
                <p:nvPr/>
              </p:nvSpPr>
              <p:spPr bwMode="auto">
                <a:xfrm>
                  <a:off x="5102781" y="5197380"/>
                  <a:ext cx="622286"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On</a:t>
                  </a:r>
                  <a:endParaRPr lang="en-US" dirty="0">
                    <a:latin typeface="Verdana" pitchFamily="34" charset="0"/>
                  </a:endParaRPr>
                </a:p>
              </p:txBody>
            </p:sp>
          </p:grpSp>
        </p:grpSp>
      </p:grpSp>
      <p:sp>
        <p:nvSpPr>
          <p:cNvPr id="100" name="Line 3506"/>
          <p:cNvSpPr>
            <a:spLocks noChangeShapeType="1"/>
          </p:cNvSpPr>
          <p:nvPr/>
        </p:nvSpPr>
        <p:spPr bwMode="auto">
          <a:xfrm flipV="1">
            <a:off x="4308530" y="4992535"/>
            <a:ext cx="909532" cy="90909"/>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3000"/>
                                        <p:tgtEl>
                                          <p:spTgt spid="81"/>
                                        </p:tgtEl>
                                      </p:cBhvr>
                                    </p:animEffect>
                                    <p:set>
                                      <p:cBhvr>
                                        <p:cTn id="7" dur="1" fill="hold">
                                          <p:stCondLst>
                                            <p:cond delay="2999"/>
                                          </p:stCondLst>
                                        </p:cTn>
                                        <p:tgtEl>
                                          <p:spTgt spid="81"/>
                                        </p:tgtEl>
                                        <p:attrNameLst>
                                          <p:attrName>style.visibility</p:attrName>
                                        </p:attrNameLst>
                                      </p:cBhvr>
                                      <p:to>
                                        <p:strVal val="hidden"/>
                                      </p:to>
                                    </p:set>
                                  </p:childTnLst>
                                </p:cTn>
                              </p:par>
                            </p:childTnLst>
                          </p:cTn>
                        </p:par>
                        <p:par>
                          <p:cTn id="8" fill="hold">
                            <p:stCondLst>
                              <p:cond delay="3000"/>
                            </p:stCondLst>
                            <p:childTnLst>
                              <p:par>
                                <p:cTn id="9" presetID="22" presetClass="entr" presetSubtype="8" fill="hold" grpId="0" nodeType="afterEffect">
                                  <p:stCondLst>
                                    <p:cond delay="50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500"/>
                                        <p:tgtEl>
                                          <p:spTgt spid="100"/>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1" grpId="0" animBg="1"/>
      <p:bldP spid="10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133"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134"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135" name="Text Box 3347"/>
            <p:cNvSpPr txBox="1">
              <a:spLocks noChangeArrowheads="1"/>
            </p:cNvSpPr>
            <p:nvPr/>
          </p:nvSpPr>
          <p:spPr bwMode="auto">
            <a:xfrm>
              <a:off x="4004" y="114"/>
              <a:ext cx="568"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Circuits</a:t>
              </a:r>
            </a:p>
          </p:txBody>
        </p:sp>
        <p:sp>
          <p:nvSpPr>
            <p:cNvPr id="2136"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pic>
        <p:nvPicPr>
          <p:cNvPr id="2052" name="Picture 3528" descr="aacell2_black"/>
          <p:cNvPicPr>
            <a:picLocks noChangeAspect="1" noChangeArrowheads="1"/>
          </p:cNvPicPr>
          <p:nvPr/>
        </p:nvPicPr>
        <p:blipFill>
          <a:blip r:embed="rId2" cstate="print"/>
          <a:srcRect/>
          <a:stretch>
            <a:fillRect/>
          </a:stretch>
        </p:blipFill>
        <p:spPr bwMode="auto">
          <a:xfrm>
            <a:off x="2680309" y="1277027"/>
            <a:ext cx="5082841" cy="1072519"/>
          </a:xfrm>
          <a:prstGeom prst="rect">
            <a:avLst/>
          </a:prstGeom>
          <a:noFill/>
          <a:ln w="9525">
            <a:noFill/>
            <a:miter lim="800000"/>
            <a:headEnd/>
            <a:tailEnd/>
          </a:ln>
        </p:spPr>
      </p:pic>
      <p:sp>
        <p:nvSpPr>
          <p:cNvPr id="2053" name="Text Box 3529"/>
          <p:cNvSpPr txBox="1">
            <a:spLocks noChangeArrowheads="1"/>
          </p:cNvSpPr>
          <p:nvPr/>
        </p:nvSpPr>
        <p:spPr bwMode="auto">
          <a:xfrm>
            <a:off x="4093969" y="2118245"/>
            <a:ext cx="1909497" cy="523220"/>
          </a:xfrm>
          <a:prstGeom prst="rect">
            <a:avLst/>
          </a:prstGeom>
          <a:noFill/>
          <a:ln w="9525">
            <a:noFill/>
            <a:miter lim="800000"/>
            <a:headEnd/>
            <a:tailEnd/>
          </a:ln>
        </p:spPr>
        <p:txBody>
          <a:bodyPr wrap="none">
            <a:spAutoFit/>
          </a:bodyPr>
          <a:lstStyle/>
          <a:p>
            <a:pPr algn="ctr"/>
            <a:r>
              <a:rPr lang="en-US" sz="2800" dirty="0">
                <a:latin typeface="Verdana" pitchFamily="34" charset="0"/>
              </a:rPr>
              <a:t>Flashlight</a:t>
            </a:r>
          </a:p>
        </p:txBody>
      </p:sp>
      <p:sp>
        <p:nvSpPr>
          <p:cNvPr id="2060" name="Text Box 3593"/>
          <p:cNvSpPr txBox="1">
            <a:spLocks noChangeArrowheads="1"/>
          </p:cNvSpPr>
          <p:nvPr/>
        </p:nvSpPr>
        <p:spPr bwMode="auto">
          <a:xfrm>
            <a:off x="7791233" y="7362681"/>
            <a:ext cx="159332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5c</a:t>
            </a:r>
            <a:endParaRPr lang="en-US"/>
          </a:p>
        </p:txBody>
      </p:sp>
      <p:sp>
        <p:nvSpPr>
          <p:cNvPr id="91" name="Footer Placeholder 90"/>
          <p:cNvSpPr>
            <a:spLocks noGrp="1"/>
          </p:cNvSpPr>
          <p:nvPr>
            <p:ph type="ftr" sz="quarter" idx="11"/>
          </p:nvPr>
        </p:nvSpPr>
        <p:spPr/>
        <p:txBody>
          <a:bodyPr/>
          <a:lstStyle/>
          <a:p>
            <a:pPr>
              <a:defRPr/>
            </a:pPr>
            <a:r>
              <a:rPr lang="en-US" smtClean="0"/>
              <a:t>07122013</a:t>
            </a:r>
            <a:endParaRPr lang="en-US"/>
          </a:p>
        </p:txBody>
      </p:sp>
      <p:sp>
        <p:nvSpPr>
          <p:cNvPr id="92" name="Slide Number Placeholder 91"/>
          <p:cNvSpPr>
            <a:spLocks noGrp="1"/>
          </p:cNvSpPr>
          <p:nvPr>
            <p:ph type="sldNum" sz="quarter" idx="12"/>
          </p:nvPr>
        </p:nvSpPr>
        <p:spPr/>
        <p:txBody>
          <a:bodyPr/>
          <a:lstStyle/>
          <a:p>
            <a:pPr>
              <a:defRPr/>
            </a:pPr>
            <a:fld id="{5A5C206B-7A74-47AE-8858-CF48A11612B2}" type="slidenum">
              <a:rPr lang="en-US" smtClean="0"/>
              <a:pPr>
                <a:defRPr/>
              </a:pPr>
              <a:t>72</a:t>
            </a:fld>
            <a:endParaRPr lang="en-US"/>
          </a:p>
        </p:txBody>
      </p:sp>
      <p:sp>
        <p:nvSpPr>
          <p:cNvPr id="96" name="TextBox 95"/>
          <p:cNvSpPr txBox="1"/>
          <p:nvPr/>
        </p:nvSpPr>
        <p:spPr bwMode="auto">
          <a:xfrm>
            <a:off x="1119232" y="2553987"/>
            <a:ext cx="8056299" cy="2062103"/>
          </a:xfrm>
          <a:prstGeom prst="rect">
            <a:avLst/>
          </a:prstGeom>
          <a:solidFill>
            <a:schemeClr val="bg1"/>
          </a:solidFill>
          <a:ln w="9525">
            <a:noFill/>
            <a:miter lim="800000"/>
            <a:headEnd/>
            <a:tailEnd/>
          </a:ln>
        </p:spPr>
        <p:txBody>
          <a:bodyPr wrap="square" rtlCol="0">
            <a:spAutoFit/>
          </a:bodyPr>
          <a:lstStyle/>
          <a:p>
            <a:r>
              <a:rPr lang="en-US" sz="3200" dirty="0" smtClean="0">
                <a:solidFill>
                  <a:srgbClr val="FF0000"/>
                </a:solidFill>
                <a:latin typeface="Verdana" pitchFamily="34" charset="0"/>
              </a:rPr>
              <a:t>A short circuit exists when the path for electricity is completed in an unplanned way like when a tool “shorts” the circuit. </a:t>
            </a:r>
            <a:endParaRPr lang="en-US" sz="3200" dirty="0">
              <a:solidFill>
                <a:srgbClr val="FF0000"/>
              </a:solidFill>
              <a:latin typeface="Verdana" pitchFamily="34" charset="0"/>
            </a:endParaRPr>
          </a:p>
        </p:txBody>
      </p:sp>
      <p:sp>
        <p:nvSpPr>
          <p:cNvPr id="97" name="TextBox 96"/>
          <p:cNvSpPr txBox="1"/>
          <p:nvPr/>
        </p:nvSpPr>
        <p:spPr bwMode="auto">
          <a:xfrm>
            <a:off x="3358004" y="646374"/>
            <a:ext cx="3752950" cy="769441"/>
          </a:xfrm>
          <a:prstGeom prst="rect">
            <a:avLst/>
          </a:prstGeom>
          <a:solidFill>
            <a:schemeClr val="bg1"/>
          </a:solidFill>
          <a:ln w="9525">
            <a:noFill/>
            <a:miter lim="800000"/>
            <a:headEnd/>
            <a:tailEnd/>
          </a:ln>
        </p:spPr>
        <p:txBody>
          <a:bodyPr wrap="none" rtlCol="0">
            <a:spAutoFit/>
          </a:bodyPr>
          <a:lstStyle/>
          <a:p>
            <a:r>
              <a:rPr lang="en-US" sz="4400" dirty="0" smtClean="0">
                <a:latin typeface="Verdana" pitchFamily="34" charset="0"/>
              </a:rPr>
              <a:t>Short Circuit</a:t>
            </a:r>
            <a:endParaRPr lang="en-US" sz="4400" dirty="0">
              <a:latin typeface="Verdana" pitchFamily="34" charset="0"/>
            </a:endParaRPr>
          </a:p>
        </p:txBody>
      </p:sp>
      <p:sp>
        <p:nvSpPr>
          <p:cNvPr id="98" name="TextBox 97"/>
          <p:cNvSpPr txBox="1"/>
          <p:nvPr/>
        </p:nvSpPr>
        <p:spPr bwMode="auto">
          <a:xfrm>
            <a:off x="4272443" y="4524702"/>
            <a:ext cx="644728"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Off</a:t>
            </a:r>
            <a:endParaRPr lang="en-US" dirty="0">
              <a:latin typeface="Verdana" pitchFamily="34" charset="0"/>
            </a:endParaRPr>
          </a:p>
        </p:txBody>
      </p:sp>
      <p:sp>
        <p:nvSpPr>
          <p:cNvPr id="99" name="TextBox 98"/>
          <p:cNvSpPr txBox="1"/>
          <p:nvPr/>
        </p:nvSpPr>
        <p:spPr bwMode="auto">
          <a:xfrm>
            <a:off x="5102781" y="5197380"/>
            <a:ext cx="622286" cy="461665"/>
          </a:xfrm>
          <a:prstGeom prst="rect">
            <a:avLst/>
          </a:prstGeom>
          <a:solidFill>
            <a:schemeClr val="bg1"/>
          </a:solidFill>
          <a:ln w="9525">
            <a:noFill/>
            <a:miter lim="800000"/>
            <a:headEnd/>
            <a:tailEnd/>
          </a:ln>
        </p:spPr>
        <p:txBody>
          <a:bodyPr wrap="none" rtlCol="0">
            <a:spAutoFit/>
          </a:bodyPr>
          <a:lstStyle/>
          <a:p>
            <a:r>
              <a:rPr lang="en-US" dirty="0" smtClean="0">
                <a:latin typeface="Verdana" pitchFamily="34" charset="0"/>
              </a:rPr>
              <a:t>On</a:t>
            </a:r>
            <a:endParaRPr lang="en-US" dirty="0">
              <a:latin typeface="Verdana" pitchFamily="34" charset="0"/>
            </a:endParaRPr>
          </a:p>
        </p:txBody>
      </p:sp>
      <p:grpSp>
        <p:nvGrpSpPr>
          <p:cNvPr id="3" name="Group 3558"/>
          <p:cNvGrpSpPr>
            <a:grpSpLocks/>
          </p:cNvGrpSpPr>
          <p:nvPr/>
        </p:nvGrpSpPr>
        <p:grpSpPr bwMode="auto">
          <a:xfrm>
            <a:off x="1764462" y="5092325"/>
            <a:ext cx="6512426" cy="1880023"/>
            <a:chOff x="997" y="3555"/>
            <a:chExt cx="3114" cy="1052"/>
          </a:xfrm>
        </p:grpSpPr>
        <p:grpSp>
          <p:nvGrpSpPr>
            <p:cNvPr id="4" name="Group 3532"/>
            <p:cNvGrpSpPr>
              <a:grpSpLocks/>
            </p:cNvGrpSpPr>
            <p:nvPr/>
          </p:nvGrpSpPr>
          <p:grpSpPr bwMode="auto">
            <a:xfrm>
              <a:off x="997" y="3818"/>
              <a:ext cx="336" cy="789"/>
              <a:chOff x="3457" y="2666"/>
              <a:chExt cx="336" cy="789"/>
            </a:xfrm>
          </p:grpSpPr>
          <p:sp>
            <p:nvSpPr>
              <p:cNvPr id="56" name="Line 3533"/>
              <p:cNvSpPr>
                <a:spLocks noChangeShapeType="1"/>
              </p:cNvSpPr>
              <p:nvPr/>
            </p:nvSpPr>
            <p:spPr bwMode="auto">
              <a:xfrm>
                <a:off x="3458" y="2837"/>
                <a:ext cx="333" cy="0"/>
              </a:xfrm>
              <a:prstGeom prst="line">
                <a:avLst/>
              </a:prstGeom>
              <a:noFill/>
              <a:ln w="28575">
                <a:solidFill>
                  <a:schemeClr val="tx1"/>
                </a:solidFill>
                <a:round/>
                <a:headEnd/>
                <a:tailEnd/>
              </a:ln>
            </p:spPr>
            <p:txBody>
              <a:bodyPr wrap="none" anchor="ctr"/>
              <a:lstStyle/>
              <a:p>
                <a:endParaRPr lang="en-US"/>
              </a:p>
            </p:txBody>
          </p:sp>
          <p:sp>
            <p:nvSpPr>
              <p:cNvPr id="57" name="Line 3534"/>
              <p:cNvSpPr>
                <a:spLocks noChangeShapeType="1"/>
              </p:cNvSpPr>
              <p:nvPr/>
            </p:nvSpPr>
            <p:spPr bwMode="auto">
              <a:xfrm>
                <a:off x="3511" y="2905"/>
                <a:ext cx="227" cy="0"/>
              </a:xfrm>
              <a:prstGeom prst="line">
                <a:avLst/>
              </a:prstGeom>
              <a:noFill/>
              <a:ln w="28575">
                <a:solidFill>
                  <a:schemeClr val="tx1"/>
                </a:solidFill>
                <a:round/>
                <a:headEnd/>
                <a:tailEnd/>
              </a:ln>
            </p:spPr>
            <p:txBody>
              <a:bodyPr wrap="none" anchor="ctr"/>
              <a:lstStyle/>
              <a:p>
                <a:endParaRPr lang="en-US"/>
              </a:p>
            </p:txBody>
          </p:sp>
          <p:sp>
            <p:nvSpPr>
              <p:cNvPr id="58" name="Line 3535"/>
              <p:cNvSpPr>
                <a:spLocks noChangeShapeType="1"/>
              </p:cNvSpPr>
              <p:nvPr/>
            </p:nvSpPr>
            <p:spPr bwMode="auto">
              <a:xfrm>
                <a:off x="3621" y="2712"/>
                <a:ext cx="0" cy="125"/>
              </a:xfrm>
              <a:prstGeom prst="line">
                <a:avLst/>
              </a:prstGeom>
              <a:noFill/>
              <a:ln w="28575">
                <a:solidFill>
                  <a:schemeClr val="tx1"/>
                </a:solidFill>
                <a:round/>
                <a:headEnd/>
                <a:tailEnd/>
              </a:ln>
            </p:spPr>
            <p:txBody>
              <a:bodyPr wrap="none" anchor="ctr"/>
              <a:lstStyle/>
              <a:p>
                <a:endParaRPr lang="en-US"/>
              </a:p>
            </p:txBody>
          </p:sp>
          <p:sp>
            <p:nvSpPr>
              <p:cNvPr id="59" name="Line 3536"/>
              <p:cNvSpPr>
                <a:spLocks noChangeShapeType="1"/>
              </p:cNvSpPr>
              <p:nvPr/>
            </p:nvSpPr>
            <p:spPr bwMode="auto">
              <a:xfrm>
                <a:off x="3457" y="2973"/>
                <a:ext cx="333" cy="0"/>
              </a:xfrm>
              <a:prstGeom prst="line">
                <a:avLst/>
              </a:prstGeom>
              <a:noFill/>
              <a:ln w="28575">
                <a:solidFill>
                  <a:schemeClr val="tx1"/>
                </a:solidFill>
                <a:round/>
                <a:headEnd/>
                <a:tailEnd/>
              </a:ln>
            </p:spPr>
            <p:txBody>
              <a:bodyPr wrap="none" anchor="ctr"/>
              <a:lstStyle/>
              <a:p>
                <a:endParaRPr lang="en-US"/>
              </a:p>
            </p:txBody>
          </p:sp>
          <p:sp>
            <p:nvSpPr>
              <p:cNvPr id="60" name="Line 3537"/>
              <p:cNvSpPr>
                <a:spLocks noChangeShapeType="1"/>
              </p:cNvSpPr>
              <p:nvPr/>
            </p:nvSpPr>
            <p:spPr bwMode="auto">
              <a:xfrm>
                <a:off x="3513" y="3041"/>
                <a:ext cx="227" cy="0"/>
              </a:xfrm>
              <a:prstGeom prst="line">
                <a:avLst/>
              </a:prstGeom>
              <a:noFill/>
              <a:ln w="28575">
                <a:solidFill>
                  <a:schemeClr val="tx1"/>
                </a:solidFill>
                <a:round/>
                <a:headEnd/>
                <a:tailEnd/>
              </a:ln>
            </p:spPr>
            <p:txBody>
              <a:bodyPr wrap="none" anchor="ctr"/>
              <a:lstStyle/>
              <a:p>
                <a:endParaRPr lang="en-US"/>
              </a:p>
            </p:txBody>
          </p:sp>
          <p:sp>
            <p:nvSpPr>
              <p:cNvPr id="61" name="Line 3538"/>
              <p:cNvSpPr>
                <a:spLocks noChangeShapeType="1"/>
              </p:cNvSpPr>
              <p:nvPr/>
            </p:nvSpPr>
            <p:spPr bwMode="auto">
              <a:xfrm>
                <a:off x="3460" y="3109"/>
                <a:ext cx="333" cy="0"/>
              </a:xfrm>
              <a:prstGeom prst="line">
                <a:avLst/>
              </a:prstGeom>
              <a:noFill/>
              <a:ln w="28575">
                <a:solidFill>
                  <a:schemeClr val="tx1"/>
                </a:solidFill>
                <a:round/>
                <a:headEnd/>
                <a:tailEnd/>
              </a:ln>
            </p:spPr>
            <p:txBody>
              <a:bodyPr wrap="none" anchor="ctr"/>
              <a:lstStyle/>
              <a:p>
                <a:endParaRPr lang="en-US"/>
              </a:p>
            </p:txBody>
          </p:sp>
          <p:sp>
            <p:nvSpPr>
              <p:cNvPr id="62" name="Line 3539"/>
              <p:cNvSpPr>
                <a:spLocks noChangeShapeType="1"/>
              </p:cNvSpPr>
              <p:nvPr/>
            </p:nvSpPr>
            <p:spPr bwMode="auto">
              <a:xfrm>
                <a:off x="3517" y="3177"/>
                <a:ext cx="227" cy="0"/>
              </a:xfrm>
              <a:prstGeom prst="line">
                <a:avLst/>
              </a:prstGeom>
              <a:noFill/>
              <a:ln w="28575">
                <a:solidFill>
                  <a:schemeClr val="tx1"/>
                </a:solidFill>
                <a:round/>
                <a:headEnd/>
                <a:tailEnd/>
              </a:ln>
            </p:spPr>
            <p:txBody>
              <a:bodyPr wrap="none" anchor="ctr"/>
              <a:lstStyle/>
              <a:p>
                <a:endParaRPr lang="en-US"/>
              </a:p>
            </p:txBody>
          </p:sp>
          <p:sp>
            <p:nvSpPr>
              <p:cNvPr id="63" name="Line 3540"/>
              <p:cNvSpPr>
                <a:spLocks noChangeShapeType="1"/>
              </p:cNvSpPr>
              <p:nvPr/>
            </p:nvSpPr>
            <p:spPr bwMode="auto">
              <a:xfrm>
                <a:off x="3621" y="3183"/>
                <a:ext cx="0" cy="125"/>
              </a:xfrm>
              <a:prstGeom prst="line">
                <a:avLst/>
              </a:prstGeom>
              <a:noFill/>
              <a:ln w="28575">
                <a:solidFill>
                  <a:schemeClr val="tx1"/>
                </a:solidFill>
                <a:round/>
                <a:headEnd/>
                <a:tailEnd/>
              </a:ln>
            </p:spPr>
            <p:txBody>
              <a:bodyPr wrap="none" anchor="ctr"/>
              <a:lstStyle/>
              <a:p>
                <a:endParaRPr lang="en-US"/>
              </a:p>
            </p:txBody>
          </p:sp>
          <p:sp>
            <p:nvSpPr>
              <p:cNvPr id="64" name="Text Box 3541"/>
              <p:cNvSpPr txBox="1">
                <a:spLocks noChangeArrowheads="1"/>
              </p:cNvSpPr>
              <p:nvPr/>
            </p:nvSpPr>
            <p:spPr bwMode="auto">
              <a:xfrm>
                <a:off x="3499" y="2666"/>
                <a:ext cx="71" cy="251"/>
              </a:xfrm>
              <a:prstGeom prst="rect">
                <a:avLst/>
              </a:prstGeom>
              <a:noFill/>
              <a:ln w="9525">
                <a:noFill/>
                <a:miter lim="800000"/>
                <a:headEnd/>
                <a:tailEnd/>
              </a:ln>
            </p:spPr>
            <p:txBody>
              <a:bodyPr wrap="none" lIns="0" tIns="0" rIns="0" bIns="0">
                <a:spAutoFit/>
              </a:bodyPr>
              <a:lstStyle/>
              <a:p>
                <a:r>
                  <a:rPr lang="en-US" sz="2000" b="1"/>
                  <a:t>+</a:t>
                </a:r>
              </a:p>
            </p:txBody>
          </p:sp>
          <p:sp>
            <p:nvSpPr>
              <p:cNvPr id="65" name="Text Box 3542"/>
              <p:cNvSpPr txBox="1">
                <a:spLocks noChangeArrowheads="1"/>
              </p:cNvSpPr>
              <p:nvPr/>
            </p:nvSpPr>
            <p:spPr bwMode="auto">
              <a:xfrm>
                <a:off x="3502" y="3104"/>
                <a:ext cx="59" cy="351"/>
              </a:xfrm>
              <a:prstGeom prst="rect">
                <a:avLst/>
              </a:prstGeom>
              <a:noFill/>
              <a:ln w="9525">
                <a:noFill/>
                <a:miter lim="800000"/>
                <a:headEnd/>
                <a:tailEnd/>
              </a:ln>
            </p:spPr>
            <p:txBody>
              <a:bodyPr wrap="none" lIns="0" tIns="0" rIns="0" bIns="0">
                <a:spAutoFit/>
              </a:bodyPr>
              <a:lstStyle/>
              <a:p>
                <a:r>
                  <a:rPr lang="en-US" sz="2800" b="1"/>
                  <a:t>-</a:t>
                </a:r>
              </a:p>
            </p:txBody>
          </p:sp>
        </p:grpSp>
        <p:grpSp>
          <p:nvGrpSpPr>
            <p:cNvPr id="5" name="Group 3557"/>
            <p:cNvGrpSpPr>
              <a:grpSpLocks/>
            </p:cNvGrpSpPr>
            <p:nvPr/>
          </p:nvGrpSpPr>
          <p:grpSpPr bwMode="auto">
            <a:xfrm>
              <a:off x="2220" y="3555"/>
              <a:ext cx="518" cy="99"/>
              <a:chOff x="2220" y="3555"/>
              <a:chExt cx="518" cy="99"/>
            </a:xfrm>
          </p:grpSpPr>
          <p:sp>
            <p:nvSpPr>
              <p:cNvPr id="53" name="Oval 3544"/>
              <p:cNvSpPr>
                <a:spLocks noChangeArrowheads="1"/>
              </p:cNvSpPr>
              <p:nvPr/>
            </p:nvSpPr>
            <p:spPr bwMode="auto">
              <a:xfrm>
                <a:off x="2640" y="3555"/>
                <a:ext cx="98" cy="99"/>
              </a:xfrm>
              <a:prstGeom prst="ellipse">
                <a:avLst/>
              </a:prstGeom>
              <a:noFill/>
              <a:ln w="28575">
                <a:solidFill>
                  <a:schemeClr val="tx1"/>
                </a:solidFill>
                <a:round/>
                <a:headEnd/>
                <a:tailEnd/>
              </a:ln>
            </p:spPr>
            <p:txBody>
              <a:bodyPr wrap="none" anchor="ctr"/>
              <a:lstStyle/>
              <a:p>
                <a:endParaRPr lang="en-US"/>
              </a:p>
            </p:txBody>
          </p:sp>
          <p:sp>
            <p:nvSpPr>
              <p:cNvPr id="54" name="Oval 3545"/>
              <p:cNvSpPr>
                <a:spLocks noChangeArrowheads="1"/>
              </p:cNvSpPr>
              <p:nvPr/>
            </p:nvSpPr>
            <p:spPr bwMode="auto">
              <a:xfrm>
                <a:off x="2220" y="3555"/>
                <a:ext cx="99" cy="99"/>
              </a:xfrm>
              <a:prstGeom prst="ellipse">
                <a:avLst/>
              </a:prstGeom>
              <a:solidFill>
                <a:schemeClr val="tx1"/>
              </a:solidFill>
              <a:ln w="28575">
                <a:solidFill>
                  <a:schemeClr val="tx1"/>
                </a:solidFill>
                <a:round/>
                <a:headEnd/>
                <a:tailEnd/>
              </a:ln>
            </p:spPr>
            <p:txBody>
              <a:bodyPr wrap="none" anchor="ctr"/>
              <a:lstStyle/>
              <a:p>
                <a:endParaRPr lang="en-US"/>
              </a:p>
            </p:txBody>
          </p:sp>
          <p:sp>
            <p:nvSpPr>
              <p:cNvPr id="55" name="Line 3546"/>
              <p:cNvSpPr>
                <a:spLocks noChangeShapeType="1"/>
              </p:cNvSpPr>
              <p:nvPr/>
            </p:nvSpPr>
            <p:spPr bwMode="auto">
              <a:xfrm flipV="1">
                <a:off x="2277" y="3565"/>
                <a:ext cx="379" cy="45"/>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3547"/>
            <p:cNvGrpSpPr>
              <a:grpSpLocks/>
            </p:cNvGrpSpPr>
            <p:nvPr/>
          </p:nvGrpSpPr>
          <p:grpSpPr bwMode="auto">
            <a:xfrm>
              <a:off x="3673" y="3996"/>
              <a:ext cx="438" cy="276"/>
              <a:chOff x="3401" y="1884"/>
              <a:chExt cx="667" cy="420"/>
            </a:xfrm>
          </p:grpSpPr>
          <p:sp>
            <p:nvSpPr>
              <p:cNvPr id="48" name="AutoShape 3548"/>
              <p:cNvSpPr>
                <a:spLocks noChangeArrowheads="1"/>
              </p:cNvSpPr>
              <p:nvPr/>
            </p:nvSpPr>
            <p:spPr bwMode="auto">
              <a:xfrm>
                <a:off x="3600" y="1884"/>
                <a:ext cx="468" cy="420"/>
              </a:xfrm>
              <a:prstGeom prst="flowChartDelay">
                <a:avLst/>
              </a:prstGeom>
              <a:noFill/>
              <a:ln w="28575">
                <a:solidFill>
                  <a:schemeClr val="tx1"/>
                </a:solidFill>
                <a:miter lim="800000"/>
                <a:headEnd/>
                <a:tailEnd/>
              </a:ln>
            </p:spPr>
            <p:txBody>
              <a:bodyPr wrap="none" anchor="ctr"/>
              <a:lstStyle/>
              <a:p>
                <a:endParaRPr lang="en-US"/>
              </a:p>
            </p:txBody>
          </p:sp>
          <p:sp>
            <p:nvSpPr>
              <p:cNvPr id="49" name="AutoShape 3549"/>
              <p:cNvSpPr>
                <a:spLocks noChangeArrowheads="1"/>
              </p:cNvSpPr>
              <p:nvPr/>
            </p:nvSpPr>
            <p:spPr bwMode="auto">
              <a:xfrm>
                <a:off x="3696" y="1980"/>
                <a:ext cx="240" cy="215"/>
              </a:xfrm>
              <a:prstGeom prst="flowChartDelay">
                <a:avLst/>
              </a:prstGeom>
              <a:noFill/>
              <a:ln w="28575">
                <a:solidFill>
                  <a:schemeClr val="tx1"/>
                </a:solidFill>
                <a:miter lim="800000"/>
                <a:headEnd/>
                <a:tailEnd/>
              </a:ln>
            </p:spPr>
            <p:txBody>
              <a:bodyPr wrap="none" anchor="ctr"/>
              <a:lstStyle/>
              <a:p>
                <a:endParaRPr lang="en-US"/>
              </a:p>
            </p:txBody>
          </p:sp>
          <p:sp>
            <p:nvSpPr>
              <p:cNvPr id="50" name="Rectangle 3550"/>
              <p:cNvSpPr>
                <a:spLocks noChangeArrowheads="1"/>
              </p:cNvSpPr>
              <p:nvPr/>
            </p:nvSpPr>
            <p:spPr bwMode="auto">
              <a:xfrm>
                <a:off x="3648" y="1953"/>
                <a:ext cx="69" cy="267"/>
              </a:xfrm>
              <a:prstGeom prst="rect">
                <a:avLst/>
              </a:prstGeom>
              <a:solidFill>
                <a:schemeClr val="bg1"/>
              </a:solidFill>
              <a:ln w="28575">
                <a:noFill/>
                <a:miter lim="800000"/>
                <a:headEnd/>
                <a:tailEnd/>
              </a:ln>
            </p:spPr>
            <p:txBody>
              <a:bodyPr wrap="none" anchor="ctr"/>
              <a:lstStyle/>
              <a:p>
                <a:endParaRPr lang="en-US"/>
              </a:p>
            </p:txBody>
          </p:sp>
          <p:sp>
            <p:nvSpPr>
              <p:cNvPr id="51" name="Line 3551"/>
              <p:cNvSpPr>
                <a:spLocks noChangeShapeType="1"/>
              </p:cNvSpPr>
              <p:nvPr/>
            </p:nvSpPr>
            <p:spPr bwMode="auto">
              <a:xfrm flipH="1">
                <a:off x="3401" y="2195"/>
                <a:ext cx="322" cy="0"/>
              </a:xfrm>
              <a:prstGeom prst="line">
                <a:avLst/>
              </a:prstGeom>
              <a:noFill/>
              <a:ln w="28575">
                <a:solidFill>
                  <a:schemeClr val="tx1"/>
                </a:solidFill>
                <a:round/>
                <a:headEnd/>
                <a:tailEnd/>
              </a:ln>
            </p:spPr>
            <p:txBody>
              <a:bodyPr/>
              <a:lstStyle/>
              <a:p>
                <a:endParaRPr lang="en-US"/>
              </a:p>
            </p:txBody>
          </p:sp>
          <p:sp>
            <p:nvSpPr>
              <p:cNvPr id="52" name="Line 3552"/>
              <p:cNvSpPr>
                <a:spLocks noChangeShapeType="1"/>
              </p:cNvSpPr>
              <p:nvPr/>
            </p:nvSpPr>
            <p:spPr bwMode="auto">
              <a:xfrm flipH="1">
                <a:off x="3408" y="1980"/>
                <a:ext cx="330" cy="0"/>
              </a:xfrm>
              <a:prstGeom prst="line">
                <a:avLst/>
              </a:prstGeom>
              <a:noFill/>
              <a:ln w="28575">
                <a:solidFill>
                  <a:schemeClr val="tx1"/>
                </a:solidFill>
                <a:round/>
                <a:headEnd/>
                <a:tailEnd/>
              </a:ln>
            </p:spPr>
            <p:txBody>
              <a:bodyPr/>
              <a:lstStyle/>
              <a:p>
                <a:endParaRPr lang="en-US"/>
              </a:p>
            </p:txBody>
          </p:sp>
        </p:grpSp>
        <p:sp>
          <p:nvSpPr>
            <p:cNvPr id="45" name="Freeform 3553"/>
            <p:cNvSpPr>
              <a:spLocks/>
            </p:cNvSpPr>
            <p:nvPr/>
          </p:nvSpPr>
          <p:spPr bwMode="auto">
            <a:xfrm>
              <a:off x="1162" y="3605"/>
              <a:ext cx="1108" cy="312"/>
            </a:xfrm>
            <a:custGeom>
              <a:avLst/>
              <a:gdLst>
                <a:gd name="T0" fmla="*/ 0 w 835"/>
                <a:gd name="T1" fmla="*/ 312 h 312"/>
                <a:gd name="T2" fmla="*/ 0 w 835"/>
                <a:gd name="T3" fmla="*/ 0 h 312"/>
                <a:gd name="T4" fmla="*/ 835 w 835"/>
                <a:gd name="T5" fmla="*/ 0 h 312"/>
                <a:gd name="T6" fmla="*/ 0 60000 65536"/>
                <a:gd name="T7" fmla="*/ 0 60000 65536"/>
                <a:gd name="T8" fmla="*/ 0 60000 65536"/>
                <a:gd name="T9" fmla="*/ 0 w 835"/>
                <a:gd name="T10" fmla="*/ 0 h 312"/>
                <a:gd name="T11" fmla="*/ 835 w 835"/>
                <a:gd name="T12" fmla="*/ 312 h 312"/>
              </a:gdLst>
              <a:ahLst/>
              <a:cxnLst>
                <a:cxn ang="T6">
                  <a:pos x="T0" y="T1"/>
                </a:cxn>
                <a:cxn ang="T7">
                  <a:pos x="T2" y="T3"/>
                </a:cxn>
                <a:cxn ang="T8">
                  <a:pos x="T4" y="T5"/>
                </a:cxn>
              </a:cxnLst>
              <a:rect l="T9" t="T10" r="T11" b="T12"/>
              <a:pathLst>
                <a:path w="835" h="312">
                  <a:moveTo>
                    <a:pt x="0" y="312"/>
                  </a:moveTo>
                  <a:lnTo>
                    <a:pt x="0" y="0"/>
                  </a:lnTo>
                  <a:lnTo>
                    <a:pt x="835" y="0"/>
                  </a:lnTo>
                </a:path>
              </a:pathLst>
            </a:custGeom>
            <a:noFill/>
            <a:ln w="28575" cmpd="sng">
              <a:solidFill>
                <a:schemeClr val="tx1"/>
              </a:solidFill>
              <a:round/>
              <a:headEnd/>
              <a:tailEnd/>
            </a:ln>
          </p:spPr>
          <p:txBody>
            <a:bodyPr/>
            <a:lstStyle/>
            <a:p>
              <a:endParaRPr lang="en-US"/>
            </a:p>
          </p:txBody>
        </p:sp>
        <p:sp>
          <p:nvSpPr>
            <p:cNvPr id="46" name="Freeform 3554"/>
            <p:cNvSpPr>
              <a:spLocks/>
            </p:cNvSpPr>
            <p:nvPr/>
          </p:nvSpPr>
          <p:spPr bwMode="auto">
            <a:xfrm>
              <a:off x="2742" y="3605"/>
              <a:ext cx="930" cy="464"/>
            </a:xfrm>
            <a:custGeom>
              <a:avLst/>
              <a:gdLst>
                <a:gd name="T0" fmla="*/ 0 w 840"/>
                <a:gd name="T1" fmla="*/ 0 h 494"/>
                <a:gd name="T2" fmla="*/ 840 w 840"/>
                <a:gd name="T3" fmla="*/ 0 h 494"/>
                <a:gd name="T4" fmla="*/ 840 w 840"/>
                <a:gd name="T5" fmla="*/ 494 h 494"/>
                <a:gd name="T6" fmla="*/ 0 60000 65536"/>
                <a:gd name="T7" fmla="*/ 0 60000 65536"/>
                <a:gd name="T8" fmla="*/ 0 60000 65536"/>
                <a:gd name="T9" fmla="*/ 0 w 840"/>
                <a:gd name="T10" fmla="*/ 0 h 494"/>
                <a:gd name="T11" fmla="*/ 840 w 840"/>
                <a:gd name="T12" fmla="*/ 494 h 494"/>
              </a:gdLst>
              <a:ahLst/>
              <a:cxnLst>
                <a:cxn ang="T6">
                  <a:pos x="T0" y="T1"/>
                </a:cxn>
                <a:cxn ang="T7">
                  <a:pos x="T2" y="T3"/>
                </a:cxn>
                <a:cxn ang="T8">
                  <a:pos x="T4" y="T5"/>
                </a:cxn>
              </a:cxnLst>
              <a:rect l="T9" t="T10" r="T11" b="T12"/>
              <a:pathLst>
                <a:path w="840" h="494">
                  <a:moveTo>
                    <a:pt x="0" y="0"/>
                  </a:moveTo>
                  <a:lnTo>
                    <a:pt x="840" y="0"/>
                  </a:lnTo>
                  <a:lnTo>
                    <a:pt x="840" y="494"/>
                  </a:lnTo>
                </a:path>
              </a:pathLst>
            </a:custGeom>
            <a:noFill/>
            <a:ln w="28575" cmpd="sng">
              <a:solidFill>
                <a:schemeClr val="tx1"/>
              </a:solidFill>
              <a:round/>
              <a:headEnd/>
              <a:tailEnd/>
            </a:ln>
          </p:spPr>
          <p:txBody>
            <a:bodyPr/>
            <a:lstStyle/>
            <a:p>
              <a:endParaRPr lang="en-US"/>
            </a:p>
          </p:txBody>
        </p:sp>
        <p:sp>
          <p:nvSpPr>
            <p:cNvPr id="47" name="Freeform 3555"/>
            <p:cNvSpPr>
              <a:spLocks/>
            </p:cNvSpPr>
            <p:nvPr/>
          </p:nvSpPr>
          <p:spPr bwMode="auto">
            <a:xfrm>
              <a:off x="1162" y="4208"/>
              <a:ext cx="2515" cy="357"/>
            </a:xfrm>
            <a:custGeom>
              <a:avLst/>
              <a:gdLst>
                <a:gd name="T0" fmla="*/ 2515 w 2515"/>
                <a:gd name="T1" fmla="*/ 0 h 255"/>
                <a:gd name="T2" fmla="*/ 2515 w 2515"/>
                <a:gd name="T3" fmla="*/ 255 h 255"/>
                <a:gd name="T4" fmla="*/ 0 w 2515"/>
                <a:gd name="T5" fmla="*/ 255 h 255"/>
                <a:gd name="T6" fmla="*/ 0 w 2515"/>
                <a:gd name="T7" fmla="*/ 87 h 255"/>
                <a:gd name="T8" fmla="*/ 0 60000 65536"/>
                <a:gd name="T9" fmla="*/ 0 60000 65536"/>
                <a:gd name="T10" fmla="*/ 0 60000 65536"/>
                <a:gd name="T11" fmla="*/ 0 60000 65536"/>
                <a:gd name="T12" fmla="*/ 0 w 2515"/>
                <a:gd name="T13" fmla="*/ 0 h 255"/>
                <a:gd name="T14" fmla="*/ 2515 w 2515"/>
                <a:gd name="T15" fmla="*/ 255 h 255"/>
              </a:gdLst>
              <a:ahLst/>
              <a:cxnLst>
                <a:cxn ang="T8">
                  <a:pos x="T0" y="T1"/>
                </a:cxn>
                <a:cxn ang="T9">
                  <a:pos x="T2" y="T3"/>
                </a:cxn>
                <a:cxn ang="T10">
                  <a:pos x="T4" y="T5"/>
                </a:cxn>
                <a:cxn ang="T11">
                  <a:pos x="T6" y="T7"/>
                </a:cxn>
              </a:cxnLst>
              <a:rect l="T12" t="T13" r="T14" b="T15"/>
              <a:pathLst>
                <a:path w="2515" h="255">
                  <a:moveTo>
                    <a:pt x="2515" y="0"/>
                  </a:moveTo>
                  <a:lnTo>
                    <a:pt x="2515" y="255"/>
                  </a:lnTo>
                  <a:lnTo>
                    <a:pt x="0" y="255"/>
                  </a:lnTo>
                  <a:lnTo>
                    <a:pt x="0" y="87"/>
                  </a:lnTo>
                </a:path>
              </a:pathLst>
            </a:custGeom>
            <a:noFill/>
            <a:ln w="28575" cmpd="sng">
              <a:solidFill>
                <a:schemeClr val="tx1"/>
              </a:solidFill>
              <a:round/>
              <a:headEnd/>
              <a:tailEnd/>
            </a:ln>
          </p:spPr>
          <p:txBody>
            <a:bodyPr/>
            <a:lstStyle/>
            <a:p>
              <a:endParaRPr lang="en-US"/>
            </a:p>
          </p:txBody>
        </p:sp>
      </p:grpSp>
      <p:pic>
        <p:nvPicPr>
          <p:cNvPr id="42" name="Picture 1" descr="C:\Program Files (x86)\Microsoft Office\MEDIA\CAGCAT10\j0252349.wmf"/>
          <p:cNvPicPr>
            <a:picLocks noChangeAspect="1" noChangeArrowheads="1"/>
          </p:cNvPicPr>
          <p:nvPr/>
        </p:nvPicPr>
        <p:blipFill>
          <a:blip r:embed="rId3" cstate="print"/>
          <a:srcRect/>
          <a:stretch>
            <a:fillRect/>
          </a:stretch>
        </p:blipFill>
        <p:spPr bwMode="auto">
          <a:xfrm rot="20518164">
            <a:off x="5315096" y="5281426"/>
            <a:ext cx="2519663" cy="1532376"/>
          </a:xfrm>
          <a:prstGeom prst="rect">
            <a:avLst/>
          </a:prstGeom>
          <a:noFill/>
        </p:spPr>
      </p:pic>
      <p:grpSp>
        <p:nvGrpSpPr>
          <p:cNvPr id="7" name="Group 6"/>
          <p:cNvGrpSpPr/>
          <p:nvPr/>
        </p:nvGrpSpPr>
        <p:grpSpPr>
          <a:xfrm>
            <a:off x="3988644" y="3612229"/>
            <a:ext cx="4373487" cy="3277303"/>
            <a:chOff x="3988644" y="3612229"/>
            <a:chExt cx="4373487" cy="3277303"/>
          </a:xfrm>
        </p:grpSpPr>
        <p:sp>
          <p:nvSpPr>
            <p:cNvPr id="43" name="Lightning Bolt 42"/>
            <p:cNvSpPr/>
            <p:nvPr/>
          </p:nvSpPr>
          <p:spPr bwMode="auto">
            <a:xfrm rot="3999480">
              <a:off x="6900043" y="3742459"/>
              <a:ext cx="1592317" cy="1331858"/>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Lightning Bolt 43"/>
            <p:cNvSpPr/>
            <p:nvPr/>
          </p:nvSpPr>
          <p:spPr bwMode="auto">
            <a:xfrm>
              <a:off x="3988644" y="5557674"/>
              <a:ext cx="1592317" cy="1331858"/>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66" name="AutoShape 3548"/>
          <p:cNvSpPr>
            <a:spLocks noChangeArrowheads="1"/>
          </p:cNvSpPr>
          <p:nvPr/>
        </p:nvSpPr>
        <p:spPr bwMode="auto">
          <a:xfrm>
            <a:off x="7634890" y="5868010"/>
            <a:ext cx="647970" cy="493238"/>
          </a:xfrm>
          <a:prstGeom prst="flowChartDelay">
            <a:avLst/>
          </a:prstGeom>
          <a:solidFill>
            <a:srgbClr val="FFFF00"/>
          </a:solidFill>
          <a:ln w="2857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750"/>
                            </p:stCondLst>
                            <p:childTnLst>
                              <p:par>
                                <p:cTn id="13" presetID="9" presetClass="exit" presetSubtype="0" fill="hold" grpId="1" nodeType="afterEffect">
                                  <p:stCondLst>
                                    <p:cond delay="0"/>
                                  </p:stCondLst>
                                  <p:childTnLst>
                                    <p:animEffect transition="out" filter="dissolv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700974" y="161109"/>
            <a:ext cx="8875059" cy="7566314"/>
            <a:chOff x="336" y="100"/>
            <a:chExt cx="4320" cy="6168"/>
          </a:xfrm>
        </p:grpSpPr>
        <p:sp>
          <p:nvSpPr>
            <p:cNvPr id="212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12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124" name="Text Box 3347"/>
            <p:cNvSpPr txBox="1">
              <a:spLocks noChangeArrowheads="1"/>
            </p:cNvSpPr>
            <p:nvPr/>
          </p:nvSpPr>
          <p:spPr bwMode="auto">
            <a:xfrm>
              <a:off x="3261" y="114"/>
              <a:ext cx="1311" cy="301"/>
            </a:xfrm>
            <a:prstGeom prst="rect">
              <a:avLst/>
            </a:prstGeom>
            <a:solidFill>
              <a:schemeClr val="bg1"/>
            </a:solidFill>
            <a:ln w="9525">
              <a:noFill/>
              <a:miter lim="800000"/>
              <a:headEnd/>
              <a:tailEnd/>
            </a:ln>
          </p:spPr>
          <p:txBody>
            <a:bodyPr wrap="none">
              <a:spAutoFit/>
            </a:bodyPr>
            <a:lstStyle/>
            <a:p>
              <a:pPr algn="r"/>
              <a:r>
                <a:rPr lang="en-US" sz="1800" b="1" dirty="0">
                  <a:latin typeface="Verdana" pitchFamily="34" charset="0"/>
                </a:rPr>
                <a:t>Schematic Symbols</a:t>
              </a:r>
            </a:p>
          </p:txBody>
        </p:sp>
        <p:sp>
          <p:nvSpPr>
            <p:cNvPr id="212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dirty="0">
                  <a:latin typeface="Verdana" pitchFamily="34" charset="0"/>
                </a:rPr>
                <a:t>National Jamboree</a:t>
              </a:r>
            </a:p>
          </p:txBody>
        </p:sp>
      </p:grpSp>
      <p:sp>
        <p:nvSpPr>
          <p:cNvPr id="2067" name="Text Box 3702"/>
          <p:cNvSpPr txBox="1">
            <a:spLocks noChangeArrowheads="1"/>
          </p:cNvSpPr>
          <p:nvPr/>
        </p:nvSpPr>
        <p:spPr bwMode="auto">
          <a:xfrm>
            <a:off x="7763409" y="7362682"/>
            <a:ext cx="1621146" cy="285754"/>
          </a:xfrm>
          <a:prstGeom prst="rect">
            <a:avLst/>
          </a:prstGeom>
          <a:solidFill>
            <a:schemeClr val="bg1"/>
          </a:solidFill>
          <a:ln w="9525" algn="ctr">
            <a:noFill/>
            <a:miter lim="800000"/>
            <a:headEnd/>
            <a:tailEnd/>
          </a:ln>
        </p:spPr>
        <p:txBody>
          <a:bodyPr wrap="none" lIns="91429" tIns="45715" rIns="91429" bIns="45715">
            <a:spAutoFit/>
          </a:bodyPr>
          <a:lstStyle/>
          <a:p>
            <a:pPr algn="r"/>
            <a:r>
              <a:rPr lang="en-US" sz="1200" dirty="0">
                <a:latin typeface="Verdana" pitchFamily="34" charset="0"/>
              </a:rPr>
              <a:t>Radio M.B Req. 5d</a:t>
            </a:r>
            <a:endParaRPr lang="en-US" dirty="0"/>
          </a:p>
        </p:txBody>
      </p:sp>
      <p:sp>
        <p:nvSpPr>
          <p:cNvPr id="80" name="Footer Placeholder 79"/>
          <p:cNvSpPr>
            <a:spLocks noGrp="1"/>
          </p:cNvSpPr>
          <p:nvPr>
            <p:ph type="ftr" sz="quarter" idx="11"/>
          </p:nvPr>
        </p:nvSpPr>
        <p:spPr/>
        <p:txBody>
          <a:bodyPr/>
          <a:lstStyle/>
          <a:p>
            <a:pPr>
              <a:defRPr/>
            </a:pPr>
            <a:r>
              <a:rPr lang="en-US" smtClean="0"/>
              <a:t>07122013</a:t>
            </a:r>
            <a:endParaRPr lang="en-US"/>
          </a:p>
        </p:txBody>
      </p:sp>
      <p:sp>
        <p:nvSpPr>
          <p:cNvPr id="81" name="Slide Number Placeholder 80"/>
          <p:cNvSpPr>
            <a:spLocks noGrp="1"/>
          </p:cNvSpPr>
          <p:nvPr>
            <p:ph type="sldNum" sz="quarter" idx="12"/>
          </p:nvPr>
        </p:nvSpPr>
        <p:spPr/>
        <p:txBody>
          <a:bodyPr/>
          <a:lstStyle/>
          <a:p>
            <a:pPr>
              <a:defRPr/>
            </a:pPr>
            <a:fld id="{5A5C206B-7A74-47AE-8858-CF48A11612B2}" type="slidenum">
              <a:rPr lang="en-US" smtClean="0"/>
              <a:pPr>
                <a:defRPr/>
              </a:pPr>
              <a:t>73</a:t>
            </a:fld>
            <a:endParaRPr lang="en-US"/>
          </a:p>
        </p:txBody>
      </p:sp>
      <p:pic>
        <p:nvPicPr>
          <p:cNvPr id="1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727201"/>
            <a:ext cx="932498" cy="115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633" y="3163195"/>
            <a:ext cx="1477328" cy="117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7870" y="4706074"/>
            <a:ext cx="1246823" cy="103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0" y="6217921"/>
            <a:ext cx="1864995" cy="72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950018" y="1938478"/>
            <a:ext cx="4526280" cy="732508"/>
          </a:xfrm>
          <a:prstGeom prst="rect">
            <a:avLst/>
          </a:prstGeom>
          <a:noFill/>
        </p:spPr>
        <p:txBody>
          <a:bodyPr wrap="square" lIns="101882" tIns="50941" rIns="101882" bIns="50941" rtlCol="0">
            <a:spAutoFit/>
          </a:bodyPr>
          <a:lstStyle/>
          <a:p>
            <a:r>
              <a:rPr lang="en-US" sz="4000" b="1" dirty="0" smtClean="0">
                <a:latin typeface="Verdana" pitchFamily="34" charset="0"/>
                <a:ea typeface="Verdana" pitchFamily="34" charset="0"/>
                <a:cs typeface="Verdana" pitchFamily="34" charset="0"/>
              </a:rPr>
              <a:t>Resistor</a:t>
            </a:r>
            <a:endParaRPr lang="en-US" sz="4000" b="1" dirty="0">
              <a:latin typeface="Verdana" pitchFamily="34" charset="0"/>
              <a:ea typeface="Verdana" pitchFamily="34" charset="0"/>
              <a:cs typeface="Verdana" pitchFamily="34" charset="0"/>
            </a:endParaRPr>
          </a:p>
        </p:txBody>
      </p:sp>
      <p:sp>
        <p:nvSpPr>
          <p:cNvPr id="106" name="TextBox 105"/>
          <p:cNvSpPr txBox="1"/>
          <p:nvPr/>
        </p:nvSpPr>
        <p:spPr>
          <a:xfrm>
            <a:off x="3939540" y="5990245"/>
            <a:ext cx="3939540" cy="732508"/>
          </a:xfrm>
          <a:prstGeom prst="rect">
            <a:avLst/>
          </a:prstGeom>
          <a:noFill/>
        </p:spPr>
        <p:txBody>
          <a:bodyPr wrap="square" lIns="101882" tIns="50941" rIns="101882" bIns="50941" rtlCol="0">
            <a:spAutoFit/>
          </a:bodyPr>
          <a:lstStyle/>
          <a:p>
            <a:r>
              <a:rPr lang="en-US" sz="4000" b="1" dirty="0" smtClean="0">
                <a:latin typeface="Verdana" pitchFamily="34" charset="0"/>
                <a:ea typeface="Verdana" pitchFamily="34" charset="0"/>
                <a:cs typeface="Verdana" pitchFamily="34" charset="0"/>
              </a:rPr>
              <a:t>Diode</a:t>
            </a:r>
            <a:endParaRPr lang="en-US" sz="4000" b="1" dirty="0">
              <a:latin typeface="Verdana" pitchFamily="34" charset="0"/>
              <a:ea typeface="Verdana" pitchFamily="34" charset="0"/>
              <a:cs typeface="Verdana" pitchFamily="34" charset="0"/>
            </a:endParaRPr>
          </a:p>
        </p:txBody>
      </p:sp>
      <p:sp>
        <p:nvSpPr>
          <p:cNvPr id="107" name="TextBox 106"/>
          <p:cNvSpPr txBox="1"/>
          <p:nvPr/>
        </p:nvSpPr>
        <p:spPr>
          <a:xfrm>
            <a:off x="3939541" y="4794532"/>
            <a:ext cx="5626015" cy="732508"/>
          </a:xfrm>
          <a:prstGeom prst="rect">
            <a:avLst/>
          </a:prstGeom>
          <a:noFill/>
        </p:spPr>
        <p:txBody>
          <a:bodyPr wrap="square" lIns="101882" tIns="50941" rIns="101882" bIns="50941" rtlCol="0">
            <a:spAutoFit/>
          </a:bodyPr>
          <a:lstStyle/>
          <a:p>
            <a:r>
              <a:rPr lang="en-US" sz="4000" b="1" dirty="0" smtClean="0">
                <a:latin typeface="Verdana" pitchFamily="34" charset="0"/>
                <a:ea typeface="Verdana" pitchFamily="34" charset="0"/>
                <a:cs typeface="Verdana" pitchFamily="34" charset="0"/>
              </a:rPr>
              <a:t>Variable Capacitor</a:t>
            </a:r>
            <a:endParaRPr lang="en-US" sz="4000" b="1" dirty="0">
              <a:latin typeface="Verdana" pitchFamily="34" charset="0"/>
              <a:ea typeface="Verdana" pitchFamily="34" charset="0"/>
              <a:cs typeface="Verdana" pitchFamily="34" charset="0"/>
            </a:endParaRPr>
          </a:p>
        </p:txBody>
      </p:sp>
      <p:sp>
        <p:nvSpPr>
          <p:cNvPr id="108" name="TextBox 107"/>
          <p:cNvSpPr txBox="1"/>
          <p:nvPr/>
        </p:nvSpPr>
        <p:spPr>
          <a:xfrm>
            <a:off x="3950016" y="3368041"/>
            <a:ext cx="3939540" cy="732508"/>
          </a:xfrm>
          <a:prstGeom prst="rect">
            <a:avLst/>
          </a:prstGeom>
          <a:noFill/>
        </p:spPr>
        <p:txBody>
          <a:bodyPr wrap="square" lIns="101882" tIns="50941" rIns="101882" bIns="50941" rtlCol="0">
            <a:spAutoFit/>
          </a:bodyPr>
          <a:lstStyle/>
          <a:p>
            <a:r>
              <a:rPr lang="en-US" sz="4000" b="1" dirty="0" smtClean="0">
                <a:latin typeface="Verdana" pitchFamily="34" charset="0"/>
                <a:ea typeface="Verdana" pitchFamily="34" charset="0"/>
                <a:cs typeface="Verdana" pitchFamily="34" charset="0"/>
              </a:rPr>
              <a:t>Capacitor</a:t>
            </a:r>
            <a:endParaRPr lang="en-US" sz="4000" b="1" dirty="0">
              <a:latin typeface="Verdana" pitchFamily="34" charset="0"/>
              <a:ea typeface="Verdana" pitchFamily="34" charset="0"/>
              <a:cs typeface="Verdana" pitchFamily="34" charset="0"/>
            </a:endParaRPr>
          </a:p>
        </p:txBody>
      </p:sp>
      <p:sp>
        <p:nvSpPr>
          <p:cNvPr id="15" name="TextBox 14"/>
          <p:cNvSpPr txBox="1"/>
          <p:nvPr/>
        </p:nvSpPr>
        <p:spPr>
          <a:xfrm>
            <a:off x="1537138" y="844276"/>
            <a:ext cx="6984124" cy="718430"/>
          </a:xfrm>
          <a:prstGeom prst="rect">
            <a:avLst/>
          </a:prstGeom>
          <a:noFill/>
        </p:spPr>
        <p:txBody>
          <a:bodyPr wrap="square" lIns="101882" tIns="50941" rIns="101882" bIns="50941" rtlCol="0">
            <a:spAutoFit/>
          </a:bodyPr>
          <a:lstStyle/>
          <a:p>
            <a:r>
              <a:rPr lang="en-US" sz="4000" dirty="0" smtClean="0">
                <a:solidFill>
                  <a:srgbClr val="FF0000"/>
                </a:solidFill>
                <a:latin typeface="Verdana" pitchFamily="34" charset="0"/>
                <a:ea typeface="Verdana" pitchFamily="34" charset="0"/>
                <a:cs typeface="Verdana" pitchFamily="34" charset="0"/>
              </a:rPr>
              <a:t>Draw Schematic Symbols</a:t>
            </a:r>
            <a:endParaRPr lang="en-US" sz="4000"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122"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123"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124" name="Text Box 3347"/>
            <p:cNvSpPr txBox="1">
              <a:spLocks noChangeArrowheads="1"/>
            </p:cNvSpPr>
            <p:nvPr/>
          </p:nvSpPr>
          <p:spPr bwMode="auto">
            <a:xfrm>
              <a:off x="3261" y="114"/>
              <a:ext cx="1311"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Schematic Symbols</a:t>
              </a:r>
            </a:p>
          </p:txBody>
        </p:sp>
        <p:sp>
          <p:nvSpPr>
            <p:cNvPr id="2125"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67" name="Text Box 3702"/>
          <p:cNvSpPr txBox="1">
            <a:spLocks noChangeArrowheads="1"/>
          </p:cNvSpPr>
          <p:nvPr/>
        </p:nvSpPr>
        <p:spPr bwMode="auto">
          <a:xfrm>
            <a:off x="7775204" y="7362681"/>
            <a:ext cx="1609350" cy="276999"/>
          </a:xfrm>
          <a:prstGeom prst="rect">
            <a:avLst/>
          </a:prstGeom>
          <a:solidFill>
            <a:schemeClr val="bg1"/>
          </a:solidFill>
          <a:ln w="9525" algn="ctr">
            <a:noFill/>
            <a:miter lim="800000"/>
            <a:headEnd/>
            <a:tailEnd/>
          </a:ln>
        </p:spPr>
        <p:txBody>
          <a:bodyPr wrap="none">
            <a:spAutoFit/>
          </a:bodyPr>
          <a:lstStyle/>
          <a:p>
            <a:pPr algn="r"/>
            <a:r>
              <a:rPr lang="en-US" sz="1200">
                <a:latin typeface="Verdana" pitchFamily="34" charset="0"/>
              </a:rPr>
              <a:t>Radio M.B Req. 5d</a:t>
            </a:r>
            <a:endParaRPr lang="en-US"/>
          </a:p>
        </p:txBody>
      </p:sp>
      <p:sp>
        <p:nvSpPr>
          <p:cNvPr id="83" name="Title 82"/>
          <p:cNvSpPr>
            <a:spLocks noGrp="1"/>
          </p:cNvSpPr>
          <p:nvPr>
            <p:ph type="title"/>
          </p:nvPr>
        </p:nvSpPr>
        <p:spPr/>
        <p:txBody>
          <a:bodyPr/>
          <a:lstStyle/>
          <a:p>
            <a:r>
              <a:rPr lang="en-US" sz="4000" dirty="0" smtClean="0">
                <a:solidFill>
                  <a:srgbClr val="FF0000"/>
                </a:solidFill>
                <a:latin typeface="Verdana" pitchFamily="34" charset="0"/>
                <a:ea typeface="Verdana" pitchFamily="34" charset="0"/>
                <a:cs typeface="Verdana" pitchFamily="34" charset="0"/>
              </a:rPr>
              <a:t>Draw Schematic Diagrams</a:t>
            </a:r>
            <a:endParaRPr lang="en-US" sz="4000" dirty="0">
              <a:solidFill>
                <a:srgbClr val="FF0000"/>
              </a:solidFill>
              <a:latin typeface="Verdana" pitchFamily="34" charset="0"/>
              <a:ea typeface="Verdana" pitchFamily="34" charset="0"/>
              <a:cs typeface="Verdana" pitchFamily="34" charset="0"/>
            </a:endParaRPr>
          </a:p>
        </p:txBody>
      </p:sp>
      <p:sp>
        <p:nvSpPr>
          <p:cNvPr id="80" name="Footer Placeholder 79"/>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81" name="Slide Number Placeholder 80"/>
          <p:cNvSpPr>
            <a:spLocks noGrp="1"/>
          </p:cNvSpPr>
          <p:nvPr>
            <p:ph type="sldNum" sz="quarter" idx="12"/>
          </p:nvPr>
        </p:nvSpPr>
        <p:spPr/>
        <p:txBody>
          <a:bodyPr/>
          <a:lstStyle/>
          <a:p>
            <a:pPr>
              <a:defRPr/>
            </a:pPr>
            <a:fld id="{5A5C206B-7A74-47AE-8858-CF48A11612B2}" type="slidenum">
              <a:rPr lang="en-US" smtClean="0"/>
              <a:pPr>
                <a:defRPr/>
              </a:pPr>
              <a:t>74</a:t>
            </a:fld>
            <a:endParaRPr lang="en-US"/>
          </a:p>
        </p:txBody>
      </p:sp>
      <p:grpSp>
        <p:nvGrpSpPr>
          <p:cNvPr id="32" name="Group 25"/>
          <p:cNvGrpSpPr/>
          <p:nvPr/>
        </p:nvGrpSpPr>
        <p:grpSpPr>
          <a:xfrm>
            <a:off x="1733319" y="5717883"/>
            <a:ext cx="1780418" cy="1271589"/>
            <a:chOff x="2393496" y="5159827"/>
            <a:chExt cx="1447800" cy="1175657"/>
          </a:xfrm>
        </p:grpSpPr>
        <p:sp>
          <p:nvSpPr>
            <p:cNvPr id="40" name="Rectangle 2"/>
            <p:cNvSpPr/>
            <p:nvPr/>
          </p:nvSpPr>
          <p:spPr>
            <a:xfrm>
              <a:off x="2393496" y="5486399"/>
              <a:ext cx="1447800" cy="533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667000" y="5159827"/>
              <a:ext cx="0" cy="315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515982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76600" y="515982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81400" y="5159827"/>
              <a:ext cx="0" cy="326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45229" y="6019799"/>
              <a:ext cx="0" cy="315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71800" y="6030684"/>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87486" y="6019799"/>
              <a:ext cx="0" cy="315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81400" y="6030684"/>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088443" y="6043180"/>
            <a:ext cx="5307804" cy="656875"/>
          </a:xfrm>
          <a:prstGeom prst="rect">
            <a:avLst/>
          </a:prstGeom>
          <a:noFill/>
        </p:spPr>
        <p:txBody>
          <a:bodyPr wrap="square" lIns="101882" tIns="50941" rIns="101882" bIns="50941" rtlCol="0">
            <a:spAutoFit/>
          </a:bodyPr>
          <a:lstStyle/>
          <a:p>
            <a:r>
              <a:rPr lang="en-US" sz="3600" b="1" dirty="0" smtClean="0">
                <a:latin typeface="Verdana" pitchFamily="34" charset="0"/>
                <a:ea typeface="Verdana" pitchFamily="34" charset="0"/>
                <a:cs typeface="Verdana" pitchFamily="34" charset="0"/>
              </a:rPr>
              <a:t>Integrated Circuit</a:t>
            </a:r>
            <a:endParaRPr lang="en-US" sz="3600" b="1" dirty="0">
              <a:latin typeface="Verdana" pitchFamily="34" charset="0"/>
              <a:ea typeface="Verdana" pitchFamily="34" charset="0"/>
              <a:cs typeface="Verdana" pitchFamily="34" charset="0"/>
            </a:endParaRPr>
          </a:p>
        </p:txBody>
      </p:sp>
      <p:pic>
        <p:nvPicPr>
          <p:cNvPr id="3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612" y="4653777"/>
            <a:ext cx="2584918" cy="78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4063525" y="2492484"/>
            <a:ext cx="3935663" cy="656875"/>
          </a:xfrm>
          <a:prstGeom prst="rect">
            <a:avLst/>
          </a:prstGeom>
          <a:noFill/>
        </p:spPr>
        <p:txBody>
          <a:bodyPr wrap="square" lIns="101882" tIns="50941" rIns="101882" bIns="50941" rtlCol="0">
            <a:spAutoFit/>
          </a:bodyPr>
          <a:lstStyle/>
          <a:p>
            <a:r>
              <a:rPr lang="en-US" sz="3600" b="1" dirty="0" smtClean="0">
                <a:latin typeface="Verdana" pitchFamily="34" charset="0"/>
                <a:ea typeface="Verdana" pitchFamily="34" charset="0"/>
                <a:cs typeface="Verdana" pitchFamily="34" charset="0"/>
              </a:rPr>
              <a:t>Transistor</a:t>
            </a:r>
            <a:endParaRPr lang="en-US" sz="3600" b="1" dirty="0">
              <a:latin typeface="Verdana" pitchFamily="34" charset="0"/>
              <a:ea typeface="Verdana" pitchFamily="34" charset="0"/>
              <a:cs typeface="Verdana" pitchFamily="34" charset="0"/>
            </a:endParaRPr>
          </a:p>
        </p:txBody>
      </p:sp>
      <p:sp>
        <p:nvSpPr>
          <p:cNvPr id="36" name="TextBox 35"/>
          <p:cNvSpPr txBox="1"/>
          <p:nvPr/>
        </p:nvSpPr>
        <p:spPr>
          <a:xfrm>
            <a:off x="4124489" y="3639292"/>
            <a:ext cx="3297446" cy="1133928"/>
          </a:xfrm>
          <a:prstGeom prst="rect">
            <a:avLst/>
          </a:prstGeom>
          <a:noFill/>
        </p:spPr>
        <p:txBody>
          <a:bodyPr wrap="square" lIns="101882" tIns="50941" rIns="101882" bIns="50941" rtlCol="0">
            <a:spAutoFit/>
          </a:bodyPr>
          <a:lstStyle/>
          <a:p>
            <a:r>
              <a:rPr lang="en-US" sz="3600" b="1" dirty="0" smtClean="0">
                <a:latin typeface="Verdana" pitchFamily="34" charset="0"/>
                <a:ea typeface="Verdana" pitchFamily="34" charset="0"/>
                <a:cs typeface="Verdana" pitchFamily="34" charset="0"/>
              </a:rPr>
              <a:t>Inductor</a:t>
            </a:r>
          </a:p>
          <a:p>
            <a:endParaRPr lang="en-US" sz="3100" b="1" dirty="0"/>
          </a:p>
        </p:txBody>
      </p:sp>
      <p:sp>
        <p:nvSpPr>
          <p:cNvPr id="37" name="TextBox 36"/>
          <p:cNvSpPr txBox="1"/>
          <p:nvPr/>
        </p:nvSpPr>
        <p:spPr>
          <a:xfrm>
            <a:off x="4031602" y="4755421"/>
            <a:ext cx="3297446" cy="656875"/>
          </a:xfrm>
          <a:prstGeom prst="rect">
            <a:avLst/>
          </a:prstGeom>
          <a:noFill/>
        </p:spPr>
        <p:txBody>
          <a:bodyPr wrap="square" lIns="101882" tIns="50941" rIns="101882" bIns="50941" rtlCol="0">
            <a:spAutoFit/>
          </a:bodyPr>
          <a:lstStyle/>
          <a:p>
            <a:r>
              <a:rPr lang="en-US" sz="3600" b="1" dirty="0" smtClean="0">
                <a:latin typeface="Verdana" pitchFamily="34" charset="0"/>
                <a:ea typeface="Verdana" pitchFamily="34" charset="0"/>
                <a:cs typeface="Verdana" pitchFamily="34" charset="0"/>
              </a:rPr>
              <a:t>Switch</a:t>
            </a:r>
            <a:endParaRPr lang="en-US" sz="3600" b="1" dirty="0">
              <a:latin typeface="Verdana" pitchFamily="34" charset="0"/>
              <a:ea typeface="Verdana" pitchFamily="34" charset="0"/>
              <a:cs typeface="Verdana" pitchFamily="34" charset="0"/>
            </a:endParaRPr>
          </a:p>
        </p:txBody>
      </p:sp>
      <p:pic>
        <p:nvPicPr>
          <p:cNvPr id="3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645" y="2317529"/>
            <a:ext cx="1796004" cy="105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517" y="3592748"/>
            <a:ext cx="3058517" cy="68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902572" y="138618"/>
            <a:ext cx="169950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Visit K2BSA</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7</a:t>
            </a:r>
            <a:endParaRPr lang="en-US" dirty="0"/>
          </a:p>
        </p:txBody>
      </p:sp>
      <p:sp>
        <p:nvSpPr>
          <p:cNvPr id="14" name="Title 13"/>
          <p:cNvSpPr>
            <a:spLocks noGrp="1"/>
          </p:cNvSpPr>
          <p:nvPr>
            <p:ph type="title"/>
          </p:nvPr>
        </p:nvSpPr>
        <p:spPr>
          <a:xfrm>
            <a:off x="753970" y="524385"/>
            <a:ext cx="8550462" cy="1295400"/>
          </a:xfrm>
          <a:ln>
            <a:noFill/>
          </a:ln>
        </p:spPr>
        <p:txBody>
          <a:bodyPr/>
          <a:lstStyle/>
          <a:p>
            <a:r>
              <a:rPr lang="en-US" dirty="0" smtClean="0">
                <a:solidFill>
                  <a:schemeClr val="tx1">
                    <a:lumMod val="95000"/>
                    <a:lumOff val="5000"/>
                  </a:schemeClr>
                </a:solidFill>
                <a:latin typeface="Verdana" pitchFamily="34" charset="0"/>
                <a:ea typeface="Verdana" pitchFamily="34" charset="0"/>
                <a:cs typeface="Verdana" pitchFamily="34" charset="0"/>
              </a:rPr>
              <a:t>Describe Your </a:t>
            </a:r>
            <a:r>
              <a:rPr lang="en-US" b="1" dirty="0" smtClean="0">
                <a:ln w="6350">
                  <a:solidFill>
                    <a:schemeClr val="tx1"/>
                  </a:solidFill>
                </a:ln>
                <a:solidFill>
                  <a:srgbClr val="F5A10B"/>
                </a:solidFill>
                <a:latin typeface="Verdana" pitchFamily="34" charset="0"/>
                <a:ea typeface="Verdana" pitchFamily="34" charset="0"/>
                <a:cs typeface="Verdana" pitchFamily="34" charset="0"/>
              </a:rPr>
              <a:t>K2BSA</a:t>
            </a:r>
            <a:r>
              <a:rPr lang="en-US" dirty="0" smtClean="0">
                <a:latin typeface="Verdana" pitchFamily="34" charset="0"/>
                <a:ea typeface="Verdana" pitchFamily="34" charset="0"/>
                <a:cs typeface="Verdana" pitchFamily="34" charset="0"/>
              </a:rPr>
              <a:t> </a:t>
            </a:r>
            <a:r>
              <a:rPr lang="en-US" dirty="0" smtClean="0">
                <a:solidFill>
                  <a:schemeClr val="tx1">
                    <a:lumMod val="95000"/>
                    <a:lumOff val="5000"/>
                  </a:schemeClr>
                </a:solidFill>
                <a:latin typeface="Verdana" pitchFamily="34" charset="0"/>
                <a:ea typeface="Verdana" pitchFamily="34" charset="0"/>
                <a:cs typeface="Verdana" pitchFamily="34" charset="0"/>
              </a:rPr>
              <a:t>Visit</a:t>
            </a:r>
            <a:endParaRPr lang="en-US" dirty="0">
              <a:solidFill>
                <a:schemeClr val="tx1">
                  <a:lumMod val="95000"/>
                  <a:lumOff val="5000"/>
                </a:schemeClr>
              </a:solidFill>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69" y="1688215"/>
            <a:ext cx="8550462" cy="4663931"/>
          </a:xfrm>
        </p:spPr>
        <p:txBody>
          <a:bodyPr/>
          <a:lstStyle/>
          <a:p>
            <a:pPr>
              <a:spcBef>
                <a:spcPts val="1200"/>
              </a:spcBef>
            </a:pPr>
            <a:r>
              <a:rPr lang="en-US" sz="3600" dirty="0" smtClean="0">
                <a:latin typeface="Verdana" pitchFamily="34" charset="0"/>
                <a:ea typeface="Verdana" pitchFamily="34" charset="0"/>
                <a:cs typeface="Verdana" pitchFamily="34" charset="0"/>
              </a:rPr>
              <a:t>What equipment did you see?</a:t>
            </a:r>
          </a:p>
          <a:p>
            <a:pPr>
              <a:spcBef>
                <a:spcPts val="1200"/>
              </a:spcBef>
            </a:pPr>
            <a:r>
              <a:rPr lang="en-US" sz="3600" dirty="0" smtClean="0">
                <a:latin typeface="Verdana" pitchFamily="34" charset="0"/>
                <a:ea typeface="Verdana" pitchFamily="34" charset="0"/>
                <a:cs typeface="Verdana" pitchFamily="34" charset="0"/>
              </a:rPr>
              <a:t>How was the equipment used?</a:t>
            </a:r>
          </a:p>
          <a:p>
            <a:pPr>
              <a:spcBef>
                <a:spcPts val="1200"/>
              </a:spcBef>
            </a:pPr>
            <a:r>
              <a:rPr lang="en-US" sz="3600" dirty="0" smtClean="0">
                <a:latin typeface="Verdana" pitchFamily="34" charset="0"/>
                <a:ea typeface="Verdana" pitchFamily="34" charset="0"/>
                <a:cs typeface="Verdana" pitchFamily="34" charset="0"/>
              </a:rPr>
              <a:t>What licenses are required to operate and maintain the equipment?</a:t>
            </a:r>
          </a:p>
          <a:p>
            <a:pPr>
              <a:spcBef>
                <a:spcPts val="1200"/>
              </a:spcBef>
            </a:pPr>
            <a:r>
              <a:rPr lang="en-US" sz="3600" dirty="0" smtClean="0">
                <a:latin typeface="Verdana" pitchFamily="34" charset="0"/>
                <a:ea typeface="Verdana" pitchFamily="34" charset="0"/>
                <a:cs typeface="Verdana" pitchFamily="34" charset="0"/>
              </a:rPr>
              <a:t>What is the purpose </a:t>
            </a:r>
            <a:br>
              <a:rPr lang="en-US" sz="3600" dirty="0" smtClean="0">
                <a:latin typeface="Verdana" pitchFamily="34" charset="0"/>
                <a:ea typeface="Verdana" pitchFamily="34" charset="0"/>
                <a:cs typeface="Verdana" pitchFamily="34" charset="0"/>
              </a:rPr>
            </a:br>
            <a:r>
              <a:rPr lang="en-US" sz="3600" dirty="0" smtClean="0">
                <a:latin typeface="Verdana" pitchFamily="34" charset="0"/>
                <a:ea typeface="Verdana" pitchFamily="34" charset="0"/>
                <a:cs typeface="Verdana" pitchFamily="34" charset="0"/>
              </a:rPr>
              <a:t>of the radio station?</a:t>
            </a:r>
            <a:endParaRPr lang="en-US" sz="3600"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75</a:t>
            </a:fld>
            <a:endParaRPr lang="en-US" dirty="0"/>
          </a:p>
        </p:txBody>
      </p:sp>
      <p:pic>
        <p:nvPicPr>
          <p:cNvPr id="13" name="Picture 2" descr="F:\Personal\BSA\RadioMeritBadge\Radio Photos\K2BSA_JOTA_07[1].jpg"/>
          <p:cNvPicPr>
            <a:picLocks noChangeAspect="1" noChangeArrowheads="1"/>
          </p:cNvPicPr>
          <p:nvPr/>
        </p:nvPicPr>
        <p:blipFill>
          <a:blip r:embed="rId2" cstate="print"/>
          <a:srcRect/>
          <a:stretch>
            <a:fillRect/>
          </a:stretch>
        </p:blipFill>
        <p:spPr bwMode="auto">
          <a:xfrm>
            <a:off x="6213602" y="4696377"/>
            <a:ext cx="3164368" cy="2091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755898" y="138618"/>
            <a:ext cx="199285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Radio Careers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8</a:t>
            </a:r>
            <a:endParaRPr lang="en-US" dirty="0"/>
          </a:p>
        </p:txBody>
      </p:sp>
      <p:sp>
        <p:nvSpPr>
          <p:cNvPr id="14" name="Title 13"/>
          <p:cNvSpPr>
            <a:spLocks noGrp="1"/>
          </p:cNvSpPr>
          <p:nvPr>
            <p:ph type="title"/>
          </p:nvPr>
        </p:nvSpPr>
        <p:spPr>
          <a:xfrm>
            <a:off x="753970" y="485677"/>
            <a:ext cx="8550462" cy="1295400"/>
          </a:xfrm>
        </p:spPr>
        <p:txBody>
          <a:bodyPr/>
          <a:lstStyle/>
          <a:p>
            <a:r>
              <a:rPr lang="en-US" dirty="0" smtClean="0">
                <a:latin typeface="Verdana" pitchFamily="34" charset="0"/>
                <a:ea typeface="Verdana" pitchFamily="34" charset="0"/>
                <a:cs typeface="Verdana" pitchFamily="34" charset="0"/>
              </a:rPr>
              <a:t>Radio Careers</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1194498" y="1835574"/>
            <a:ext cx="6955370" cy="4663931"/>
          </a:xfrm>
        </p:spPr>
        <p:txBody>
          <a:bodyPr/>
          <a:lstStyle/>
          <a:p>
            <a:pPr marL="305647" indent="-305647" eaLnBrk="1" fontAlgn="auto" hangingPunct="1">
              <a:lnSpc>
                <a:spcPct val="90000"/>
              </a:lnSpc>
              <a:spcAft>
                <a:spcPts val="0"/>
              </a:spcAft>
              <a:defRPr/>
            </a:pPr>
            <a:r>
              <a:rPr lang="en-US" sz="4000" dirty="0" smtClean="0">
                <a:latin typeface="Arial" charset="0"/>
              </a:rPr>
              <a:t>Technical Careers</a:t>
            </a:r>
          </a:p>
          <a:p>
            <a:pPr marL="305647" indent="-305647" eaLnBrk="1" fontAlgn="auto" hangingPunct="1">
              <a:lnSpc>
                <a:spcPct val="90000"/>
              </a:lnSpc>
              <a:spcAft>
                <a:spcPts val="0"/>
              </a:spcAft>
              <a:defRPr/>
            </a:pPr>
            <a:r>
              <a:rPr lang="en-US" sz="4000" dirty="0" smtClean="0">
                <a:latin typeface="Arial" charset="0"/>
              </a:rPr>
              <a:t>Broadcasting Careers</a:t>
            </a:r>
          </a:p>
          <a:p>
            <a:pPr marL="305647" indent="-305647" eaLnBrk="1" fontAlgn="auto" hangingPunct="1">
              <a:lnSpc>
                <a:spcPct val="90000"/>
              </a:lnSpc>
              <a:spcAft>
                <a:spcPts val="0"/>
              </a:spcAft>
              <a:defRPr/>
            </a:pPr>
            <a:r>
              <a:rPr lang="en-US" sz="4000" dirty="0" smtClean="0">
                <a:latin typeface="Arial" charset="0"/>
              </a:rPr>
              <a:t>Operator Careers</a:t>
            </a:r>
          </a:p>
          <a:p>
            <a:pPr>
              <a:buNone/>
            </a:pPr>
            <a:endParaRPr lang="en-US" sz="4000"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76</a:t>
            </a:fld>
            <a:endParaRPr lang="en-US" dirty="0"/>
          </a:p>
        </p:txBody>
      </p:sp>
      <p:pic>
        <p:nvPicPr>
          <p:cNvPr id="13" name="Picture 4" descr="j0238919"/>
          <p:cNvPicPr>
            <a:picLocks noChangeAspect="1" noChangeArrowheads="1"/>
          </p:cNvPicPr>
          <p:nvPr/>
        </p:nvPicPr>
        <p:blipFill>
          <a:blip r:embed="rId2" cstate="print"/>
          <a:srcRect/>
          <a:stretch>
            <a:fillRect/>
          </a:stretch>
        </p:blipFill>
        <p:spPr bwMode="auto">
          <a:xfrm>
            <a:off x="6172538" y="5193736"/>
            <a:ext cx="2094880" cy="2201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755898" y="138618"/>
            <a:ext cx="199285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Radio Careers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8</a:t>
            </a:r>
            <a:endParaRPr lang="en-US" dirty="0"/>
          </a:p>
        </p:txBody>
      </p:sp>
      <p:sp>
        <p:nvSpPr>
          <p:cNvPr id="14" name="Title 13"/>
          <p:cNvSpPr>
            <a:spLocks noGrp="1"/>
          </p:cNvSpPr>
          <p:nvPr>
            <p:ph type="title"/>
          </p:nvPr>
        </p:nvSpPr>
        <p:spPr>
          <a:xfrm>
            <a:off x="753970" y="485677"/>
            <a:ext cx="8550462" cy="1295400"/>
          </a:xfrm>
        </p:spPr>
        <p:txBody>
          <a:bodyPr/>
          <a:lstStyle/>
          <a:p>
            <a:r>
              <a:rPr lang="en-US" dirty="0" smtClean="0">
                <a:latin typeface="Verdana" pitchFamily="34" charset="0"/>
                <a:ea typeface="Verdana" pitchFamily="34" charset="0"/>
                <a:cs typeface="Verdana" pitchFamily="34" charset="0"/>
              </a:rPr>
              <a:t>Technical Radio Careers</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70" y="1629996"/>
            <a:ext cx="8768402" cy="4663931"/>
          </a:xfrm>
        </p:spPr>
        <p:txBody>
          <a:bodyPr/>
          <a:lstStyle/>
          <a:p>
            <a:pPr marL="305647" indent="-305647" eaLnBrk="1" fontAlgn="auto" hangingPunct="1">
              <a:lnSpc>
                <a:spcPct val="90000"/>
              </a:lnSpc>
              <a:spcAft>
                <a:spcPts val="0"/>
              </a:spcAft>
              <a:defRPr/>
            </a:pPr>
            <a:r>
              <a:rPr lang="en-US" dirty="0" smtClean="0">
                <a:solidFill>
                  <a:srgbClr val="FF0000"/>
                </a:solidFill>
                <a:latin typeface="Arial" charset="0"/>
              </a:rPr>
              <a:t>A </a:t>
            </a:r>
            <a:r>
              <a:rPr lang="en-US" b="1" i="1" dirty="0" smtClean="0">
                <a:solidFill>
                  <a:srgbClr val="FF0000"/>
                </a:solidFill>
                <a:latin typeface="Arial" charset="0"/>
              </a:rPr>
              <a:t>Design Engineer </a:t>
            </a:r>
            <a:r>
              <a:rPr lang="en-US" dirty="0" smtClean="0">
                <a:solidFill>
                  <a:srgbClr val="FF0000"/>
                </a:solidFill>
                <a:latin typeface="Arial" charset="0"/>
              </a:rPr>
              <a:t>develops the block diagrams and schematics to create a radio.  </a:t>
            </a:r>
          </a:p>
          <a:p>
            <a:pPr marL="305647" indent="-305647" eaLnBrk="1" fontAlgn="auto" hangingPunct="1">
              <a:lnSpc>
                <a:spcPct val="90000"/>
              </a:lnSpc>
              <a:spcAft>
                <a:spcPts val="0"/>
              </a:spcAft>
              <a:defRPr/>
            </a:pPr>
            <a:r>
              <a:rPr lang="en-US" dirty="0" smtClean="0">
                <a:solidFill>
                  <a:srgbClr val="FF0000"/>
                </a:solidFill>
                <a:latin typeface="Arial" charset="0"/>
              </a:rPr>
              <a:t>A </a:t>
            </a:r>
            <a:r>
              <a:rPr lang="en-US" b="1" i="1" dirty="0" smtClean="0">
                <a:solidFill>
                  <a:srgbClr val="FF0000"/>
                </a:solidFill>
                <a:latin typeface="Arial" charset="0"/>
              </a:rPr>
              <a:t>Design Technician </a:t>
            </a:r>
            <a:r>
              <a:rPr lang="en-US" dirty="0" smtClean="0">
                <a:solidFill>
                  <a:srgbClr val="FF0000"/>
                </a:solidFill>
                <a:latin typeface="Arial" charset="0"/>
              </a:rPr>
              <a:t>selects the actual parts and determines the physical arrangement of those parts on the printed circuit board.   </a:t>
            </a:r>
            <a:endParaRPr lang="en-US" i="1" dirty="0" smtClean="0">
              <a:solidFill>
                <a:srgbClr val="FF0000"/>
              </a:solidFill>
              <a:latin typeface="Arial" charset="0"/>
            </a:endParaRPr>
          </a:p>
          <a:p>
            <a:pPr marL="305647" indent="-305647" eaLnBrk="1" fontAlgn="auto" hangingPunct="1">
              <a:lnSpc>
                <a:spcPct val="90000"/>
              </a:lnSpc>
              <a:spcAft>
                <a:spcPts val="0"/>
              </a:spcAft>
              <a:defRPr/>
            </a:pPr>
            <a:r>
              <a:rPr lang="en-US" dirty="0" smtClean="0">
                <a:solidFill>
                  <a:srgbClr val="FF0000"/>
                </a:solidFill>
                <a:latin typeface="Arial" charset="0"/>
              </a:rPr>
              <a:t>A </a:t>
            </a:r>
            <a:r>
              <a:rPr lang="en-US" b="1" i="1" dirty="0" smtClean="0">
                <a:solidFill>
                  <a:srgbClr val="FF0000"/>
                </a:solidFill>
                <a:latin typeface="Arial" charset="0"/>
              </a:rPr>
              <a:t>Manufacturing Engineer </a:t>
            </a:r>
            <a:r>
              <a:rPr lang="en-US" dirty="0" smtClean="0">
                <a:solidFill>
                  <a:srgbClr val="FF0000"/>
                </a:solidFill>
                <a:latin typeface="Arial" charset="0"/>
              </a:rPr>
              <a:t>determines how to purchase the parts and assemble the radio.</a:t>
            </a:r>
            <a:endParaRPr lang="en-US" i="1" dirty="0" smtClean="0">
              <a:solidFill>
                <a:srgbClr val="FF0000"/>
              </a:solidFill>
              <a:latin typeface="Arial" charset="0"/>
            </a:endParaRPr>
          </a:p>
          <a:p>
            <a:pPr indent="-305647" eaLnBrk="1" fontAlgn="auto" hangingPunct="1">
              <a:lnSpc>
                <a:spcPct val="90000"/>
              </a:lnSpc>
              <a:spcAft>
                <a:spcPts val="0"/>
              </a:spcAft>
              <a:defRPr/>
            </a:pPr>
            <a:r>
              <a:rPr lang="en-US" dirty="0" smtClean="0">
                <a:solidFill>
                  <a:srgbClr val="FF0000"/>
                </a:solidFill>
                <a:latin typeface="Arial" charset="0"/>
              </a:rPr>
              <a:t>A </a:t>
            </a:r>
            <a:r>
              <a:rPr lang="en-US" b="1" i="1" dirty="0" smtClean="0">
                <a:solidFill>
                  <a:srgbClr val="FF0000"/>
                </a:solidFill>
                <a:latin typeface="Arial" charset="0"/>
              </a:rPr>
              <a:t>Radio Station Engineer </a:t>
            </a:r>
            <a:r>
              <a:rPr lang="en-US" dirty="0" smtClean="0">
                <a:solidFill>
                  <a:srgbClr val="FF0000"/>
                </a:solidFill>
                <a:latin typeface="Arial" charset="0"/>
              </a:rPr>
              <a:t>operates and maintains the radio station equipment.</a:t>
            </a:r>
          </a:p>
          <a:p>
            <a:pPr indent="-305647" eaLnBrk="1" fontAlgn="auto" hangingPunct="1">
              <a:lnSpc>
                <a:spcPct val="90000"/>
              </a:lnSpc>
              <a:spcAft>
                <a:spcPts val="0"/>
              </a:spcAft>
              <a:defRPr/>
            </a:pPr>
            <a:r>
              <a:rPr lang="en-US" dirty="0" smtClean="0">
                <a:solidFill>
                  <a:srgbClr val="FF0000"/>
                </a:solidFill>
                <a:latin typeface="Arial" charset="0"/>
              </a:rPr>
              <a:t>An </a:t>
            </a:r>
            <a:r>
              <a:rPr lang="en-US" b="1" i="1" dirty="0" smtClean="0">
                <a:solidFill>
                  <a:srgbClr val="FF0000"/>
                </a:solidFill>
                <a:latin typeface="Arial" charset="0"/>
              </a:rPr>
              <a:t>Electronics Technician </a:t>
            </a:r>
            <a:r>
              <a:rPr lang="en-US" dirty="0" smtClean="0">
                <a:solidFill>
                  <a:srgbClr val="FF0000"/>
                </a:solidFill>
                <a:latin typeface="Arial" charset="0"/>
              </a:rPr>
              <a:t>repairs radio equipment.</a:t>
            </a: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755898" y="138618"/>
            <a:ext cx="199285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Radio Careers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8</a:t>
            </a:r>
            <a:endParaRPr lang="en-US" dirty="0"/>
          </a:p>
        </p:txBody>
      </p:sp>
      <p:sp>
        <p:nvSpPr>
          <p:cNvPr id="14" name="Title 13"/>
          <p:cNvSpPr>
            <a:spLocks noGrp="1"/>
          </p:cNvSpPr>
          <p:nvPr>
            <p:ph type="title"/>
          </p:nvPr>
        </p:nvSpPr>
        <p:spPr>
          <a:xfrm>
            <a:off x="753970" y="485677"/>
            <a:ext cx="8550462" cy="1295400"/>
          </a:xfrm>
        </p:spPr>
        <p:txBody>
          <a:bodyPr/>
          <a:lstStyle/>
          <a:p>
            <a:r>
              <a:rPr lang="en-US" dirty="0" smtClean="0">
                <a:latin typeface="Verdana" pitchFamily="34" charset="0"/>
                <a:ea typeface="Verdana" pitchFamily="34" charset="0"/>
                <a:cs typeface="Verdana" pitchFamily="34" charset="0"/>
              </a:rPr>
              <a:t>Broadcasting Careers</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70" y="1645762"/>
            <a:ext cx="8550462" cy="4663931"/>
          </a:xfrm>
        </p:spPr>
        <p:txBody>
          <a:bodyPr/>
          <a:lstStyle/>
          <a:p>
            <a:pPr indent="-305647" eaLnBrk="1" fontAlgn="auto" hangingPunct="1">
              <a:lnSpc>
                <a:spcPct val="90000"/>
              </a:lnSpc>
              <a:spcAft>
                <a:spcPts val="0"/>
              </a:spcAft>
              <a:defRPr/>
            </a:pPr>
            <a:r>
              <a:rPr lang="en-US" b="1" i="1" dirty="0" smtClean="0">
                <a:solidFill>
                  <a:srgbClr val="FF0000"/>
                </a:solidFill>
                <a:latin typeface="Arial" charset="0"/>
              </a:rPr>
              <a:t>Announcers</a:t>
            </a:r>
            <a:r>
              <a:rPr lang="en-US" b="1" dirty="0" smtClean="0">
                <a:solidFill>
                  <a:srgbClr val="FF0000"/>
                </a:solidFill>
                <a:latin typeface="Arial" charset="0"/>
              </a:rPr>
              <a:t> and </a:t>
            </a:r>
            <a:r>
              <a:rPr lang="en-US" b="1" i="1" dirty="0" smtClean="0">
                <a:solidFill>
                  <a:srgbClr val="FF0000"/>
                </a:solidFill>
                <a:latin typeface="Arial" charset="0"/>
              </a:rPr>
              <a:t>Radio/TV Personalities </a:t>
            </a:r>
            <a:r>
              <a:rPr lang="en-US" dirty="0" smtClean="0">
                <a:solidFill>
                  <a:srgbClr val="FF0000"/>
                </a:solidFill>
                <a:latin typeface="Arial" charset="0"/>
              </a:rPr>
              <a:t>perform the on-the-air communication at a radio or TV station.</a:t>
            </a:r>
          </a:p>
          <a:p>
            <a:pPr indent="-305647" eaLnBrk="1" fontAlgn="auto" hangingPunct="1">
              <a:lnSpc>
                <a:spcPct val="90000"/>
              </a:lnSpc>
              <a:spcAft>
                <a:spcPts val="0"/>
              </a:spcAft>
              <a:defRPr/>
            </a:pPr>
            <a:r>
              <a:rPr lang="en-US" dirty="0" smtClean="0">
                <a:solidFill>
                  <a:srgbClr val="FF0000"/>
                </a:solidFill>
                <a:latin typeface="Arial" charset="0"/>
              </a:rPr>
              <a:t>The </a:t>
            </a:r>
            <a:r>
              <a:rPr lang="en-US" b="1" i="1" dirty="0" smtClean="0">
                <a:solidFill>
                  <a:srgbClr val="FF0000"/>
                </a:solidFill>
                <a:latin typeface="Arial" charset="0"/>
              </a:rPr>
              <a:t>Station Manager </a:t>
            </a:r>
            <a:r>
              <a:rPr lang="en-US" dirty="0" smtClean="0">
                <a:solidFill>
                  <a:srgbClr val="FF0000"/>
                </a:solidFill>
                <a:latin typeface="Arial" charset="0"/>
              </a:rPr>
              <a:t>is responsible for the overall operation of the radio or TV station.</a:t>
            </a:r>
          </a:p>
          <a:p>
            <a:pPr indent="-305647" eaLnBrk="1" fontAlgn="auto" hangingPunct="1">
              <a:lnSpc>
                <a:spcPct val="90000"/>
              </a:lnSpc>
              <a:spcAft>
                <a:spcPts val="0"/>
              </a:spcAft>
              <a:defRPr/>
            </a:pPr>
            <a:r>
              <a:rPr lang="en-US" dirty="0" smtClean="0">
                <a:solidFill>
                  <a:srgbClr val="FF0000"/>
                </a:solidFill>
                <a:latin typeface="Arial" charset="0"/>
              </a:rPr>
              <a:t>The</a:t>
            </a:r>
            <a:r>
              <a:rPr lang="en-US" i="1" dirty="0" smtClean="0">
                <a:solidFill>
                  <a:srgbClr val="FF0000"/>
                </a:solidFill>
                <a:latin typeface="Arial" charset="0"/>
              </a:rPr>
              <a:t> </a:t>
            </a:r>
            <a:r>
              <a:rPr lang="en-US" b="1" i="1" dirty="0" smtClean="0">
                <a:solidFill>
                  <a:srgbClr val="FF0000"/>
                </a:solidFill>
                <a:latin typeface="Arial" charset="0"/>
              </a:rPr>
              <a:t>Program Director</a:t>
            </a:r>
            <a:r>
              <a:rPr lang="en-US" i="1" dirty="0" smtClean="0">
                <a:solidFill>
                  <a:srgbClr val="FF0000"/>
                </a:solidFill>
                <a:latin typeface="Arial" charset="0"/>
              </a:rPr>
              <a:t> </a:t>
            </a:r>
            <a:r>
              <a:rPr lang="en-US" dirty="0" smtClean="0">
                <a:solidFill>
                  <a:srgbClr val="FF0000"/>
                </a:solidFill>
                <a:latin typeface="Arial" charset="0"/>
              </a:rPr>
              <a:t>or</a:t>
            </a:r>
            <a:r>
              <a:rPr lang="en-US" i="1" dirty="0" smtClean="0">
                <a:solidFill>
                  <a:srgbClr val="FF0000"/>
                </a:solidFill>
                <a:latin typeface="Arial" charset="0"/>
              </a:rPr>
              <a:t> </a:t>
            </a:r>
            <a:r>
              <a:rPr lang="en-US" b="1" i="1" dirty="0" smtClean="0">
                <a:solidFill>
                  <a:srgbClr val="FF0000"/>
                </a:solidFill>
                <a:latin typeface="Arial" charset="0"/>
              </a:rPr>
              <a:t>Music Director</a:t>
            </a:r>
            <a:r>
              <a:rPr lang="en-US" b="1" dirty="0" smtClean="0">
                <a:solidFill>
                  <a:srgbClr val="FF0000"/>
                </a:solidFill>
                <a:latin typeface="Arial" charset="0"/>
              </a:rPr>
              <a:t> </a:t>
            </a:r>
            <a:r>
              <a:rPr lang="en-US" dirty="0" smtClean="0">
                <a:solidFill>
                  <a:srgbClr val="FF0000"/>
                </a:solidFill>
                <a:latin typeface="Arial" charset="0"/>
              </a:rPr>
              <a:t>will be responsible for the content of the broadcast material.</a:t>
            </a:r>
          </a:p>
          <a:p>
            <a:pPr indent="-305647" eaLnBrk="1" fontAlgn="auto" hangingPunct="1">
              <a:lnSpc>
                <a:spcPct val="90000"/>
              </a:lnSpc>
              <a:spcAft>
                <a:spcPts val="0"/>
              </a:spcAft>
              <a:defRPr/>
            </a:pPr>
            <a:r>
              <a:rPr lang="en-US" dirty="0" smtClean="0">
                <a:solidFill>
                  <a:srgbClr val="FF0000"/>
                </a:solidFill>
                <a:latin typeface="Arial" charset="0"/>
              </a:rPr>
              <a:t>A </a:t>
            </a:r>
            <a:r>
              <a:rPr lang="en-US" b="1" i="1" dirty="0" smtClean="0">
                <a:solidFill>
                  <a:srgbClr val="FF0000"/>
                </a:solidFill>
                <a:latin typeface="Arial" charset="0"/>
              </a:rPr>
              <a:t>Program Writer </a:t>
            </a:r>
            <a:r>
              <a:rPr lang="en-US" dirty="0" smtClean="0">
                <a:solidFill>
                  <a:srgbClr val="FF0000"/>
                </a:solidFill>
                <a:latin typeface="Arial" charset="0"/>
              </a:rPr>
              <a:t>will be responsible for producing for some programs the actual text read by the </a:t>
            </a:r>
            <a:r>
              <a:rPr lang="en-US" b="1" i="1" dirty="0" smtClean="0">
                <a:solidFill>
                  <a:srgbClr val="FF0000"/>
                </a:solidFill>
                <a:latin typeface="Arial" charset="0"/>
              </a:rPr>
              <a:t>Announcers</a:t>
            </a:r>
            <a:r>
              <a:rPr lang="en-US" i="1" dirty="0" smtClean="0">
                <a:solidFill>
                  <a:srgbClr val="FF0000"/>
                </a:solidFill>
                <a:latin typeface="Arial" charset="0"/>
              </a:rPr>
              <a:t> </a:t>
            </a:r>
            <a:r>
              <a:rPr lang="en-US" dirty="0" smtClean="0">
                <a:solidFill>
                  <a:srgbClr val="FF0000"/>
                </a:solidFill>
                <a:latin typeface="Arial" charset="0"/>
              </a:rPr>
              <a:t>or</a:t>
            </a:r>
            <a:r>
              <a:rPr lang="en-US" i="1" dirty="0" smtClean="0">
                <a:solidFill>
                  <a:srgbClr val="FF0000"/>
                </a:solidFill>
                <a:latin typeface="Arial" charset="0"/>
              </a:rPr>
              <a:t> </a:t>
            </a:r>
            <a:r>
              <a:rPr lang="en-US" b="1" i="1" dirty="0" smtClean="0">
                <a:solidFill>
                  <a:srgbClr val="FF0000"/>
                </a:solidFill>
                <a:latin typeface="Arial" charset="0"/>
              </a:rPr>
              <a:t>Personalities</a:t>
            </a:r>
            <a:r>
              <a:rPr lang="en-US" i="1" dirty="0" smtClean="0">
                <a:solidFill>
                  <a:srgbClr val="FF0000"/>
                </a:solidFill>
                <a:latin typeface="Arial" charset="0"/>
              </a:rPr>
              <a:t>.</a:t>
            </a:r>
            <a:endParaRPr lang="en-US" dirty="0" smtClean="0">
              <a:solidFill>
                <a:srgbClr val="FF0000"/>
              </a:solidFill>
              <a:latin typeface="Arial"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755898" y="138618"/>
            <a:ext cx="199285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Radio Careers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8</a:t>
            </a:r>
            <a:endParaRPr lang="en-US" dirty="0"/>
          </a:p>
        </p:txBody>
      </p:sp>
      <p:sp>
        <p:nvSpPr>
          <p:cNvPr id="14" name="Title 13"/>
          <p:cNvSpPr>
            <a:spLocks noGrp="1"/>
          </p:cNvSpPr>
          <p:nvPr>
            <p:ph type="title"/>
          </p:nvPr>
        </p:nvSpPr>
        <p:spPr>
          <a:xfrm>
            <a:off x="753970" y="264953"/>
            <a:ext cx="8550462" cy="1295400"/>
          </a:xfrm>
        </p:spPr>
        <p:txBody>
          <a:bodyPr/>
          <a:lstStyle/>
          <a:p>
            <a:r>
              <a:rPr lang="en-US" dirty="0" smtClean="0">
                <a:latin typeface="Verdana" pitchFamily="34" charset="0"/>
                <a:ea typeface="Verdana" pitchFamily="34" charset="0"/>
                <a:cs typeface="Verdana" pitchFamily="34" charset="0"/>
              </a:rPr>
              <a:t>Radio Operator Careers</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820470" y="1346208"/>
            <a:ext cx="8550462" cy="4663931"/>
          </a:xfrm>
        </p:spPr>
        <p:txBody>
          <a:bodyPr/>
          <a:lstStyle/>
          <a:p>
            <a:pPr marL="305647" indent="-305647" eaLnBrk="1" fontAlgn="auto" hangingPunct="1">
              <a:lnSpc>
                <a:spcPct val="90000"/>
              </a:lnSpc>
              <a:spcAft>
                <a:spcPts val="0"/>
              </a:spcAft>
              <a:defRPr/>
            </a:pPr>
            <a:r>
              <a:rPr lang="en-US" dirty="0" smtClean="0">
                <a:solidFill>
                  <a:srgbClr val="FF0000"/>
                </a:solidFill>
                <a:latin typeface="Arial" charset="0"/>
              </a:rPr>
              <a:t>Radio communication systems are everywhere in our culture.</a:t>
            </a:r>
          </a:p>
          <a:p>
            <a:pPr marL="305647" indent="-305647" eaLnBrk="1" fontAlgn="auto" hangingPunct="1">
              <a:lnSpc>
                <a:spcPct val="90000"/>
              </a:lnSpc>
              <a:spcAft>
                <a:spcPts val="0"/>
              </a:spcAft>
              <a:defRPr/>
            </a:pPr>
            <a:r>
              <a:rPr lang="en-US" dirty="0" smtClean="0">
                <a:solidFill>
                  <a:srgbClr val="FF0000"/>
                </a:solidFill>
                <a:latin typeface="Arial" charset="0"/>
              </a:rPr>
              <a:t>Many careers include radio operation incidental to the main career role.  For example, radio communication is essential for policemen to function effectively.</a:t>
            </a:r>
          </a:p>
          <a:p>
            <a:pPr marL="305647" indent="-305647" eaLnBrk="1" fontAlgn="auto" hangingPunct="1">
              <a:lnSpc>
                <a:spcPct val="90000"/>
              </a:lnSpc>
              <a:spcAft>
                <a:spcPts val="0"/>
              </a:spcAft>
              <a:defRPr/>
            </a:pPr>
            <a:r>
              <a:rPr lang="en-US" dirty="0" smtClean="0">
                <a:solidFill>
                  <a:srgbClr val="FF0000"/>
                </a:solidFill>
                <a:latin typeface="Arial" charset="0"/>
              </a:rPr>
              <a:t>All public safety functions like fire and ambulance services require radio communication operations.</a:t>
            </a:r>
          </a:p>
          <a:p>
            <a:pPr marL="305647" indent="-305647" eaLnBrk="1" fontAlgn="auto" hangingPunct="1">
              <a:lnSpc>
                <a:spcPct val="90000"/>
              </a:lnSpc>
              <a:spcAft>
                <a:spcPts val="0"/>
              </a:spcAft>
              <a:defRPr/>
            </a:pPr>
            <a:r>
              <a:rPr lang="en-US" dirty="0" smtClean="0">
                <a:solidFill>
                  <a:srgbClr val="FF0000"/>
                </a:solidFill>
                <a:latin typeface="Arial" charset="0"/>
              </a:rPr>
              <a:t>Aviation traffic management relies on very extensive radio communication networks.</a:t>
            </a:r>
          </a:p>
          <a:p>
            <a:pPr marL="305647" indent="-305647" eaLnBrk="1" fontAlgn="auto" hangingPunct="1">
              <a:lnSpc>
                <a:spcPct val="90000"/>
              </a:lnSpc>
              <a:spcAft>
                <a:spcPts val="0"/>
              </a:spcAft>
              <a:defRPr/>
            </a:pPr>
            <a:r>
              <a:rPr lang="en-US" dirty="0" smtClean="0">
                <a:solidFill>
                  <a:srgbClr val="FF0000"/>
                </a:solidFill>
                <a:latin typeface="Arial" charset="0"/>
              </a:rPr>
              <a:t>Military operations rely upon radio networks.</a:t>
            </a:r>
          </a:p>
          <a:p>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3"/>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4"/>
          <p:cNvSpPr txBox="1">
            <a:spLocks noChangeArrowheads="1"/>
          </p:cNvSpPr>
          <p:nvPr/>
        </p:nvSpPr>
        <p:spPr bwMode="auto">
          <a:xfrm>
            <a:off x="6382647" y="123898"/>
            <a:ext cx="2954655" cy="461665"/>
          </a:xfrm>
          <a:prstGeom prst="rect">
            <a:avLst/>
          </a:prstGeom>
          <a:solidFill>
            <a:schemeClr val="bg1"/>
          </a:solidFill>
          <a:ln w="9525">
            <a:noFill/>
            <a:miter lim="800000"/>
            <a:headEnd/>
            <a:tailEnd/>
          </a:ln>
        </p:spPr>
        <p:txBody>
          <a:bodyPr wrap="none">
            <a:spAutoFit/>
          </a:bodyPr>
          <a:lstStyle/>
          <a:p>
            <a:pPr algn="r"/>
            <a:r>
              <a:rPr lang="en-US" b="1" dirty="0" smtClean="0">
                <a:latin typeface="Verdana" pitchFamily="34" charset="0"/>
              </a:rPr>
              <a:t>Radio Call </a:t>
            </a:r>
            <a:r>
              <a:rPr lang="en-US" b="1" dirty="0">
                <a:latin typeface="Verdana" pitchFamily="34" charset="0"/>
              </a:rPr>
              <a:t>Signs</a:t>
            </a:r>
          </a:p>
        </p:txBody>
      </p:sp>
      <p:sp>
        <p:nvSpPr>
          <p:cNvPr id="2053" name="Text Box 5"/>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205"/>
          <p:cNvSpPr txBox="1">
            <a:spLocks noChangeArrowheads="1"/>
          </p:cNvSpPr>
          <p:nvPr/>
        </p:nvSpPr>
        <p:spPr bwMode="auto">
          <a:xfrm>
            <a:off x="1055764" y="2733098"/>
            <a:ext cx="933269" cy="738664"/>
          </a:xfrm>
          <a:prstGeom prst="rect">
            <a:avLst/>
          </a:prstGeom>
          <a:noFill/>
          <a:ln w="9525">
            <a:noFill/>
            <a:miter lim="800000"/>
            <a:headEnd/>
            <a:tailEnd/>
          </a:ln>
        </p:spPr>
        <p:txBody>
          <a:bodyPr wrap="none">
            <a:spAutoFit/>
          </a:bodyPr>
          <a:lstStyle/>
          <a:p>
            <a:pPr algn="ctr"/>
            <a:r>
              <a:rPr lang="en-US" sz="2800" b="1" dirty="0">
                <a:solidFill>
                  <a:schemeClr val="accent2"/>
                </a:solidFill>
                <a:latin typeface="Verdana" pitchFamily="34" charset="0"/>
              </a:rPr>
              <a:t>K</a:t>
            </a:r>
          </a:p>
          <a:p>
            <a:pPr algn="ctr"/>
            <a:r>
              <a:rPr lang="en-US" sz="1400" b="1" dirty="0">
                <a:latin typeface="Verdana" pitchFamily="34" charset="0"/>
              </a:rPr>
              <a:t>PREFIX</a:t>
            </a:r>
          </a:p>
        </p:txBody>
      </p:sp>
      <p:sp>
        <p:nvSpPr>
          <p:cNvPr id="2055" name="Text Box 207"/>
          <p:cNvSpPr txBox="1">
            <a:spLocks noChangeArrowheads="1"/>
          </p:cNvSpPr>
          <p:nvPr/>
        </p:nvSpPr>
        <p:spPr bwMode="auto">
          <a:xfrm>
            <a:off x="1146339" y="6600898"/>
            <a:ext cx="992579" cy="738664"/>
          </a:xfrm>
          <a:prstGeom prst="rect">
            <a:avLst/>
          </a:prstGeom>
          <a:noFill/>
          <a:ln w="9525">
            <a:noFill/>
            <a:miter lim="800000"/>
            <a:headEnd/>
            <a:tailEnd/>
          </a:ln>
        </p:spPr>
        <p:txBody>
          <a:bodyPr wrap="none">
            <a:spAutoFit/>
          </a:bodyPr>
          <a:lstStyle/>
          <a:p>
            <a:pPr algn="ctr"/>
            <a:r>
              <a:rPr lang="en-US" sz="2800" b="1" dirty="0">
                <a:solidFill>
                  <a:srgbClr val="FF0000"/>
                </a:solidFill>
                <a:latin typeface="Verdana" pitchFamily="34" charset="0"/>
              </a:rPr>
              <a:t>BSA</a:t>
            </a:r>
          </a:p>
          <a:p>
            <a:pPr algn="ctr"/>
            <a:r>
              <a:rPr lang="en-US" sz="1400" b="1" dirty="0">
                <a:latin typeface="Verdana" pitchFamily="34" charset="0"/>
              </a:rPr>
              <a:t>SUFFIX</a:t>
            </a:r>
          </a:p>
        </p:txBody>
      </p:sp>
      <p:sp>
        <p:nvSpPr>
          <p:cNvPr id="2056" name="Text Box 204"/>
          <p:cNvSpPr txBox="1">
            <a:spLocks noChangeArrowheads="1"/>
          </p:cNvSpPr>
          <p:nvPr/>
        </p:nvSpPr>
        <p:spPr bwMode="auto">
          <a:xfrm>
            <a:off x="3762712" y="427478"/>
            <a:ext cx="2518318" cy="923330"/>
          </a:xfrm>
          <a:prstGeom prst="rect">
            <a:avLst/>
          </a:prstGeom>
          <a:noFill/>
          <a:ln w="9525">
            <a:noFill/>
            <a:miter lim="800000"/>
            <a:headEnd/>
            <a:tailEnd/>
          </a:ln>
        </p:spPr>
        <p:txBody>
          <a:bodyPr wrap="none">
            <a:spAutoFit/>
          </a:bodyPr>
          <a:lstStyle/>
          <a:p>
            <a:pPr algn="ctr"/>
            <a:r>
              <a:rPr lang="en-US" sz="5400" dirty="0">
                <a:latin typeface="Verdana" pitchFamily="34" charset="0"/>
              </a:rPr>
              <a:t>K2BSA</a:t>
            </a:r>
          </a:p>
        </p:txBody>
      </p:sp>
      <p:sp>
        <p:nvSpPr>
          <p:cNvPr id="2057" name="AutoShape 214"/>
          <p:cNvSpPr>
            <a:spLocks/>
          </p:cNvSpPr>
          <p:nvPr/>
        </p:nvSpPr>
        <p:spPr bwMode="auto">
          <a:xfrm rot="-5400000">
            <a:off x="3796371" y="973206"/>
            <a:ext cx="179099" cy="585507"/>
          </a:xfrm>
          <a:prstGeom prst="leftBrace">
            <a:avLst>
              <a:gd name="adj1" fmla="val 16267"/>
              <a:gd name="adj2" fmla="val 50000"/>
            </a:avLst>
          </a:prstGeom>
          <a:noFill/>
          <a:ln w="38100">
            <a:solidFill>
              <a:schemeClr val="accent2"/>
            </a:solidFill>
            <a:round/>
            <a:headEnd/>
            <a:tailEnd/>
          </a:ln>
        </p:spPr>
        <p:txBody>
          <a:bodyPr vert="eaVert" wrap="none" anchor="ctr"/>
          <a:lstStyle/>
          <a:p>
            <a:pPr algn="ctr"/>
            <a:endParaRPr lang="en-US">
              <a:solidFill>
                <a:schemeClr val="accent2"/>
              </a:solidFill>
            </a:endParaRPr>
          </a:p>
        </p:txBody>
      </p:sp>
      <p:sp>
        <p:nvSpPr>
          <p:cNvPr id="2058" name="AutoShape 215"/>
          <p:cNvSpPr>
            <a:spLocks/>
          </p:cNvSpPr>
          <p:nvPr/>
        </p:nvSpPr>
        <p:spPr bwMode="auto">
          <a:xfrm rot="-5400000">
            <a:off x="4431184" y="1000312"/>
            <a:ext cx="179099" cy="536202"/>
          </a:xfrm>
          <a:prstGeom prst="leftBrace">
            <a:avLst>
              <a:gd name="adj1" fmla="val 14897"/>
              <a:gd name="adj2" fmla="val 50000"/>
            </a:avLst>
          </a:prstGeom>
          <a:noFill/>
          <a:ln w="38100">
            <a:solidFill>
              <a:srgbClr val="009900"/>
            </a:solidFill>
            <a:round/>
            <a:headEnd/>
            <a:tailEnd/>
          </a:ln>
        </p:spPr>
        <p:txBody>
          <a:bodyPr wrap="none" anchor="ctr"/>
          <a:lstStyle/>
          <a:p>
            <a:endParaRPr lang="en-US"/>
          </a:p>
        </p:txBody>
      </p:sp>
      <p:sp>
        <p:nvSpPr>
          <p:cNvPr id="2059" name="AutoShape 216"/>
          <p:cNvSpPr>
            <a:spLocks/>
          </p:cNvSpPr>
          <p:nvPr/>
        </p:nvSpPr>
        <p:spPr bwMode="auto">
          <a:xfrm rot="-5400000">
            <a:off x="5776824" y="298901"/>
            <a:ext cx="179099" cy="1953746"/>
          </a:xfrm>
          <a:prstGeom prst="leftBrace">
            <a:avLst>
              <a:gd name="adj1" fmla="val 54281"/>
              <a:gd name="adj2" fmla="val 50000"/>
            </a:avLst>
          </a:prstGeom>
          <a:noFill/>
          <a:ln w="38100">
            <a:solidFill>
              <a:srgbClr val="FF0000"/>
            </a:solidFill>
            <a:round/>
            <a:headEnd/>
            <a:tailEnd/>
          </a:ln>
        </p:spPr>
        <p:txBody>
          <a:bodyPr wrap="none" anchor="ctr"/>
          <a:lstStyle/>
          <a:p>
            <a:endParaRPr lang="en-US"/>
          </a:p>
        </p:txBody>
      </p:sp>
      <p:sp>
        <p:nvSpPr>
          <p:cNvPr id="2060" name="Text Box 218"/>
          <p:cNvSpPr txBox="1">
            <a:spLocks noChangeArrowheads="1"/>
          </p:cNvSpPr>
          <p:nvPr/>
        </p:nvSpPr>
        <p:spPr bwMode="auto">
          <a:xfrm>
            <a:off x="3784226" y="1360416"/>
            <a:ext cx="223932" cy="1477328"/>
          </a:xfrm>
          <a:prstGeom prst="rect">
            <a:avLst/>
          </a:prstGeom>
          <a:noFill/>
          <a:ln w="9525">
            <a:noFill/>
            <a:miter lim="800000"/>
            <a:headEnd/>
            <a:tailEnd/>
          </a:ln>
        </p:spPr>
        <p:txBody>
          <a:bodyPr lIns="0" tIns="0" rIns="0" bIns="0">
            <a:spAutoFit/>
          </a:bodyPr>
          <a:lstStyle/>
          <a:p>
            <a:r>
              <a:rPr lang="en-US" sz="1600" b="1" dirty="0">
                <a:solidFill>
                  <a:schemeClr val="accent2"/>
                </a:solidFill>
                <a:latin typeface="Verdana" pitchFamily="34" charset="0"/>
              </a:rPr>
              <a:t>PREFIX</a:t>
            </a:r>
          </a:p>
        </p:txBody>
      </p:sp>
      <p:sp>
        <p:nvSpPr>
          <p:cNvPr id="2061" name="Text Box 219"/>
          <p:cNvSpPr txBox="1">
            <a:spLocks noChangeArrowheads="1"/>
          </p:cNvSpPr>
          <p:nvPr/>
        </p:nvSpPr>
        <p:spPr bwMode="auto">
          <a:xfrm>
            <a:off x="4421094" y="1353056"/>
            <a:ext cx="262965" cy="1477328"/>
          </a:xfrm>
          <a:prstGeom prst="rect">
            <a:avLst/>
          </a:prstGeom>
          <a:noFill/>
          <a:ln w="9525" algn="ctr">
            <a:noFill/>
            <a:miter lim="800000"/>
            <a:headEnd/>
            <a:tailEnd/>
          </a:ln>
        </p:spPr>
        <p:txBody>
          <a:bodyPr lIns="0" tIns="0" rIns="0" bIns="0">
            <a:spAutoFit/>
          </a:bodyPr>
          <a:lstStyle/>
          <a:p>
            <a:r>
              <a:rPr lang="en-US" sz="1600" b="1" dirty="0">
                <a:solidFill>
                  <a:srgbClr val="009900"/>
                </a:solidFill>
                <a:latin typeface="Verdana" pitchFamily="34" charset="0"/>
              </a:rPr>
              <a:t>NUMBER</a:t>
            </a:r>
          </a:p>
        </p:txBody>
      </p:sp>
      <p:sp>
        <p:nvSpPr>
          <p:cNvPr id="2062" name="Text Box 220"/>
          <p:cNvSpPr txBox="1">
            <a:spLocks noChangeArrowheads="1"/>
          </p:cNvSpPr>
          <p:nvPr/>
        </p:nvSpPr>
        <p:spPr bwMode="auto">
          <a:xfrm>
            <a:off x="5783170" y="1360416"/>
            <a:ext cx="244474" cy="1477328"/>
          </a:xfrm>
          <a:prstGeom prst="rect">
            <a:avLst/>
          </a:prstGeom>
          <a:noFill/>
          <a:ln w="9525" algn="ctr">
            <a:noFill/>
            <a:miter lim="800000"/>
            <a:headEnd/>
            <a:tailEnd/>
          </a:ln>
        </p:spPr>
        <p:txBody>
          <a:bodyPr lIns="0" tIns="0" rIns="0" bIns="0">
            <a:spAutoFit/>
          </a:bodyPr>
          <a:lstStyle/>
          <a:p>
            <a:r>
              <a:rPr lang="en-US" sz="1600" b="1" dirty="0" smtClean="0">
                <a:solidFill>
                  <a:srgbClr val="FF0000"/>
                </a:solidFill>
                <a:latin typeface="Verdana" pitchFamily="34" charset="0"/>
              </a:rPr>
              <a:t>SUFF</a:t>
            </a:r>
          </a:p>
          <a:p>
            <a:r>
              <a:rPr lang="en-US" sz="1600" b="1" dirty="0" smtClean="0">
                <a:solidFill>
                  <a:srgbClr val="FF0000"/>
                </a:solidFill>
                <a:latin typeface="Verdana" pitchFamily="34" charset="0"/>
              </a:rPr>
              <a:t>IX</a:t>
            </a:r>
            <a:endParaRPr lang="en-US" sz="1600" b="1" dirty="0">
              <a:solidFill>
                <a:srgbClr val="FF0000"/>
              </a:solidFill>
              <a:latin typeface="Verdana" pitchFamily="34" charset="0"/>
            </a:endParaRPr>
          </a:p>
        </p:txBody>
      </p:sp>
      <p:sp>
        <p:nvSpPr>
          <p:cNvPr id="2063" name="Text Box 222"/>
          <p:cNvSpPr txBox="1">
            <a:spLocks noChangeArrowheads="1"/>
          </p:cNvSpPr>
          <p:nvPr/>
        </p:nvSpPr>
        <p:spPr bwMode="auto">
          <a:xfrm>
            <a:off x="2518709" y="2777259"/>
            <a:ext cx="6808321" cy="1477328"/>
          </a:xfrm>
          <a:prstGeom prst="rect">
            <a:avLst/>
          </a:prstGeom>
          <a:noFill/>
          <a:ln w="9525">
            <a:noFill/>
            <a:miter lim="800000"/>
            <a:headEnd/>
            <a:tailEnd/>
          </a:ln>
        </p:spPr>
        <p:txBody>
          <a:bodyPr>
            <a:spAutoFit/>
          </a:bodyPr>
          <a:lstStyle/>
          <a:p>
            <a:pPr>
              <a:tabLst>
                <a:tab pos="2743200" algn="l"/>
              </a:tabLst>
            </a:pPr>
            <a:r>
              <a:rPr lang="en-US" sz="1800" b="1">
                <a:latin typeface="Verdana" pitchFamily="34" charset="0"/>
              </a:rPr>
              <a:t>W, K, N, A – USA	F – France</a:t>
            </a:r>
          </a:p>
          <a:p>
            <a:pPr>
              <a:tabLst>
                <a:tab pos="2743200" algn="l"/>
              </a:tabLst>
            </a:pPr>
            <a:r>
              <a:rPr lang="en-US" sz="1800" b="1">
                <a:latin typeface="Verdana" pitchFamily="34" charset="0"/>
              </a:rPr>
              <a:t>VE, VO, XJ – Canada	I – Italy</a:t>
            </a:r>
          </a:p>
          <a:p>
            <a:pPr>
              <a:tabLst>
                <a:tab pos="2743200" algn="l"/>
              </a:tabLst>
            </a:pPr>
            <a:r>
              <a:rPr lang="en-US" sz="1800" b="1">
                <a:latin typeface="Verdana" pitchFamily="34" charset="0"/>
              </a:rPr>
              <a:t>XE – Mexico	4X, 4Z – Israel</a:t>
            </a:r>
          </a:p>
          <a:p>
            <a:pPr>
              <a:tabLst>
                <a:tab pos="2743200" algn="l"/>
              </a:tabLst>
            </a:pPr>
            <a:r>
              <a:rPr lang="en-US" sz="1800" b="1">
                <a:latin typeface="Verdana" pitchFamily="34" charset="0"/>
              </a:rPr>
              <a:t>PY – Brazil	JA – Japan</a:t>
            </a:r>
          </a:p>
          <a:p>
            <a:pPr>
              <a:tabLst>
                <a:tab pos="2743200" algn="l"/>
              </a:tabLst>
            </a:pPr>
            <a:r>
              <a:rPr lang="en-US" sz="1800" b="1">
                <a:latin typeface="Verdana" pitchFamily="34" charset="0"/>
              </a:rPr>
              <a:t>G – Great Britain	ZL – New Zealand</a:t>
            </a:r>
          </a:p>
        </p:txBody>
      </p:sp>
      <p:grpSp>
        <p:nvGrpSpPr>
          <p:cNvPr id="2" name="Group 256"/>
          <p:cNvGrpSpPr>
            <a:grpSpLocks/>
          </p:cNvGrpSpPr>
          <p:nvPr/>
        </p:nvGrpSpPr>
        <p:grpSpPr bwMode="auto">
          <a:xfrm>
            <a:off x="861906" y="4347441"/>
            <a:ext cx="8502803" cy="3046587"/>
            <a:chOff x="550" y="3166"/>
            <a:chExt cx="3998" cy="1730"/>
          </a:xfrm>
        </p:grpSpPr>
        <p:sp>
          <p:nvSpPr>
            <p:cNvPr id="2066" name="Text Box 206"/>
            <p:cNvSpPr txBox="1">
              <a:spLocks noChangeArrowheads="1"/>
            </p:cNvSpPr>
            <p:nvPr/>
          </p:nvSpPr>
          <p:spPr bwMode="auto">
            <a:xfrm>
              <a:off x="550" y="3592"/>
              <a:ext cx="617" cy="953"/>
            </a:xfrm>
            <a:prstGeom prst="rect">
              <a:avLst/>
            </a:prstGeom>
            <a:noFill/>
            <a:ln w="9525">
              <a:noFill/>
              <a:miter lim="800000"/>
              <a:headEnd/>
              <a:tailEnd/>
            </a:ln>
          </p:spPr>
          <p:txBody>
            <a:bodyPr wrap="none">
              <a:spAutoFit/>
            </a:bodyPr>
            <a:lstStyle/>
            <a:p>
              <a:pPr algn="ctr"/>
              <a:r>
                <a:rPr lang="en-US" sz="2800" b="1" dirty="0">
                  <a:solidFill>
                    <a:srgbClr val="009900"/>
                  </a:solidFill>
                  <a:latin typeface="Verdana" pitchFamily="34" charset="0"/>
                </a:rPr>
                <a:t>2</a:t>
              </a:r>
            </a:p>
            <a:p>
              <a:pPr algn="ctr"/>
              <a:r>
                <a:rPr lang="en-US" sz="1400" b="1" dirty="0">
                  <a:latin typeface="Verdana" pitchFamily="34" charset="0"/>
                </a:rPr>
                <a:t>ORIGINAL</a:t>
              </a:r>
            </a:p>
            <a:p>
              <a:pPr algn="ctr"/>
              <a:r>
                <a:rPr lang="en-US" sz="1400" b="1" dirty="0">
                  <a:latin typeface="Verdana" pitchFamily="34" charset="0"/>
                </a:rPr>
                <a:t>CALL SIGN</a:t>
              </a:r>
            </a:p>
            <a:p>
              <a:pPr algn="ctr"/>
              <a:r>
                <a:rPr lang="en-US" sz="1400" b="1" dirty="0">
                  <a:latin typeface="Verdana" pitchFamily="34" charset="0"/>
                </a:rPr>
                <a:t>DISTRICT</a:t>
              </a:r>
            </a:p>
          </p:txBody>
        </p:sp>
        <p:grpSp>
          <p:nvGrpSpPr>
            <p:cNvPr id="3" name="Group 254"/>
            <p:cNvGrpSpPr>
              <a:grpSpLocks/>
            </p:cNvGrpSpPr>
            <p:nvPr/>
          </p:nvGrpSpPr>
          <p:grpSpPr bwMode="auto">
            <a:xfrm>
              <a:off x="1236" y="3166"/>
              <a:ext cx="3312" cy="1644"/>
              <a:chOff x="180" y="2814"/>
              <a:chExt cx="4800" cy="2382"/>
            </a:xfrm>
          </p:grpSpPr>
          <p:pic>
            <p:nvPicPr>
              <p:cNvPr id="2069" name="Picture 223" descr="United States Map"/>
              <p:cNvPicPr>
                <a:picLocks noChangeAspect="1" noChangeArrowheads="1"/>
              </p:cNvPicPr>
              <p:nvPr/>
            </p:nvPicPr>
            <p:blipFill>
              <a:blip r:embed="rId2" cstate="print"/>
              <a:srcRect/>
              <a:stretch>
                <a:fillRect/>
              </a:stretch>
            </p:blipFill>
            <p:spPr bwMode="auto">
              <a:xfrm>
                <a:off x="180" y="2814"/>
                <a:ext cx="4800" cy="2365"/>
              </a:xfrm>
              <a:prstGeom prst="rect">
                <a:avLst/>
              </a:prstGeom>
              <a:noFill/>
              <a:ln w="57150">
                <a:noFill/>
                <a:miter lim="800000"/>
                <a:headEnd/>
                <a:tailEnd/>
              </a:ln>
            </p:spPr>
          </p:pic>
          <p:grpSp>
            <p:nvGrpSpPr>
              <p:cNvPr id="4" name="Group 253"/>
              <p:cNvGrpSpPr>
                <a:grpSpLocks/>
              </p:cNvGrpSpPr>
              <p:nvPr/>
            </p:nvGrpSpPr>
            <p:grpSpPr bwMode="auto">
              <a:xfrm>
                <a:off x="208" y="2822"/>
                <a:ext cx="4730" cy="2374"/>
                <a:chOff x="208" y="2822"/>
                <a:chExt cx="4730" cy="2374"/>
              </a:xfrm>
            </p:grpSpPr>
            <p:sp>
              <p:nvSpPr>
                <p:cNvPr id="2071" name="Freeform 224"/>
                <p:cNvSpPr>
                  <a:spLocks/>
                </p:cNvSpPr>
                <p:nvPr/>
              </p:nvSpPr>
              <p:spPr bwMode="auto">
                <a:xfrm>
                  <a:off x="1470" y="3492"/>
                  <a:ext cx="560" cy="956"/>
                </a:xfrm>
                <a:custGeom>
                  <a:avLst/>
                  <a:gdLst>
                    <a:gd name="T0" fmla="*/ 74 w 560"/>
                    <a:gd name="T1" fmla="*/ 0 h 956"/>
                    <a:gd name="T2" fmla="*/ 162 w 560"/>
                    <a:gd name="T3" fmla="*/ 26 h 956"/>
                    <a:gd name="T4" fmla="*/ 226 w 560"/>
                    <a:gd name="T5" fmla="*/ 46 h 956"/>
                    <a:gd name="T6" fmla="*/ 278 w 560"/>
                    <a:gd name="T7" fmla="*/ 64 h 956"/>
                    <a:gd name="T8" fmla="*/ 316 w 560"/>
                    <a:gd name="T9" fmla="*/ 74 h 956"/>
                    <a:gd name="T10" fmla="*/ 256 w 560"/>
                    <a:gd name="T11" fmla="*/ 332 h 956"/>
                    <a:gd name="T12" fmla="*/ 544 w 560"/>
                    <a:gd name="T13" fmla="*/ 748 h 956"/>
                    <a:gd name="T14" fmla="*/ 548 w 560"/>
                    <a:gd name="T15" fmla="*/ 796 h 956"/>
                    <a:gd name="T16" fmla="*/ 560 w 560"/>
                    <a:gd name="T17" fmla="*/ 816 h 956"/>
                    <a:gd name="T18" fmla="*/ 544 w 560"/>
                    <a:gd name="T19" fmla="*/ 848 h 956"/>
                    <a:gd name="T20" fmla="*/ 534 w 560"/>
                    <a:gd name="T21" fmla="*/ 886 h 956"/>
                    <a:gd name="T22" fmla="*/ 522 w 560"/>
                    <a:gd name="T23" fmla="*/ 908 h 956"/>
                    <a:gd name="T24" fmla="*/ 530 w 560"/>
                    <a:gd name="T25" fmla="*/ 928 h 956"/>
                    <a:gd name="T26" fmla="*/ 514 w 560"/>
                    <a:gd name="T27" fmla="*/ 956 h 956"/>
                    <a:gd name="T28" fmla="*/ 346 w 560"/>
                    <a:gd name="T29" fmla="*/ 944 h 956"/>
                    <a:gd name="T30" fmla="*/ 344 w 560"/>
                    <a:gd name="T31" fmla="*/ 914 h 956"/>
                    <a:gd name="T32" fmla="*/ 346 w 560"/>
                    <a:gd name="T33" fmla="*/ 896 h 956"/>
                    <a:gd name="T34" fmla="*/ 304 w 560"/>
                    <a:gd name="T35" fmla="*/ 824 h 956"/>
                    <a:gd name="T36" fmla="*/ 282 w 560"/>
                    <a:gd name="T37" fmla="*/ 824 h 956"/>
                    <a:gd name="T38" fmla="*/ 260 w 560"/>
                    <a:gd name="T39" fmla="*/ 802 h 956"/>
                    <a:gd name="T40" fmla="*/ 214 w 560"/>
                    <a:gd name="T41" fmla="*/ 784 h 956"/>
                    <a:gd name="T42" fmla="*/ 200 w 560"/>
                    <a:gd name="T43" fmla="*/ 750 h 956"/>
                    <a:gd name="T44" fmla="*/ 172 w 560"/>
                    <a:gd name="T45" fmla="*/ 734 h 956"/>
                    <a:gd name="T46" fmla="*/ 142 w 560"/>
                    <a:gd name="T47" fmla="*/ 704 h 956"/>
                    <a:gd name="T48" fmla="*/ 158 w 560"/>
                    <a:gd name="T49" fmla="*/ 664 h 956"/>
                    <a:gd name="T50" fmla="*/ 104 w 560"/>
                    <a:gd name="T51" fmla="*/ 538 h 956"/>
                    <a:gd name="T52" fmla="*/ 114 w 560"/>
                    <a:gd name="T53" fmla="*/ 518 h 956"/>
                    <a:gd name="T54" fmla="*/ 114 w 560"/>
                    <a:gd name="T55" fmla="*/ 502 h 956"/>
                    <a:gd name="T56" fmla="*/ 100 w 560"/>
                    <a:gd name="T57" fmla="*/ 486 h 956"/>
                    <a:gd name="T58" fmla="*/ 86 w 560"/>
                    <a:gd name="T59" fmla="*/ 454 h 956"/>
                    <a:gd name="T60" fmla="*/ 68 w 560"/>
                    <a:gd name="T61" fmla="*/ 432 h 956"/>
                    <a:gd name="T62" fmla="*/ 82 w 560"/>
                    <a:gd name="T63" fmla="*/ 408 h 956"/>
                    <a:gd name="T64" fmla="*/ 102 w 560"/>
                    <a:gd name="T65" fmla="*/ 420 h 956"/>
                    <a:gd name="T66" fmla="*/ 98 w 560"/>
                    <a:gd name="T67" fmla="*/ 404 h 956"/>
                    <a:gd name="T68" fmla="*/ 108 w 560"/>
                    <a:gd name="T69" fmla="*/ 396 h 956"/>
                    <a:gd name="T70" fmla="*/ 132 w 560"/>
                    <a:gd name="T71" fmla="*/ 398 h 956"/>
                    <a:gd name="T72" fmla="*/ 110 w 560"/>
                    <a:gd name="T73" fmla="*/ 362 h 956"/>
                    <a:gd name="T74" fmla="*/ 72 w 560"/>
                    <a:gd name="T75" fmla="*/ 384 h 956"/>
                    <a:gd name="T76" fmla="*/ 58 w 560"/>
                    <a:gd name="T77" fmla="*/ 364 h 956"/>
                    <a:gd name="T78" fmla="*/ 32 w 560"/>
                    <a:gd name="T79" fmla="*/ 318 h 956"/>
                    <a:gd name="T80" fmla="*/ 24 w 560"/>
                    <a:gd name="T81" fmla="*/ 284 h 956"/>
                    <a:gd name="T82" fmla="*/ 28 w 560"/>
                    <a:gd name="T83" fmla="*/ 188 h 956"/>
                    <a:gd name="T84" fmla="*/ 14 w 560"/>
                    <a:gd name="T85" fmla="*/ 154 h 956"/>
                    <a:gd name="T86" fmla="*/ 30 w 560"/>
                    <a:gd name="T87" fmla="*/ 136 h 956"/>
                    <a:gd name="T88" fmla="*/ 26 w 560"/>
                    <a:gd name="T89" fmla="*/ 106 h 956"/>
                    <a:gd name="T90" fmla="*/ 50 w 560"/>
                    <a:gd name="T91" fmla="*/ 82 h 956"/>
                    <a:gd name="T92" fmla="*/ 42 w 560"/>
                    <a:gd name="T93" fmla="*/ 66 h 956"/>
                    <a:gd name="T94" fmla="*/ 60 w 560"/>
                    <a:gd name="T95" fmla="*/ 48 h 956"/>
                    <a:gd name="T96" fmla="*/ 74 w 560"/>
                    <a:gd name="T97" fmla="*/ 0 h 9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956"/>
                    <a:gd name="T149" fmla="*/ 560 w 560"/>
                    <a:gd name="T150" fmla="*/ 956 h 9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956">
                      <a:moveTo>
                        <a:pt x="74" y="0"/>
                      </a:moveTo>
                      <a:lnTo>
                        <a:pt x="162" y="26"/>
                      </a:lnTo>
                      <a:lnTo>
                        <a:pt x="226" y="46"/>
                      </a:lnTo>
                      <a:lnTo>
                        <a:pt x="278" y="64"/>
                      </a:lnTo>
                      <a:lnTo>
                        <a:pt x="316" y="74"/>
                      </a:lnTo>
                      <a:lnTo>
                        <a:pt x="256" y="332"/>
                      </a:lnTo>
                      <a:lnTo>
                        <a:pt x="544" y="748"/>
                      </a:lnTo>
                      <a:lnTo>
                        <a:pt x="548" y="796"/>
                      </a:lnTo>
                      <a:lnTo>
                        <a:pt x="560" y="816"/>
                      </a:lnTo>
                      <a:lnTo>
                        <a:pt x="544" y="848"/>
                      </a:lnTo>
                      <a:lnTo>
                        <a:pt x="534" y="886"/>
                      </a:lnTo>
                      <a:lnTo>
                        <a:pt x="522" y="908"/>
                      </a:lnTo>
                      <a:lnTo>
                        <a:pt x="530" y="928"/>
                      </a:lnTo>
                      <a:lnTo>
                        <a:pt x="514" y="956"/>
                      </a:lnTo>
                      <a:lnTo>
                        <a:pt x="346" y="944"/>
                      </a:lnTo>
                      <a:lnTo>
                        <a:pt x="344" y="914"/>
                      </a:lnTo>
                      <a:lnTo>
                        <a:pt x="346" y="896"/>
                      </a:lnTo>
                      <a:lnTo>
                        <a:pt x="304" y="824"/>
                      </a:lnTo>
                      <a:lnTo>
                        <a:pt x="282" y="824"/>
                      </a:lnTo>
                      <a:lnTo>
                        <a:pt x="260" y="802"/>
                      </a:lnTo>
                      <a:lnTo>
                        <a:pt x="214" y="784"/>
                      </a:lnTo>
                      <a:lnTo>
                        <a:pt x="200" y="750"/>
                      </a:lnTo>
                      <a:lnTo>
                        <a:pt x="172" y="734"/>
                      </a:lnTo>
                      <a:lnTo>
                        <a:pt x="142" y="704"/>
                      </a:lnTo>
                      <a:lnTo>
                        <a:pt x="158" y="664"/>
                      </a:lnTo>
                      <a:lnTo>
                        <a:pt x="104" y="538"/>
                      </a:lnTo>
                      <a:lnTo>
                        <a:pt x="114" y="518"/>
                      </a:lnTo>
                      <a:lnTo>
                        <a:pt x="114" y="502"/>
                      </a:lnTo>
                      <a:lnTo>
                        <a:pt x="100" y="486"/>
                      </a:lnTo>
                      <a:lnTo>
                        <a:pt x="86" y="454"/>
                      </a:lnTo>
                      <a:lnTo>
                        <a:pt x="68" y="432"/>
                      </a:lnTo>
                      <a:lnTo>
                        <a:pt x="82" y="408"/>
                      </a:lnTo>
                      <a:lnTo>
                        <a:pt x="102" y="420"/>
                      </a:lnTo>
                      <a:lnTo>
                        <a:pt x="98" y="404"/>
                      </a:lnTo>
                      <a:lnTo>
                        <a:pt x="108" y="396"/>
                      </a:lnTo>
                      <a:lnTo>
                        <a:pt x="132" y="398"/>
                      </a:lnTo>
                      <a:lnTo>
                        <a:pt x="110" y="362"/>
                      </a:lnTo>
                      <a:lnTo>
                        <a:pt x="72" y="384"/>
                      </a:lnTo>
                      <a:lnTo>
                        <a:pt x="58" y="364"/>
                      </a:lnTo>
                      <a:lnTo>
                        <a:pt x="32" y="318"/>
                      </a:lnTo>
                      <a:lnTo>
                        <a:pt x="24" y="284"/>
                      </a:lnTo>
                      <a:lnTo>
                        <a:pt x="28" y="188"/>
                      </a:lnTo>
                      <a:cubicBezTo>
                        <a:pt x="12" y="167"/>
                        <a:pt x="0" y="168"/>
                        <a:pt x="14" y="154"/>
                      </a:cubicBezTo>
                      <a:lnTo>
                        <a:pt x="30" y="136"/>
                      </a:lnTo>
                      <a:lnTo>
                        <a:pt x="26" y="106"/>
                      </a:lnTo>
                      <a:lnTo>
                        <a:pt x="50" y="82"/>
                      </a:lnTo>
                      <a:lnTo>
                        <a:pt x="42" y="66"/>
                      </a:lnTo>
                      <a:lnTo>
                        <a:pt x="60" y="48"/>
                      </a:lnTo>
                      <a:lnTo>
                        <a:pt x="74" y="0"/>
                      </a:lnTo>
                      <a:close/>
                    </a:path>
                  </a:pathLst>
                </a:custGeom>
                <a:noFill/>
                <a:ln w="57150" cmpd="sng">
                  <a:solidFill>
                    <a:schemeClr val="tx1"/>
                  </a:solidFill>
                  <a:round/>
                  <a:headEnd/>
                  <a:tailEnd/>
                </a:ln>
              </p:spPr>
              <p:txBody>
                <a:bodyPr/>
                <a:lstStyle/>
                <a:p>
                  <a:endParaRPr lang="en-US"/>
                </a:p>
              </p:txBody>
            </p:sp>
            <p:sp>
              <p:nvSpPr>
                <p:cNvPr id="2072" name="Freeform 225"/>
                <p:cNvSpPr>
                  <a:spLocks/>
                </p:cNvSpPr>
                <p:nvPr/>
              </p:nvSpPr>
              <p:spPr bwMode="auto">
                <a:xfrm>
                  <a:off x="1524" y="2928"/>
                  <a:ext cx="1280" cy="1700"/>
                </a:xfrm>
                <a:custGeom>
                  <a:avLst/>
                  <a:gdLst>
                    <a:gd name="T0" fmla="*/ 1280 w 1280"/>
                    <a:gd name="T1" fmla="*/ 160 h 1700"/>
                    <a:gd name="T2" fmla="*/ 1268 w 1280"/>
                    <a:gd name="T3" fmla="*/ 444 h 1700"/>
                    <a:gd name="T4" fmla="*/ 1260 w 1280"/>
                    <a:gd name="T5" fmla="*/ 520 h 1700"/>
                    <a:gd name="T6" fmla="*/ 1256 w 1280"/>
                    <a:gd name="T7" fmla="*/ 720 h 1700"/>
                    <a:gd name="T8" fmla="*/ 1244 w 1280"/>
                    <a:gd name="T9" fmla="*/ 864 h 1700"/>
                    <a:gd name="T10" fmla="*/ 920 w 1280"/>
                    <a:gd name="T11" fmla="*/ 836 h 1700"/>
                    <a:gd name="T12" fmla="*/ 852 w 1280"/>
                    <a:gd name="T13" fmla="*/ 1700 h 1700"/>
                    <a:gd name="T14" fmla="*/ 696 w 1280"/>
                    <a:gd name="T15" fmla="*/ 1684 h 1700"/>
                    <a:gd name="T16" fmla="*/ 464 w 1280"/>
                    <a:gd name="T17" fmla="*/ 1544 h 1700"/>
                    <a:gd name="T18" fmla="*/ 464 w 1280"/>
                    <a:gd name="T19" fmla="*/ 1512 h 1700"/>
                    <a:gd name="T20" fmla="*/ 484 w 1280"/>
                    <a:gd name="T21" fmla="*/ 1480 h 1700"/>
                    <a:gd name="T22" fmla="*/ 488 w 1280"/>
                    <a:gd name="T23" fmla="*/ 1444 h 1700"/>
                    <a:gd name="T24" fmla="*/ 500 w 1280"/>
                    <a:gd name="T25" fmla="*/ 1412 h 1700"/>
                    <a:gd name="T26" fmla="*/ 520 w 1280"/>
                    <a:gd name="T27" fmla="*/ 1372 h 1700"/>
                    <a:gd name="T28" fmla="*/ 484 w 1280"/>
                    <a:gd name="T29" fmla="*/ 1264 h 1700"/>
                    <a:gd name="T30" fmla="*/ 216 w 1280"/>
                    <a:gd name="T31" fmla="*/ 888 h 1700"/>
                    <a:gd name="T32" fmla="*/ 280 w 1280"/>
                    <a:gd name="T33" fmla="*/ 620 h 1700"/>
                    <a:gd name="T34" fmla="*/ 0 w 1280"/>
                    <a:gd name="T35" fmla="*/ 536 h 1700"/>
                    <a:gd name="T36" fmla="*/ 16 w 1280"/>
                    <a:gd name="T37" fmla="*/ 468 h 1700"/>
                    <a:gd name="T38" fmla="*/ 56 w 1280"/>
                    <a:gd name="T39" fmla="*/ 396 h 1700"/>
                    <a:gd name="T40" fmla="*/ 104 w 1280"/>
                    <a:gd name="T41" fmla="*/ 316 h 1700"/>
                    <a:gd name="T42" fmla="*/ 124 w 1280"/>
                    <a:gd name="T43" fmla="*/ 220 h 1700"/>
                    <a:gd name="T44" fmla="*/ 136 w 1280"/>
                    <a:gd name="T45" fmla="*/ 152 h 1700"/>
                    <a:gd name="T46" fmla="*/ 144 w 1280"/>
                    <a:gd name="T47" fmla="*/ 108 h 1700"/>
                    <a:gd name="T48" fmla="*/ 136 w 1280"/>
                    <a:gd name="T49" fmla="*/ 68 h 1700"/>
                    <a:gd name="T50" fmla="*/ 140 w 1280"/>
                    <a:gd name="T51" fmla="*/ 20 h 1700"/>
                    <a:gd name="T52" fmla="*/ 180 w 1280"/>
                    <a:gd name="T53" fmla="*/ 40 h 1700"/>
                    <a:gd name="T54" fmla="*/ 232 w 1280"/>
                    <a:gd name="T55" fmla="*/ 68 h 1700"/>
                    <a:gd name="T56" fmla="*/ 232 w 1280"/>
                    <a:gd name="T57" fmla="*/ 100 h 1700"/>
                    <a:gd name="T58" fmla="*/ 268 w 1280"/>
                    <a:gd name="T59" fmla="*/ 104 h 1700"/>
                    <a:gd name="T60" fmla="*/ 272 w 1280"/>
                    <a:gd name="T61" fmla="*/ 60 h 1700"/>
                    <a:gd name="T62" fmla="*/ 272 w 1280"/>
                    <a:gd name="T63" fmla="*/ 0 h 1700"/>
                    <a:gd name="T64" fmla="*/ 496 w 1280"/>
                    <a:gd name="T65" fmla="*/ 56 h 1700"/>
                    <a:gd name="T66" fmla="*/ 560 w 1280"/>
                    <a:gd name="T67" fmla="*/ 80 h 1700"/>
                    <a:gd name="T68" fmla="*/ 636 w 1280"/>
                    <a:gd name="T69" fmla="*/ 80 h 1700"/>
                    <a:gd name="T70" fmla="*/ 1064 w 1280"/>
                    <a:gd name="T71" fmla="*/ 140 h 1700"/>
                    <a:gd name="T72" fmla="*/ 1280 w 1280"/>
                    <a:gd name="T73" fmla="*/ 160 h 17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0"/>
                    <a:gd name="T112" fmla="*/ 0 h 1700"/>
                    <a:gd name="T113" fmla="*/ 1280 w 1280"/>
                    <a:gd name="T114" fmla="*/ 1700 h 17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0" h="1700">
                      <a:moveTo>
                        <a:pt x="1280" y="160"/>
                      </a:moveTo>
                      <a:lnTo>
                        <a:pt x="1268" y="444"/>
                      </a:lnTo>
                      <a:lnTo>
                        <a:pt x="1260" y="520"/>
                      </a:lnTo>
                      <a:lnTo>
                        <a:pt x="1256" y="720"/>
                      </a:lnTo>
                      <a:lnTo>
                        <a:pt x="1244" y="864"/>
                      </a:lnTo>
                      <a:lnTo>
                        <a:pt x="920" y="836"/>
                      </a:lnTo>
                      <a:lnTo>
                        <a:pt x="852" y="1700"/>
                      </a:lnTo>
                      <a:lnTo>
                        <a:pt x="696" y="1684"/>
                      </a:lnTo>
                      <a:lnTo>
                        <a:pt x="464" y="1544"/>
                      </a:lnTo>
                      <a:lnTo>
                        <a:pt x="464" y="1512"/>
                      </a:lnTo>
                      <a:lnTo>
                        <a:pt x="484" y="1480"/>
                      </a:lnTo>
                      <a:lnTo>
                        <a:pt x="488" y="1444"/>
                      </a:lnTo>
                      <a:lnTo>
                        <a:pt x="500" y="1412"/>
                      </a:lnTo>
                      <a:lnTo>
                        <a:pt x="520" y="1372"/>
                      </a:lnTo>
                      <a:lnTo>
                        <a:pt x="484" y="1264"/>
                      </a:lnTo>
                      <a:lnTo>
                        <a:pt x="216" y="888"/>
                      </a:lnTo>
                      <a:lnTo>
                        <a:pt x="280" y="620"/>
                      </a:lnTo>
                      <a:lnTo>
                        <a:pt x="0" y="536"/>
                      </a:lnTo>
                      <a:lnTo>
                        <a:pt x="16" y="468"/>
                      </a:lnTo>
                      <a:lnTo>
                        <a:pt x="56" y="396"/>
                      </a:lnTo>
                      <a:lnTo>
                        <a:pt x="104" y="316"/>
                      </a:lnTo>
                      <a:lnTo>
                        <a:pt x="124" y="220"/>
                      </a:lnTo>
                      <a:lnTo>
                        <a:pt x="136" y="152"/>
                      </a:lnTo>
                      <a:lnTo>
                        <a:pt x="144" y="108"/>
                      </a:lnTo>
                      <a:lnTo>
                        <a:pt x="136" y="68"/>
                      </a:lnTo>
                      <a:lnTo>
                        <a:pt x="140" y="20"/>
                      </a:lnTo>
                      <a:lnTo>
                        <a:pt x="180" y="40"/>
                      </a:lnTo>
                      <a:lnTo>
                        <a:pt x="232" y="68"/>
                      </a:lnTo>
                      <a:lnTo>
                        <a:pt x="232" y="100"/>
                      </a:lnTo>
                      <a:lnTo>
                        <a:pt x="268" y="104"/>
                      </a:lnTo>
                      <a:lnTo>
                        <a:pt x="272" y="60"/>
                      </a:lnTo>
                      <a:lnTo>
                        <a:pt x="272" y="0"/>
                      </a:lnTo>
                      <a:lnTo>
                        <a:pt x="496" y="56"/>
                      </a:lnTo>
                      <a:lnTo>
                        <a:pt x="560" y="80"/>
                      </a:lnTo>
                      <a:lnTo>
                        <a:pt x="636" y="80"/>
                      </a:lnTo>
                      <a:lnTo>
                        <a:pt x="1064" y="140"/>
                      </a:lnTo>
                      <a:lnTo>
                        <a:pt x="1280" y="160"/>
                      </a:lnTo>
                      <a:close/>
                    </a:path>
                  </a:pathLst>
                </a:custGeom>
                <a:noFill/>
                <a:ln w="57150" cmpd="sng">
                  <a:solidFill>
                    <a:schemeClr val="tx1"/>
                  </a:solidFill>
                  <a:round/>
                  <a:headEnd/>
                  <a:tailEnd/>
                </a:ln>
              </p:spPr>
              <p:txBody>
                <a:bodyPr/>
                <a:lstStyle/>
                <a:p>
                  <a:endParaRPr lang="en-US"/>
                </a:p>
              </p:txBody>
            </p:sp>
            <p:sp>
              <p:nvSpPr>
                <p:cNvPr id="2073" name="Freeform 226"/>
                <p:cNvSpPr>
                  <a:spLocks/>
                </p:cNvSpPr>
                <p:nvPr/>
              </p:nvSpPr>
              <p:spPr bwMode="auto">
                <a:xfrm>
                  <a:off x="2392" y="4120"/>
                  <a:ext cx="1456" cy="976"/>
                </a:xfrm>
                <a:custGeom>
                  <a:avLst/>
                  <a:gdLst>
                    <a:gd name="T0" fmla="*/ 1456 w 1456"/>
                    <a:gd name="T1" fmla="*/ 540 h 976"/>
                    <a:gd name="T2" fmla="*/ 1448 w 1456"/>
                    <a:gd name="T3" fmla="*/ 448 h 976"/>
                    <a:gd name="T4" fmla="*/ 1444 w 1456"/>
                    <a:gd name="T5" fmla="*/ 392 h 976"/>
                    <a:gd name="T6" fmla="*/ 1440 w 1456"/>
                    <a:gd name="T7" fmla="*/ 140 h 976"/>
                    <a:gd name="T8" fmla="*/ 1296 w 1456"/>
                    <a:gd name="T9" fmla="*/ 160 h 976"/>
                    <a:gd name="T10" fmla="*/ 1300 w 1456"/>
                    <a:gd name="T11" fmla="*/ 124 h 976"/>
                    <a:gd name="T12" fmla="*/ 1324 w 1456"/>
                    <a:gd name="T13" fmla="*/ 112 h 976"/>
                    <a:gd name="T14" fmla="*/ 1324 w 1456"/>
                    <a:gd name="T15" fmla="*/ 60 h 976"/>
                    <a:gd name="T16" fmla="*/ 1292 w 1456"/>
                    <a:gd name="T17" fmla="*/ 64 h 976"/>
                    <a:gd name="T18" fmla="*/ 1284 w 1456"/>
                    <a:gd name="T19" fmla="*/ 28 h 976"/>
                    <a:gd name="T20" fmla="*/ 1152 w 1456"/>
                    <a:gd name="T21" fmla="*/ 40 h 976"/>
                    <a:gd name="T22" fmla="*/ 1060 w 1456"/>
                    <a:gd name="T23" fmla="*/ 52 h 976"/>
                    <a:gd name="T24" fmla="*/ 996 w 1456"/>
                    <a:gd name="T25" fmla="*/ 48 h 976"/>
                    <a:gd name="T26" fmla="*/ 988 w 1456"/>
                    <a:gd name="T27" fmla="*/ 12 h 976"/>
                    <a:gd name="T28" fmla="*/ 864 w 1456"/>
                    <a:gd name="T29" fmla="*/ 28 h 976"/>
                    <a:gd name="T30" fmla="*/ 732 w 1456"/>
                    <a:gd name="T31" fmla="*/ 32 h 976"/>
                    <a:gd name="T32" fmla="*/ 580 w 1456"/>
                    <a:gd name="T33" fmla="*/ 32 h 976"/>
                    <a:gd name="T34" fmla="*/ 384 w 1456"/>
                    <a:gd name="T35" fmla="*/ 20 h 976"/>
                    <a:gd name="T36" fmla="*/ 212 w 1456"/>
                    <a:gd name="T37" fmla="*/ 12 h 976"/>
                    <a:gd name="T38" fmla="*/ 44 w 1456"/>
                    <a:gd name="T39" fmla="*/ 0 h 976"/>
                    <a:gd name="T40" fmla="*/ 0 w 1456"/>
                    <a:gd name="T41" fmla="*/ 504 h 976"/>
                    <a:gd name="T42" fmla="*/ 44 w 1456"/>
                    <a:gd name="T43" fmla="*/ 496 h 976"/>
                    <a:gd name="T44" fmla="*/ 56 w 1456"/>
                    <a:gd name="T45" fmla="*/ 468 h 976"/>
                    <a:gd name="T46" fmla="*/ 144 w 1456"/>
                    <a:gd name="T47" fmla="*/ 476 h 976"/>
                    <a:gd name="T48" fmla="*/ 172 w 1456"/>
                    <a:gd name="T49" fmla="*/ 468 h 976"/>
                    <a:gd name="T50" fmla="*/ 224 w 1456"/>
                    <a:gd name="T51" fmla="*/ 532 h 976"/>
                    <a:gd name="T52" fmla="*/ 268 w 1456"/>
                    <a:gd name="T53" fmla="*/ 592 h 976"/>
                    <a:gd name="T54" fmla="*/ 332 w 1456"/>
                    <a:gd name="T55" fmla="*/ 672 h 976"/>
                    <a:gd name="T56" fmla="*/ 376 w 1456"/>
                    <a:gd name="T57" fmla="*/ 720 h 976"/>
                    <a:gd name="T58" fmla="*/ 400 w 1456"/>
                    <a:gd name="T59" fmla="*/ 688 h 976"/>
                    <a:gd name="T60" fmla="*/ 444 w 1456"/>
                    <a:gd name="T61" fmla="*/ 688 h 976"/>
                    <a:gd name="T62" fmla="*/ 480 w 1456"/>
                    <a:gd name="T63" fmla="*/ 628 h 976"/>
                    <a:gd name="T64" fmla="*/ 528 w 1456"/>
                    <a:gd name="T65" fmla="*/ 640 h 976"/>
                    <a:gd name="T66" fmla="*/ 568 w 1456"/>
                    <a:gd name="T67" fmla="*/ 688 h 976"/>
                    <a:gd name="T68" fmla="*/ 608 w 1456"/>
                    <a:gd name="T69" fmla="*/ 780 h 976"/>
                    <a:gd name="T70" fmla="*/ 656 w 1456"/>
                    <a:gd name="T71" fmla="*/ 828 h 976"/>
                    <a:gd name="T72" fmla="*/ 692 w 1456"/>
                    <a:gd name="T73" fmla="*/ 872 h 976"/>
                    <a:gd name="T74" fmla="*/ 740 w 1456"/>
                    <a:gd name="T75" fmla="*/ 936 h 976"/>
                    <a:gd name="T76" fmla="*/ 812 w 1456"/>
                    <a:gd name="T77" fmla="*/ 968 h 976"/>
                    <a:gd name="T78" fmla="*/ 872 w 1456"/>
                    <a:gd name="T79" fmla="*/ 976 h 976"/>
                    <a:gd name="T80" fmla="*/ 832 w 1456"/>
                    <a:gd name="T81" fmla="*/ 852 h 976"/>
                    <a:gd name="T82" fmla="*/ 868 w 1456"/>
                    <a:gd name="T83" fmla="*/ 752 h 976"/>
                    <a:gd name="T84" fmla="*/ 952 w 1456"/>
                    <a:gd name="T85" fmla="*/ 724 h 976"/>
                    <a:gd name="T86" fmla="*/ 988 w 1456"/>
                    <a:gd name="T87" fmla="*/ 680 h 976"/>
                    <a:gd name="T88" fmla="*/ 1052 w 1456"/>
                    <a:gd name="T89" fmla="*/ 640 h 976"/>
                    <a:gd name="T90" fmla="*/ 1088 w 1456"/>
                    <a:gd name="T91" fmla="*/ 636 h 976"/>
                    <a:gd name="T92" fmla="*/ 1132 w 1456"/>
                    <a:gd name="T93" fmla="*/ 620 h 976"/>
                    <a:gd name="T94" fmla="*/ 1176 w 1456"/>
                    <a:gd name="T95" fmla="*/ 632 h 976"/>
                    <a:gd name="T96" fmla="*/ 1216 w 1456"/>
                    <a:gd name="T97" fmla="*/ 636 h 976"/>
                    <a:gd name="T98" fmla="*/ 1292 w 1456"/>
                    <a:gd name="T99" fmla="*/ 648 h 976"/>
                    <a:gd name="T100" fmla="*/ 1336 w 1456"/>
                    <a:gd name="T101" fmla="*/ 676 h 976"/>
                    <a:gd name="T102" fmla="*/ 1360 w 1456"/>
                    <a:gd name="T103" fmla="*/ 636 h 976"/>
                    <a:gd name="T104" fmla="*/ 1416 w 1456"/>
                    <a:gd name="T105" fmla="*/ 684 h 976"/>
                    <a:gd name="T106" fmla="*/ 1420 w 1456"/>
                    <a:gd name="T107" fmla="*/ 644 h 976"/>
                    <a:gd name="T108" fmla="*/ 1400 w 1456"/>
                    <a:gd name="T109" fmla="*/ 624 h 976"/>
                    <a:gd name="T110" fmla="*/ 1408 w 1456"/>
                    <a:gd name="T111" fmla="*/ 596 h 976"/>
                    <a:gd name="T112" fmla="*/ 1372 w 1456"/>
                    <a:gd name="T113" fmla="*/ 588 h 976"/>
                    <a:gd name="T114" fmla="*/ 1396 w 1456"/>
                    <a:gd name="T115" fmla="*/ 560 h 976"/>
                    <a:gd name="T116" fmla="*/ 1456 w 1456"/>
                    <a:gd name="T117" fmla="*/ 540 h 9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6"/>
                    <a:gd name="T178" fmla="*/ 0 h 976"/>
                    <a:gd name="T179" fmla="*/ 1456 w 1456"/>
                    <a:gd name="T180" fmla="*/ 976 h 9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6" h="976">
                      <a:moveTo>
                        <a:pt x="1456" y="540"/>
                      </a:moveTo>
                      <a:lnTo>
                        <a:pt x="1448" y="448"/>
                      </a:lnTo>
                      <a:lnTo>
                        <a:pt x="1444" y="392"/>
                      </a:lnTo>
                      <a:lnTo>
                        <a:pt x="1440" y="140"/>
                      </a:lnTo>
                      <a:lnTo>
                        <a:pt x="1296" y="160"/>
                      </a:lnTo>
                      <a:lnTo>
                        <a:pt x="1300" y="124"/>
                      </a:lnTo>
                      <a:lnTo>
                        <a:pt x="1324" y="112"/>
                      </a:lnTo>
                      <a:lnTo>
                        <a:pt x="1324" y="60"/>
                      </a:lnTo>
                      <a:lnTo>
                        <a:pt x="1292" y="64"/>
                      </a:lnTo>
                      <a:lnTo>
                        <a:pt x="1284" y="28"/>
                      </a:lnTo>
                      <a:lnTo>
                        <a:pt x="1152" y="40"/>
                      </a:lnTo>
                      <a:lnTo>
                        <a:pt x="1060" y="52"/>
                      </a:lnTo>
                      <a:lnTo>
                        <a:pt x="996" y="48"/>
                      </a:lnTo>
                      <a:lnTo>
                        <a:pt x="988" y="12"/>
                      </a:lnTo>
                      <a:lnTo>
                        <a:pt x="864" y="28"/>
                      </a:lnTo>
                      <a:lnTo>
                        <a:pt x="732" y="32"/>
                      </a:lnTo>
                      <a:lnTo>
                        <a:pt x="580" y="32"/>
                      </a:lnTo>
                      <a:lnTo>
                        <a:pt x="384" y="20"/>
                      </a:lnTo>
                      <a:lnTo>
                        <a:pt x="212" y="12"/>
                      </a:lnTo>
                      <a:lnTo>
                        <a:pt x="44" y="0"/>
                      </a:lnTo>
                      <a:lnTo>
                        <a:pt x="0" y="504"/>
                      </a:lnTo>
                      <a:lnTo>
                        <a:pt x="44" y="496"/>
                      </a:lnTo>
                      <a:cubicBezTo>
                        <a:pt x="48" y="487"/>
                        <a:pt x="47" y="472"/>
                        <a:pt x="56" y="468"/>
                      </a:cubicBezTo>
                      <a:cubicBezTo>
                        <a:pt x="58" y="467"/>
                        <a:pt x="139" y="476"/>
                        <a:pt x="144" y="476"/>
                      </a:cubicBezTo>
                      <a:lnTo>
                        <a:pt x="172" y="468"/>
                      </a:lnTo>
                      <a:lnTo>
                        <a:pt x="224" y="532"/>
                      </a:lnTo>
                      <a:lnTo>
                        <a:pt x="268" y="592"/>
                      </a:lnTo>
                      <a:lnTo>
                        <a:pt x="332" y="672"/>
                      </a:lnTo>
                      <a:lnTo>
                        <a:pt x="376" y="720"/>
                      </a:lnTo>
                      <a:lnTo>
                        <a:pt x="400" y="688"/>
                      </a:lnTo>
                      <a:lnTo>
                        <a:pt x="444" y="688"/>
                      </a:lnTo>
                      <a:lnTo>
                        <a:pt x="480" y="628"/>
                      </a:lnTo>
                      <a:lnTo>
                        <a:pt x="528" y="640"/>
                      </a:lnTo>
                      <a:lnTo>
                        <a:pt x="568" y="688"/>
                      </a:lnTo>
                      <a:lnTo>
                        <a:pt x="608" y="780"/>
                      </a:lnTo>
                      <a:lnTo>
                        <a:pt x="656" y="828"/>
                      </a:lnTo>
                      <a:lnTo>
                        <a:pt x="692" y="872"/>
                      </a:lnTo>
                      <a:lnTo>
                        <a:pt x="740" y="936"/>
                      </a:lnTo>
                      <a:lnTo>
                        <a:pt x="812" y="968"/>
                      </a:lnTo>
                      <a:lnTo>
                        <a:pt x="872" y="976"/>
                      </a:lnTo>
                      <a:lnTo>
                        <a:pt x="832" y="852"/>
                      </a:lnTo>
                      <a:lnTo>
                        <a:pt x="868" y="752"/>
                      </a:lnTo>
                      <a:lnTo>
                        <a:pt x="952" y="724"/>
                      </a:lnTo>
                      <a:lnTo>
                        <a:pt x="988" y="680"/>
                      </a:lnTo>
                      <a:lnTo>
                        <a:pt x="1052" y="640"/>
                      </a:lnTo>
                      <a:lnTo>
                        <a:pt x="1088" y="636"/>
                      </a:lnTo>
                      <a:lnTo>
                        <a:pt x="1132" y="620"/>
                      </a:lnTo>
                      <a:lnTo>
                        <a:pt x="1176" y="632"/>
                      </a:lnTo>
                      <a:lnTo>
                        <a:pt x="1216" y="636"/>
                      </a:lnTo>
                      <a:lnTo>
                        <a:pt x="1292" y="648"/>
                      </a:lnTo>
                      <a:lnTo>
                        <a:pt x="1336" y="676"/>
                      </a:lnTo>
                      <a:lnTo>
                        <a:pt x="1360" y="636"/>
                      </a:lnTo>
                      <a:lnTo>
                        <a:pt x="1416" y="684"/>
                      </a:lnTo>
                      <a:lnTo>
                        <a:pt x="1420" y="644"/>
                      </a:lnTo>
                      <a:lnTo>
                        <a:pt x="1400" y="624"/>
                      </a:lnTo>
                      <a:lnTo>
                        <a:pt x="1408" y="596"/>
                      </a:lnTo>
                      <a:lnTo>
                        <a:pt x="1372" y="588"/>
                      </a:lnTo>
                      <a:lnTo>
                        <a:pt x="1396" y="560"/>
                      </a:lnTo>
                      <a:lnTo>
                        <a:pt x="1456" y="540"/>
                      </a:lnTo>
                      <a:close/>
                    </a:path>
                  </a:pathLst>
                </a:custGeom>
                <a:noFill/>
                <a:ln w="57150" cmpd="sng">
                  <a:solidFill>
                    <a:schemeClr val="tx1"/>
                  </a:solidFill>
                  <a:round/>
                  <a:headEnd/>
                  <a:tailEnd/>
                </a:ln>
              </p:spPr>
              <p:txBody>
                <a:bodyPr/>
                <a:lstStyle/>
                <a:p>
                  <a:endParaRPr lang="en-US"/>
                </a:p>
              </p:txBody>
            </p:sp>
            <p:sp>
              <p:nvSpPr>
                <p:cNvPr id="2074" name="Freeform 228"/>
                <p:cNvSpPr>
                  <a:spLocks/>
                </p:cNvSpPr>
                <p:nvPr/>
              </p:nvSpPr>
              <p:spPr bwMode="auto">
                <a:xfrm>
                  <a:off x="2432" y="3024"/>
                  <a:ext cx="1316" cy="1144"/>
                </a:xfrm>
                <a:custGeom>
                  <a:avLst/>
                  <a:gdLst>
                    <a:gd name="T0" fmla="*/ 392 w 1316"/>
                    <a:gd name="T1" fmla="*/ 56 h 1144"/>
                    <a:gd name="T2" fmla="*/ 344 w 1316"/>
                    <a:gd name="T3" fmla="*/ 788 h 1144"/>
                    <a:gd name="T4" fmla="*/ 24 w 1316"/>
                    <a:gd name="T5" fmla="*/ 760 h 1144"/>
                    <a:gd name="T6" fmla="*/ 0 w 1316"/>
                    <a:gd name="T7" fmla="*/ 1084 h 1144"/>
                    <a:gd name="T8" fmla="*/ 448 w 1316"/>
                    <a:gd name="T9" fmla="*/ 1108 h 1144"/>
                    <a:gd name="T10" fmla="*/ 720 w 1316"/>
                    <a:gd name="T11" fmla="*/ 1112 h 1144"/>
                    <a:gd name="T12" fmla="*/ 964 w 1316"/>
                    <a:gd name="T13" fmla="*/ 1084 h 1144"/>
                    <a:gd name="T14" fmla="*/ 968 w 1316"/>
                    <a:gd name="T15" fmla="*/ 1128 h 1144"/>
                    <a:gd name="T16" fmla="*/ 1256 w 1316"/>
                    <a:gd name="T17" fmla="*/ 1108 h 1144"/>
                    <a:gd name="T18" fmla="*/ 1264 w 1316"/>
                    <a:gd name="T19" fmla="*/ 1144 h 1144"/>
                    <a:gd name="T20" fmla="*/ 1288 w 1316"/>
                    <a:gd name="T21" fmla="*/ 1136 h 1144"/>
                    <a:gd name="T22" fmla="*/ 1316 w 1316"/>
                    <a:gd name="T23" fmla="*/ 1112 h 1144"/>
                    <a:gd name="T24" fmla="*/ 1228 w 1316"/>
                    <a:gd name="T25" fmla="*/ 992 h 1144"/>
                    <a:gd name="T26" fmla="*/ 1228 w 1316"/>
                    <a:gd name="T27" fmla="*/ 920 h 1144"/>
                    <a:gd name="T28" fmla="*/ 1196 w 1316"/>
                    <a:gd name="T29" fmla="*/ 916 h 1144"/>
                    <a:gd name="T30" fmla="*/ 1136 w 1316"/>
                    <a:gd name="T31" fmla="*/ 792 h 1144"/>
                    <a:gd name="T32" fmla="*/ 1144 w 1316"/>
                    <a:gd name="T33" fmla="*/ 696 h 1144"/>
                    <a:gd name="T34" fmla="*/ 1176 w 1316"/>
                    <a:gd name="T35" fmla="*/ 680 h 1144"/>
                    <a:gd name="T36" fmla="*/ 1188 w 1316"/>
                    <a:gd name="T37" fmla="*/ 648 h 1144"/>
                    <a:gd name="T38" fmla="*/ 1180 w 1316"/>
                    <a:gd name="T39" fmla="*/ 616 h 1144"/>
                    <a:gd name="T40" fmla="*/ 1124 w 1316"/>
                    <a:gd name="T41" fmla="*/ 584 h 1144"/>
                    <a:gd name="T42" fmla="*/ 1132 w 1316"/>
                    <a:gd name="T43" fmla="*/ 536 h 1144"/>
                    <a:gd name="T44" fmla="*/ 1112 w 1316"/>
                    <a:gd name="T45" fmla="*/ 516 h 1144"/>
                    <a:gd name="T46" fmla="*/ 1116 w 1316"/>
                    <a:gd name="T47" fmla="*/ 492 h 1144"/>
                    <a:gd name="T48" fmla="*/ 1044 w 1316"/>
                    <a:gd name="T49" fmla="*/ 436 h 1144"/>
                    <a:gd name="T50" fmla="*/ 1000 w 1316"/>
                    <a:gd name="T51" fmla="*/ 436 h 1144"/>
                    <a:gd name="T52" fmla="*/ 1024 w 1316"/>
                    <a:gd name="T53" fmla="*/ 416 h 1144"/>
                    <a:gd name="T54" fmla="*/ 1008 w 1316"/>
                    <a:gd name="T55" fmla="*/ 320 h 1144"/>
                    <a:gd name="T56" fmla="*/ 1096 w 1316"/>
                    <a:gd name="T57" fmla="*/ 176 h 1144"/>
                    <a:gd name="T58" fmla="*/ 1136 w 1316"/>
                    <a:gd name="T59" fmla="*/ 164 h 1144"/>
                    <a:gd name="T60" fmla="*/ 1184 w 1316"/>
                    <a:gd name="T61" fmla="*/ 120 h 1144"/>
                    <a:gd name="T62" fmla="*/ 1096 w 1316"/>
                    <a:gd name="T63" fmla="*/ 120 h 1144"/>
                    <a:gd name="T64" fmla="*/ 980 w 1316"/>
                    <a:gd name="T65" fmla="*/ 68 h 1144"/>
                    <a:gd name="T66" fmla="*/ 948 w 1316"/>
                    <a:gd name="T67" fmla="*/ 96 h 1144"/>
                    <a:gd name="T68" fmla="*/ 912 w 1316"/>
                    <a:gd name="T69" fmla="*/ 76 h 1144"/>
                    <a:gd name="T70" fmla="*/ 900 w 1316"/>
                    <a:gd name="T71" fmla="*/ 36 h 1144"/>
                    <a:gd name="T72" fmla="*/ 920 w 1316"/>
                    <a:gd name="T73" fmla="*/ 16 h 1144"/>
                    <a:gd name="T74" fmla="*/ 884 w 1316"/>
                    <a:gd name="T75" fmla="*/ 0 h 1144"/>
                    <a:gd name="T76" fmla="*/ 860 w 1316"/>
                    <a:gd name="T77" fmla="*/ 36 h 1144"/>
                    <a:gd name="T78" fmla="*/ 740 w 1316"/>
                    <a:gd name="T79" fmla="*/ 64 h 1144"/>
                    <a:gd name="T80" fmla="*/ 392 w 1316"/>
                    <a:gd name="T81" fmla="*/ 56 h 1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6"/>
                    <a:gd name="T124" fmla="*/ 0 h 1144"/>
                    <a:gd name="T125" fmla="*/ 1316 w 1316"/>
                    <a:gd name="T126" fmla="*/ 1144 h 1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6" h="1144">
                      <a:moveTo>
                        <a:pt x="392" y="56"/>
                      </a:moveTo>
                      <a:lnTo>
                        <a:pt x="344" y="788"/>
                      </a:lnTo>
                      <a:lnTo>
                        <a:pt x="24" y="760"/>
                      </a:lnTo>
                      <a:lnTo>
                        <a:pt x="0" y="1084"/>
                      </a:lnTo>
                      <a:lnTo>
                        <a:pt x="448" y="1108"/>
                      </a:lnTo>
                      <a:lnTo>
                        <a:pt x="720" y="1112"/>
                      </a:lnTo>
                      <a:lnTo>
                        <a:pt x="964" y="1084"/>
                      </a:lnTo>
                      <a:lnTo>
                        <a:pt x="968" y="1128"/>
                      </a:lnTo>
                      <a:lnTo>
                        <a:pt x="1256" y="1108"/>
                      </a:lnTo>
                      <a:lnTo>
                        <a:pt x="1264" y="1144"/>
                      </a:lnTo>
                      <a:lnTo>
                        <a:pt x="1288" y="1136"/>
                      </a:lnTo>
                      <a:lnTo>
                        <a:pt x="1316" y="1112"/>
                      </a:lnTo>
                      <a:lnTo>
                        <a:pt x="1228" y="992"/>
                      </a:lnTo>
                      <a:lnTo>
                        <a:pt x="1228" y="920"/>
                      </a:lnTo>
                      <a:lnTo>
                        <a:pt x="1196" y="916"/>
                      </a:lnTo>
                      <a:lnTo>
                        <a:pt x="1136" y="792"/>
                      </a:lnTo>
                      <a:lnTo>
                        <a:pt x="1144" y="696"/>
                      </a:lnTo>
                      <a:lnTo>
                        <a:pt x="1176" y="680"/>
                      </a:lnTo>
                      <a:lnTo>
                        <a:pt x="1188" y="648"/>
                      </a:lnTo>
                      <a:lnTo>
                        <a:pt x="1180" y="616"/>
                      </a:lnTo>
                      <a:lnTo>
                        <a:pt x="1124" y="584"/>
                      </a:lnTo>
                      <a:lnTo>
                        <a:pt x="1132" y="536"/>
                      </a:lnTo>
                      <a:lnTo>
                        <a:pt x="1112" y="516"/>
                      </a:lnTo>
                      <a:lnTo>
                        <a:pt x="1116" y="492"/>
                      </a:lnTo>
                      <a:lnTo>
                        <a:pt x="1044" y="436"/>
                      </a:lnTo>
                      <a:lnTo>
                        <a:pt x="1000" y="436"/>
                      </a:lnTo>
                      <a:lnTo>
                        <a:pt x="1024" y="416"/>
                      </a:lnTo>
                      <a:lnTo>
                        <a:pt x="1008" y="320"/>
                      </a:lnTo>
                      <a:lnTo>
                        <a:pt x="1096" y="176"/>
                      </a:lnTo>
                      <a:lnTo>
                        <a:pt x="1136" y="164"/>
                      </a:lnTo>
                      <a:lnTo>
                        <a:pt x="1184" y="120"/>
                      </a:lnTo>
                      <a:lnTo>
                        <a:pt x="1096" y="120"/>
                      </a:lnTo>
                      <a:lnTo>
                        <a:pt x="980" y="68"/>
                      </a:lnTo>
                      <a:lnTo>
                        <a:pt x="948" y="96"/>
                      </a:lnTo>
                      <a:lnTo>
                        <a:pt x="912" y="76"/>
                      </a:lnTo>
                      <a:lnTo>
                        <a:pt x="900" y="36"/>
                      </a:lnTo>
                      <a:lnTo>
                        <a:pt x="920" y="16"/>
                      </a:lnTo>
                      <a:lnTo>
                        <a:pt x="884" y="0"/>
                      </a:lnTo>
                      <a:lnTo>
                        <a:pt x="860" y="36"/>
                      </a:lnTo>
                      <a:lnTo>
                        <a:pt x="740" y="64"/>
                      </a:lnTo>
                      <a:lnTo>
                        <a:pt x="392" y="56"/>
                      </a:lnTo>
                      <a:close/>
                    </a:path>
                  </a:pathLst>
                </a:custGeom>
                <a:noFill/>
                <a:ln w="57150" cmpd="sng">
                  <a:solidFill>
                    <a:schemeClr val="tx1"/>
                  </a:solidFill>
                  <a:round/>
                  <a:headEnd/>
                  <a:tailEnd/>
                </a:ln>
              </p:spPr>
              <p:txBody>
                <a:bodyPr/>
                <a:lstStyle/>
                <a:p>
                  <a:endParaRPr lang="en-US"/>
                </a:p>
              </p:txBody>
            </p:sp>
            <p:sp>
              <p:nvSpPr>
                <p:cNvPr id="2075" name="Freeform 229"/>
                <p:cNvSpPr>
                  <a:spLocks/>
                </p:cNvSpPr>
                <p:nvPr/>
              </p:nvSpPr>
              <p:spPr bwMode="auto">
                <a:xfrm>
                  <a:off x="3464" y="3272"/>
                  <a:ext cx="544" cy="816"/>
                </a:xfrm>
                <a:custGeom>
                  <a:avLst/>
                  <a:gdLst>
                    <a:gd name="T0" fmla="*/ 284 w 544"/>
                    <a:gd name="T1" fmla="*/ 88 h 816"/>
                    <a:gd name="T2" fmla="*/ 252 w 544"/>
                    <a:gd name="T3" fmla="*/ 56 h 816"/>
                    <a:gd name="T4" fmla="*/ 208 w 544"/>
                    <a:gd name="T5" fmla="*/ 56 h 816"/>
                    <a:gd name="T6" fmla="*/ 180 w 544"/>
                    <a:gd name="T7" fmla="*/ 36 h 816"/>
                    <a:gd name="T8" fmla="*/ 128 w 544"/>
                    <a:gd name="T9" fmla="*/ 24 h 816"/>
                    <a:gd name="T10" fmla="*/ 72 w 544"/>
                    <a:gd name="T11" fmla="*/ 4 h 816"/>
                    <a:gd name="T12" fmla="*/ 40 w 544"/>
                    <a:gd name="T13" fmla="*/ 0 h 816"/>
                    <a:gd name="T14" fmla="*/ 0 w 544"/>
                    <a:gd name="T15" fmla="*/ 68 h 816"/>
                    <a:gd name="T16" fmla="*/ 4 w 544"/>
                    <a:gd name="T17" fmla="*/ 164 h 816"/>
                    <a:gd name="T18" fmla="*/ 104 w 544"/>
                    <a:gd name="T19" fmla="*/ 236 h 816"/>
                    <a:gd name="T20" fmla="*/ 92 w 544"/>
                    <a:gd name="T21" fmla="*/ 264 h 816"/>
                    <a:gd name="T22" fmla="*/ 116 w 544"/>
                    <a:gd name="T23" fmla="*/ 288 h 816"/>
                    <a:gd name="T24" fmla="*/ 108 w 544"/>
                    <a:gd name="T25" fmla="*/ 324 h 816"/>
                    <a:gd name="T26" fmla="*/ 160 w 544"/>
                    <a:gd name="T27" fmla="*/ 364 h 816"/>
                    <a:gd name="T28" fmla="*/ 172 w 544"/>
                    <a:gd name="T29" fmla="*/ 396 h 816"/>
                    <a:gd name="T30" fmla="*/ 168 w 544"/>
                    <a:gd name="T31" fmla="*/ 428 h 816"/>
                    <a:gd name="T32" fmla="*/ 132 w 544"/>
                    <a:gd name="T33" fmla="*/ 464 h 816"/>
                    <a:gd name="T34" fmla="*/ 120 w 544"/>
                    <a:gd name="T35" fmla="*/ 548 h 816"/>
                    <a:gd name="T36" fmla="*/ 172 w 544"/>
                    <a:gd name="T37" fmla="*/ 652 h 816"/>
                    <a:gd name="T38" fmla="*/ 212 w 544"/>
                    <a:gd name="T39" fmla="*/ 652 h 816"/>
                    <a:gd name="T40" fmla="*/ 212 w 544"/>
                    <a:gd name="T41" fmla="*/ 736 h 816"/>
                    <a:gd name="T42" fmla="*/ 268 w 544"/>
                    <a:gd name="T43" fmla="*/ 816 h 816"/>
                    <a:gd name="T44" fmla="*/ 312 w 544"/>
                    <a:gd name="T45" fmla="*/ 816 h 816"/>
                    <a:gd name="T46" fmla="*/ 332 w 544"/>
                    <a:gd name="T47" fmla="*/ 788 h 816"/>
                    <a:gd name="T48" fmla="*/ 348 w 544"/>
                    <a:gd name="T49" fmla="*/ 720 h 816"/>
                    <a:gd name="T50" fmla="*/ 444 w 544"/>
                    <a:gd name="T51" fmla="*/ 716 h 816"/>
                    <a:gd name="T52" fmla="*/ 448 w 544"/>
                    <a:gd name="T53" fmla="*/ 688 h 816"/>
                    <a:gd name="T54" fmla="*/ 480 w 544"/>
                    <a:gd name="T55" fmla="*/ 708 h 816"/>
                    <a:gd name="T56" fmla="*/ 508 w 544"/>
                    <a:gd name="T57" fmla="*/ 668 h 816"/>
                    <a:gd name="T58" fmla="*/ 520 w 544"/>
                    <a:gd name="T59" fmla="*/ 632 h 816"/>
                    <a:gd name="T60" fmla="*/ 544 w 544"/>
                    <a:gd name="T61" fmla="*/ 616 h 816"/>
                    <a:gd name="T62" fmla="*/ 500 w 544"/>
                    <a:gd name="T63" fmla="*/ 372 h 816"/>
                    <a:gd name="T64" fmla="*/ 376 w 544"/>
                    <a:gd name="T65" fmla="*/ 388 h 816"/>
                    <a:gd name="T66" fmla="*/ 332 w 544"/>
                    <a:gd name="T67" fmla="*/ 412 h 816"/>
                    <a:gd name="T68" fmla="*/ 304 w 544"/>
                    <a:gd name="T69" fmla="*/ 300 h 816"/>
                    <a:gd name="T70" fmla="*/ 300 w 544"/>
                    <a:gd name="T71" fmla="*/ 268 h 816"/>
                    <a:gd name="T72" fmla="*/ 316 w 544"/>
                    <a:gd name="T73" fmla="*/ 104 h 816"/>
                    <a:gd name="T74" fmla="*/ 260 w 544"/>
                    <a:gd name="T75" fmla="*/ 176 h 816"/>
                    <a:gd name="T76" fmla="*/ 284 w 544"/>
                    <a:gd name="T77" fmla="*/ 88 h 8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4"/>
                    <a:gd name="T118" fmla="*/ 0 h 816"/>
                    <a:gd name="T119" fmla="*/ 544 w 544"/>
                    <a:gd name="T120" fmla="*/ 816 h 8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4" h="816">
                      <a:moveTo>
                        <a:pt x="284" y="88"/>
                      </a:moveTo>
                      <a:lnTo>
                        <a:pt x="252" y="56"/>
                      </a:lnTo>
                      <a:lnTo>
                        <a:pt x="208" y="56"/>
                      </a:lnTo>
                      <a:lnTo>
                        <a:pt x="180" y="36"/>
                      </a:lnTo>
                      <a:lnTo>
                        <a:pt x="128" y="24"/>
                      </a:lnTo>
                      <a:lnTo>
                        <a:pt x="72" y="4"/>
                      </a:lnTo>
                      <a:lnTo>
                        <a:pt x="40" y="0"/>
                      </a:lnTo>
                      <a:lnTo>
                        <a:pt x="0" y="68"/>
                      </a:lnTo>
                      <a:lnTo>
                        <a:pt x="4" y="164"/>
                      </a:lnTo>
                      <a:lnTo>
                        <a:pt x="104" y="236"/>
                      </a:lnTo>
                      <a:lnTo>
                        <a:pt x="92" y="264"/>
                      </a:lnTo>
                      <a:lnTo>
                        <a:pt x="116" y="288"/>
                      </a:lnTo>
                      <a:lnTo>
                        <a:pt x="108" y="324"/>
                      </a:lnTo>
                      <a:lnTo>
                        <a:pt x="160" y="364"/>
                      </a:lnTo>
                      <a:lnTo>
                        <a:pt x="172" y="396"/>
                      </a:lnTo>
                      <a:lnTo>
                        <a:pt x="168" y="428"/>
                      </a:lnTo>
                      <a:lnTo>
                        <a:pt x="132" y="464"/>
                      </a:lnTo>
                      <a:lnTo>
                        <a:pt x="120" y="548"/>
                      </a:lnTo>
                      <a:lnTo>
                        <a:pt x="172" y="652"/>
                      </a:lnTo>
                      <a:lnTo>
                        <a:pt x="212" y="652"/>
                      </a:lnTo>
                      <a:lnTo>
                        <a:pt x="212" y="736"/>
                      </a:lnTo>
                      <a:lnTo>
                        <a:pt x="268" y="816"/>
                      </a:lnTo>
                      <a:lnTo>
                        <a:pt x="312" y="816"/>
                      </a:lnTo>
                      <a:lnTo>
                        <a:pt x="332" y="788"/>
                      </a:lnTo>
                      <a:lnTo>
                        <a:pt x="348" y="720"/>
                      </a:lnTo>
                      <a:lnTo>
                        <a:pt x="444" y="716"/>
                      </a:lnTo>
                      <a:lnTo>
                        <a:pt x="448" y="688"/>
                      </a:lnTo>
                      <a:lnTo>
                        <a:pt x="480" y="708"/>
                      </a:lnTo>
                      <a:lnTo>
                        <a:pt x="508" y="668"/>
                      </a:lnTo>
                      <a:lnTo>
                        <a:pt x="520" y="632"/>
                      </a:lnTo>
                      <a:lnTo>
                        <a:pt x="544" y="616"/>
                      </a:lnTo>
                      <a:lnTo>
                        <a:pt x="500" y="372"/>
                      </a:lnTo>
                      <a:lnTo>
                        <a:pt x="376" y="388"/>
                      </a:lnTo>
                      <a:lnTo>
                        <a:pt x="332" y="412"/>
                      </a:lnTo>
                      <a:lnTo>
                        <a:pt x="304" y="300"/>
                      </a:lnTo>
                      <a:lnTo>
                        <a:pt x="300" y="268"/>
                      </a:lnTo>
                      <a:lnTo>
                        <a:pt x="316" y="104"/>
                      </a:lnTo>
                      <a:lnTo>
                        <a:pt x="260" y="176"/>
                      </a:lnTo>
                      <a:lnTo>
                        <a:pt x="284" y="88"/>
                      </a:lnTo>
                      <a:close/>
                    </a:path>
                  </a:pathLst>
                </a:custGeom>
                <a:noFill/>
                <a:ln w="57150" cmpd="sng">
                  <a:solidFill>
                    <a:schemeClr val="tx1"/>
                  </a:solidFill>
                  <a:round/>
                  <a:headEnd/>
                  <a:tailEnd/>
                </a:ln>
              </p:spPr>
              <p:txBody>
                <a:bodyPr/>
                <a:lstStyle/>
                <a:p>
                  <a:endParaRPr lang="en-US"/>
                </a:p>
              </p:txBody>
            </p:sp>
            <p:sp>
              <p:nvSpPr>
                <p:cNvPr id="2076" name="Freeform 230"/>
                <p:cNvSpPr>
                  <a:spLocks/>
                </p:cNvSpPr>
                <p:nvPr/>
              </p:nvSpPr>
              <p:spPr bwMode="auto">
                <a:xfrm>
                  <a:off x="3574" y="3200"/>
                  <a:ext cx="868" cy="796"/>
                </a:xfrm>
                <a:custGeom>
                  <a:avLst/>
                  <a:gdLst>
                    <a:gd name="T0" fmla="*/ 152 w 868"/>
                    <a:gd name="T1" fmla="*/ 114 h 796"/>
                    <a:gd name="T2" fmla="*/ 78 w 868"/>
                    <a:gd name="T3" fmla="*/ 94 h 796"/>
                    <a:gd name="T4" fmla="*/ 68 w 868"/>
                    <a:gd name="T5" fmla="*/ 40 h 796"/>
                    <a:gd name="T6" fmla="*/ 108 w 868"/>
                    <a:gd name="T7" fmla="*/ 32 h 796"/>
                    <a:gd name="T8" fmla="*/ 160 w 868"/>
                    <a:gd name="T9" fmla="*/ 36 h 796"/>
                    <a:gd name="T10" fmla="*/ 186 w 868"/>
                    <a:gd name="T11" fmla="*/ 40 h 796"/>
                    <a:gd name="T12" fmla="*/ 240 w 868"/>
                    <a:gd name="T13" fmla="*/ 32 h 796"/>
                    <a:gd name="T14" fmla="*/ 298 w 868"/>
                    <a:gd name="T15" fmla="*/ 8 h 796"/>
                    <a:gd name="T16" fmla="*/ 356 w 868"/>
                    <a:gd name="T17" fmla="*/ 40 h 796"/>
                    <a:gd name="T18" fmla="*/ 426 w 868"/>
                    <a:gd name="T19" fmla="*/ 158 h 796"/>
                    <a:gd name="T20" fmla="*/ 432 w 868"/>
                    <a:gd name="T21" fmla="*/ 212 h 796"/>
                    <a:gd name="T22" fmla="*/ 410 w 868"/>
                    <a:gd name="T23" fmla="*/ 258 h 796"/>
                    <a:gd name="T24" fmla="*/ 450 w 868"/>
                    <a:gd name="T25" fmla="*/ 236 h 796"/>
                    <a:gd name="T26" fmla="*/ 504 w 868"/>
                    <a:gd name="T27" fmla="*/ 300 h 796"/>
                    <a:gd name="T28" fmla="*/ 486 w 868"/>
                    <a:gd name="T29" fmla="*/ 376 h 796"/>
                    <a:gd name="T30" fmla="*/ 488 w 868"/>
                    <a:gd name="T31" fmla="*/ 426 h 796"/>
                    <a:gd name="T32" fmla="*/ 650 w 868"/>
                    <a:gd name="T33" fmla="*/ 364 h 796"/>
                    <a:gd name="T34" fmla="*/ 758 w 868"/>
                    <a:gd name="T35" fmla="*/ 536 h 796"/>
                    <a:gd name="T36" fmla="*/ 788 w 868"/>
                    <a:gd name="T37" fmla="*/ 566 h 796"/>
                    <a:gd name="T38" fmla="*/ 840 w 868"/>
                    <a:gd name="T39" fmla="*/ 546 h 796"/>
                    <a:gd name="T40" fmla="*/ 868 w 868"/>
                    <a:gd name="T41" fmla="*/ 534 h 796"/>
                    <a:gd name="T42" fmla="*/ 836 w 868"/>
                    <a:gd name="T43" fmla="*/ 592 h 796"/>
                    <a:gd name="T44" fmla="*/ 808 w 868"/>
                    <a:gd name="T45" fmla="*/ 634 h 796"/>
                    <a:gd name="T46" fmla="*/ 744 w 868"/>
                    <a:gd name="T47" fmla="*/ 646 h 796"/>
                    <a:gd name="T48" fmla="*/ 758 w 868"/>
                    <a:gd name="T49" fmla="*/ 694 h 796"/>
                    <a:gd name="T50" fmla="*/ 740 w 868"/>
                    <a:gd name="T51" fmla="*/ 738 h 796"/>
                    <a:gd name="T52" fmla="*/ 692 w 868"/>
                    <a:gd name="T53" fmla="*/ 762 h 796"/>
                    <a:gd name="T54" fmla="*/ 670 w 868"/>
                    <a:gd name="T55" fmla="*/ 794 h 796"/>
                    <a:gd name="T56" fmla="*/ 634 w 868"/>
                    <a:gd name="T57" fmla="*/ 782 h 796"/>
                    <a:gd name="T58" fmla="*/ 608 w 868"/>
                    <a:gd name="T59" fmla="*/ 748 h 796"/>
                    <a:gd name="T60" fmla="*/ 594 w 868"/>
                    <a:gd name="T61" fmla="*/ 688 h 796"/>
                    <a:gd name="T62" fmla="*/ 546 w 868"/>
                    <a:gd name="T63" fmla="*/ 684 h 796"/>
                    <a:gd name="T64" fmla="*/ 506 w 868"/>
                    <a:gd name="T65" fmla="*/ 688 h 796"/>
                    <a:gd name="T66" fmla="*/ 452 w 868"/>
                    <a:gd name="T67" fmla="*/ 682 h 796"/>
                    <a:gd name="T68" fmla="*/ 278 w 868"/>
                    <a:gd name="T69" fmla="*/ 444 h 796"/>
                    <a:gd name="T70" fmla="*/ 272 w 868"/>
                    <a:gd name="T71" fmla="*/ 384 h 796"/>
                    <a:gd name="T72" fmla="*/ 250 w 868"/>
                    <a:gd name="T73" fmla="*/ 314 h 796"/>
                    <a:gd name="T74" fmla="*/ 258 w 868"/>
                    <a:gd name="T75" fmla="*/ 218 h 796"/>
                    <a:gd name="T76" fmla="*/ 210 w 868"/>
                    <a:gd name="T77" fmla="*/ 154 h 796"/>
                    <a:gd name="T78" fmla="*/ 188 w 868"/>
                    <a:gd name="T79" fmla="*/ 152 h 7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8"/>
                    <a:gd name="T121" fmla="*/ 0 h 796"/>
                    <a:gd name="T122" fmla="*/ 868 w 868"/>
                    <a:gd name="T123" fmla="*/ 796 h 7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8" h="796">
                      <a:moveTo>
                        <a:pt x="188" y="152"/>
                      </a:moveTo>
                      <a:lnTo>
                        <a:pt x="152" y="114"/>
                      </a:lnTo>
                      <a:lnTo>
                        <a:pt x="98" y="112"/>
                      </a:lnTo>
                      <a:lnTo>
                        <a:pt x="78" y="94"/>
                      </a:lnTo>
                      <a:lnTo>
                        <a:pt x="0" y="72"/>
                      </a:lnTo>
                      <a:lnTo>
                        <a:pt x="68" y="40"/>
                      </a:lnTo>
                      <a:lnTo>
                        <a:pt x="102" y="0"/>
                      </a:lnTo>
                      <a:lnTo>
                        <a:pt x="108" y="32"/>
                      </a:lnTo>
                      <a:lnTo>
                        <a:pt x="144" y="20"/>
                      </a:lnTo>
                      <a:lnTo>
                        <a:pt x="160" y="36"/>
                      </a:lnTo>
                      <a:lnTo>
                        <a:pt x="162" y="68"/>
                      </a:lnTo>
                      <a:lnTo>
                        <a:pt x="186" y="40"/>
                      </a:lnTo>
                      <a:lnTo>
                        <a:pt x="204" y="46"/>
                      </a:lnTo>
                      <a:lnTo>
                        <a:pt x="240" y="32"/>
                      </a:lnTo>
                      <a:lnTo>
                        <a:pt x="272" y="8"/>
                      </a:lnTo>
                      <a:lnTo>
                        <a:pt x="298" y="8"/>
                      </a:lnTo>
                      <a:lnTo>
                        <a:pt x="316" y="36"/>
                      </a:lnTo>
                      <a:lnTo>
                        <a:pt x="356" y="40"/>
                      </a:lnTo>
                      <a:lnTo>
                        <a:pt x="370" y="80"/>
                      </a:lnTo>
                      <a:lnTo>
                        <a:pt x="426" y="158"/>
                      </a:lnTo>
                      <a:lnTo>
                        <a:pt x="438" y="184"/>
                      </a:lnTo>
                      <a:lnTo>
                        <a:pt x="432" y="212"/>
                      </a:lnTo>
                      <a:lnTo>
                        <a:pt x="406" y="242"/>
                      </a:lnTo>
                      <a:lnTo>
                        <a:pt x="410" y="258"/>
                      </a:lnTo>
                      <a:lnTo>
                        <a:pt x="446" y="256"/>
                      </a:lnTo>
                      <a:lnTo>
                        <a:pt x="450" y="236"/>
                      </a:lnTo>
                      <a:lnTo>
                        <a:pt x="472" y="216"/>
                      </a:lnTo>
                      <a:lnTo>
                        <a:pt x="504" y="300"/>
                      </a:lnTo>
                      <a:lnTo>
                        <a:pt x="496" y="352"/>
                      </a:lnTo>
                      <a:lnTo>
                        <a:pt x="486" y="376"/>
                      </a:lnTo>
                      <a:lnTo>
                        <a:pt x="476" y="402"/>
                      </a:lnTo>
                      <a:lnTo>
                        <a:pt x="488" y="426"/>
                      </a:lnTo>
                      <a:lnTo>
                        <a:pt x="574" y="428"/>
                      </a:lnTo>
                      <a:lnTo>
                        <a:pt x="650" y="364"/>
                      </a:lnTo>
                      <a:lnTo>
                        <a:pt x="696" y="548"/>
                      </a:lnTo>
                      <a:lnTo>
                        <a:pt x="758" y="536"/>
                      </a:lnTo>
                      <a:lnTo>
                        <a:pt x="772" y="566"/>
                      </a:lnTo>
                      <a:lnTo>
                        <a:pt x="788" y="566"/>
                      </a:lnTo>
                      <a:lnTo>
                        <a:pt x="810" y="552"/>
                      </a:lnTo>
                      <a:lnTo>
                        <a:pt x="840" y="546"/>
                      </a:lnTo>
                      <a:lnTo>
                        <a:pt x="854" y="528"/>
                      </a:lnTo>
                      <a:lnTo>
                        <a:pt x="868" y="534"/>
                      </a:lnTo>
                      <a:lnTo>
                        <a:pt x="844" y="572"/>
                      </a:lnTo>
                      <a:lnTo>
                        <a:pt x="836" y="592"/>
                      </a:lnTo>
                      <a:lnTo>
                        <a:pt x="804" y="606"/>
                      </a:lnTo>
                      <a:lnTo>
                        <a:pt x="808" y="634"/>
                      </a:lnTo>
                      <a:lnTo>
                        <a:pt x="790" y="648"/>
                      </a:lnTo>
                      <a:lnTo>
                        <a:pt x="744" y="646"/>
                      </a:lnTo>
                      <a:lnTo>
                        <a:pt x="756" y="662"/>
                      </a:lnTo>
                      <a:lnTo>
                        <a:pt x="758" y="694"/>
                      </a:lnTo>
                      <a:lnTo>
                        <a:pt x="752" y="724"/>
                      </a:lnTo>
                      <a:lnTo>
                        <a:pt x="740" y="738"/>
                      </a:lnTo>
                      <a:lnTo>
                        <a:pt x="708" y="776"/>
                      </a:lnTo>
                      <a:lnTo>
                        <a:pt x="692" y="762"/>
                      </a:lnTo>
                      <a:lnTo>
                        <a:pt x="680" y="780"/>
                      </a:lnTo>
                      <a:lnTo>
                        <a:pt x="670" y="794"/>
                      </a:lnTo>
                      <a:lnTo>
                        <a:pt x="648" y="796"/>
                      </a:lnTo>
                      <a:lnTo>
                        <a:pt x="634" y="782"/>
                      </a:lnTo>
                      <a:lnTo>
                        <a:pt x="610" y="766"/>
                      </a:lnTo>
                      <a:lnTo>
                        <a:pt x="608" y="748"/>
                      </a:lnTo>
                      <a:lnTo>
                        <a:pt x="590" y="728"/>
                      </a:lnTo>
                      <a:lnTo>
                        <a:pt x="594" y="688"/>
                      </a:lnTo>
                      <a:lnTo>
                        <a:pt x="556" y="656"/>
                      </a:lnTo>
                      <a:lnTo>
                        <a:pt x="546" y="684"/>
                      </a:lnTo>
                      <a:lnTo>
                        <a:pt x="518" y="676"/>
                      </a:lnTo>
                      <a:lnTo>
                        <a:pt x="506" y="688"/>
                      </a:lnTo>
                      <a:lnTo>
                        <a:pt x="482" y="678"/>
                      </a:lnTo>
                      <a:lnTo>
                        <a:pt x="452" y="682"/>
                      </a:lnTo>
                      <a:lnTo>
                        <a:pt x="404" y="424"/>
                      </a:lnTo>
                      <a:lnTo>
                        <a:pt x="278" y="444"/>
                      </a:lnTo>
                      <a:lnTo>
                        <a:pt x="290" y="412"/>
                      </a:lnTo>
                      <a:lnTo>
                        <a:pt x="272" y="384"/>
                      </a:lnTo>
                      <a:lnTo>
                        <a:pt x="278" y="360"/>
                      </a:lnTo>
                      <a:lnTo>
                        <a:pt x="250" y="314"/>
                      </a:lnTo>
                      <a:lnTo>
                        <a:pt x="254" y="266"/>
                      </a:lnTo>
                      <a:lnTo>
                        <a:pt x="258" y="218"/>
                      </a:lnTo>
                      <a:lnTo>
                        <a:pt x="258" y="204"/>
                      </a:lnTo>
                      <a:lnTo>
                        <a:pt x="210" y="154"/>
                      </a:lnTo>
                      <a:lnTo>
                        <a:pt x="190" y="172"/>
                      </a:lnTo>
                      <a:lnTo>
                        <a:pt x="188" y="152"/>
                      </a:lnTo>
                      <a:close/>
                    </a:path>
                  </a:pathLst>
                </a:custGeom>
                <a:noFill/>
                <a:ln w="57150" cmpd="sng">
                  <a:solidFill>
                    <a:schemeClr val="tx1"/>
                  </a:solidFill>
                  <a:round/>
                  <a:headEnd/>
                  <a:tailEnd/>
                </a:ln>
              </p:spPr>
              <p:txBody>
                <a:bodyPr/>
                <a:lstStyle/>
                <a:p>
                  <a:endParaRPr lang="en-US"/>
                </a:p>
              </p:txBody>
            </p:sp>
            <p:sp>
              <p:nvSpPr>
                <p:cNvPr id="2077" name="Freeform 231"/>
                <p:cNvSpPr>
                  <a:spLocks/>
                </p:cNvSpPr>
                <p:nvPr/>
              </p:nvSpPr>
              <p:spPr bwMode="auto">
                <a:xfrm>
                  <a:off x="3705" y="3750"/>
                  <a:ext cx="957" cy="1275"/>
                </a:xfrm>
                <a:custGeom>
                  <a:avLst/>
                  <a:gdLst>
                    <a:gd name="T0" fmla="*/ 192 w 957"/>
                    <a:gd name="T1" fmla="*/ 924 h 1275"/>
                    <a:gd name="T2" fmla="*/ 282 w 957"/>
                    <a:gd name="T3" fmla="*/ 909 h 1275"/>
                    <a:gd name="T4" fmla="*/ 384 w 957"/>
                    <a:gd name="T5" fmla="*/ 951 h 1275"/>
                    <a:gd name="T6" fmla="*/ 513 w 957"/>
                    <a:gd name="T7" fmla="*/ 909 h 1275"/>
                    <a:gd name="T8" fmla="*/ 546 w 957"/>
                    <a:gd name="T9" fmla="*/ 930 h 1275"/>
                    <a:gd name="T10" fmla="*/ 573 w 957"/>
                    <a:gd name="T11" fmla="*/ 1038 h 1275"/>
                    <a:gd name="T12" fmla="*/ 630 w 957"/>
                    <a:gd name="T13" fmla="*/ 1149 h 1275"/>
                    <a:gd name="T14" fmla="*/ 687 w 957"/>
                    <a:gd name="T15" fmla="*/ 1212 h 1275"/>
                    <a:gd name="T16" fmla="*/ 807 w 957"/>
                    <a:gd name="T17" fmla="*/ 1269 h 1275"/>
                    <a:gd name="T18" fmla="*/ 792 w 957"/>
                    <a:gd name="T19" fmla="*/ 1089 h 1275"/>
                    <a:gd name="T20" fmla="*/ 747 w 957"/>
                    <a:gd name="T21" fmla="*/ 957 h 1275"/>
                    <a:gd name="T22" fmla="*/ 654 w 957"/>
                    <a:gd name="T23" fmla="*/ 873 h 1275"/>
                    <a:gd name="T24" fmla="*/ 654 w 957"/>
                    <a:gd name="T25" fmla="*/ 708 h 1275"/>
                    <a:gd name="T26" fmla="*/ 705 w 957"/>
                    <a:gd name="T27" fmla="*/ 624 h 1275"/>
                    <a:gd name="T28" fmla="*/ 810 w 957"/>
                    <a:gd name="T29" fmla="*/ 456 h 1275"/>
                    <a:gd name="T30" fmla="*/ 849 w 957"/>
                    <a:gd name="T31" fmla="*/ 414 h 1275"/>
                    <a:gd name="T32" fmla="*/ 930 w 957"/>
                    <a:gd name="T33" fmla="*/ 348 h 1275"/>
                    <a:gd name="T34" fmla="*/ 897 w 957"/>
                    <a:gd name="T35" fmla="*/ 330 h 1275"/>
                    <a:gd name="T36" fmla="*/ 954 w 957"/>
                    <a:gd name="T37" fmla="*/ 258 h 1275"/>
                    <a:gd name="T38" fmla="*/ 891 w 957"/>
                    <a:gd name="T39" fmla="*/ 276 h 1275"/>
                    <a:gd name="T40" fmla="*/ 906 w 957"/>
                    <a:gd name="T41" fmla="*/ 168 h 1275"/>
                    <a:gd name="T42" fmla="*/ 870 w 957"/>
                    <a:gd name="T43" fmla="*/ 156 h 1275"/>
                    <a:gd name="T44" fmla="*/ 834 w 957"/>
                    <a:gd name="T45" fmla="*/ 99 h 1275"/>
                    <a:gd name="T46" fmla="*/ 798 w 957"/>
                    <a:gd name="T47" fmla="*/ 30 h 1275"/>
                    <a:gd name="T48" fmla="*/ 723 w 957"/>
                    <a:gd name="T49" fmla="*/ 39 h 1275"/>
                    <a:gd name="T50" fmla="*/ 690 w 957"/>
                    <a:gd name="T51" fmla="*/ 93 h 1275"/>
                    <a:gd name="T52" fmla="*/ 639 w 957"/>
                    <a:gd name="T53" fmla="*/ 108 h 1275"/>
                    <a:gd name="T54" fmla="*/ 594 w 957"/>
                    <a:gd name="T55" fmla="*/ 231 h 1275"/>
                    <a:gd name="T56" fmla="*/ 561 w 957"/>
                    <a:gd name="T57" fmla="*/ 228 h 1275"/>
                    <a:gd name="T58" fmla="*/ 501 w 957"/>
                    <a:gd name="T59" fmla="*/ 255 h 1275"/>
                    <a:gd name="T60" fmla="*/ 441 w 957"/>
                    <a:gd name="T61" fmla="*/ 186 h 1275"/>
                    <a:gd name="T62" fmla="*/ 408 w 957"/>
                    <a:gd name="T63" fmla="*/ 147 h 1275"/>
                    <a:gd name="T64" fmla="*/ 318 w 957"/>
                    <a:gd name="T65" fmla="*/ 144 h 1275"/>
                    <a:gd name="T66" fmla="*/ 264 w 957"/>
                    <a:gd name="T67" fmla="*/ 210 h 1275"/>
                    <a:gd name="T68" fmla="*/ 222 w 957"/>
                    <a:gd name="T69" fmla="*/ 231 h 1275"/>
                    <a:gd name="T70" fmla="*/ 126 w 957"/>
                    <a:gd name="T71" fmla="*/ 255 h 1275"/>
                    <a:gd name="T72" fmla="*/ 99 w 957"/>
                    <a:gd name="T73" fmla="*/ 345 h 1275"/>
                    <a:gd name="T74" fmla="*/ 45 w 957"/>
                    <a:gd name="T75" fmla="*/ 348 h 1275"/>
                    <a:gd name="T76" fmla="*/ 21 w 957"/>
                    <a:gd name="T77" fmla="*/ 417 h 1275"/>
                    <a:gd name="T78" fmla="*/ 0 w 957"/>
                    <a:gd name="T79" fmla="*/ 507 h 1275"/>
                    <a:gd name="T80" fmla="*/ 144 w 957"/>
                    <a:gd name="T81" fmla="*/ 738 h 1275"/>
                    <a:gd name="T82" fmla="*/ 159 w 957"/>
                    <a:gd name="T83" fmla="*/ 927 h 1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7"/>
                    <a:gd name="T127" fmla="*/ 0 h 1275"/>
                    <a:gd name="T128" fmla="*/ 957 w 957"/>
                    <a:gd name="T129" fmla="*/ 1275 h 1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7" h="1275">
                      <a:moveTo>
                        <a:pt x="159" y="927"/>
                      </a:moveTo>
                      <a:lnTo>
                        <a:pt x="192" y="924"/>
                      </a:lnTo>
                      <a:lnTo>
                        <a:pt x="222" y="906"/>
                      </a:lnTo>
                      <a:lnTo>
                        <a:pt x="282" y="909"/>
                      </a:lnTo>
                      <a:lnTo>
                        <a:pt x="339" y="906"/>
                      </a:lnTo>
                      <a:lnTo>
                        <a:pt x="384" y="951"/>
                      </a:lnTo>
                      <a:lnTo>
                        <a:pt x="465" y="918"/>
                      </a:lnTo>
                      <a:lnTo>
                        <a:pt x="513" y="909"/>
                      </a:lnTo>
                      <a:lnTo>
                        <a:pt x="525" y="927"/>
                      </a:lnTo>
                      <a:lnTo>
                        <a:pt x="546" y="930"/>
                      </a:lnTo>
                      <a:lnTo>
                        <a:pt x="573" y="960"/>
                      </a:lnTo>
                      <a:lnTo>
                        <a:pt x="573" y="1038"/>
                      </a:lnTo>
                      <a:lnTo>
                        <a:pt x="591" y="1077"/>
                      </a:lnTo>
                      <a:lnTo>
                        <a:pt x="630" y="1149"/>
                      </a:lnTo>
                      <a:lnTo>
                        <a:pt x="663" y="1158"/>
                      </a:lnTo>
                      <a:lnTo>
                        <a:pt x="687" y="1212"/>
                      </a:lnTo>
                      <a:lnTo>
                        <a:pt x="768" y="1275"/>
                      </a:lnTo>
                      <a:lnTo>
                        <a:pt x="807" y="1269"/>
                      </a:lnTo>
                      <a:lnTo>
                        <a:pt x="828" y="1203"/>
                      </a:lnTo>
                      <a:lnTo>
                        <a:pt x="792" y="1089"/>
                      </a:lnTo>
                      <a:lnTo>
                        <a:pt x="744" y="1008"/>
                      </a:lnTo>
                      <a:lnTo>
                        <a:pt x="747" y="957"/>
                      </a:lnTo>
                      <a:lnTo>
                        <a:pt x="714" y="957"/>
                      </a:lnTo>
                      <a:lnTo>
                        <a:pt x="654" y="873"/>
                      </a:lnTo>
                      <a:lnTo>
                        <a:pt x="651" y="813"/>
                      </a:lnTo>
                      <a:lnTo>
                        <a:pt x="654" y="708"/>
                      </a:lnTo>
                      <a:lnTo>
                        <a:pt x="678" y="666"/>
                      </a:lnTo>
                      <a:lnTo>
                        <a:pt x="705" y="624"/>
                      </a:lnTo>
                      <a:lnTo>
                        <a:pt x="771" y="567"/>
                      </a:lnTo>
                      <a:lnTo>
                        <a:pt x="810" y="456"/>
                      </a:lnTo>
                      <a:lnTo>
                        <a:pt x="834" y="456"/>
                      </a:lnTo>
                      <a:lnTo>
                        <a:pt x="849" y="414"/>
                      </a:lnTo>
                      <a:lnTo>
                        <a:pt x="888" y="402"/>
                      </a:lnTo>
                      <a:lnTo>
                        <a:pt x="930" y="348"/>
                      </a:lnTo>
                      <a:lnTo>
                        <a:pt x="888" y="357"/>
                      </a:lnTo>
                      <a:lnTo>
                        <a:pt x="897" y="330"/>
                      </a:lnTo>
                      <a:lnTo>
                        <a:pt x="957" y="279"/>
                      </a:lnTo>
                      <a:lnTo>
                        <a:pt x="954" y="258"/>
                      </a:lnTo>
                      <a:lnTo>
                        <a:pt x="933" y="258"/>
                      </a:lnTo>
                      <a:lnTo>
                        <a:pt x="891" y="276"/>
                      </a:lnTo>
                      <a:lnTo>
                        <a:pt x="921" y="216"/>
                      </a:lnTo>
                      <a:lnTo>
                        <a:pt x="906" y="168"/>
                      </a:lnTo>
                      <a:lnTo>
                        <a:pt x="867" y="177"/>
                      </a:lnTo>
                      <a:lnTo>
                        <a:pt x="870" y="156"/>
                      </a:lnTo>
                      <a:lnTo>
                        <a:pt x="876" y="138"/>
                      </a:lnTo>
                      <a:lnTo>
                        <a:pt x="834" y="99"/>
                      </a:lnTo>
                      <a:lnTo>
                        <a:pt x="792" y="54"/>
                      </a:lnTo>
                      <a:lnTo>
                        <a:pt x="798" y="30"/>
                      </a:lnTo>
                      <a:lnTo>
                        <a:pt x="750" y="0"/>
                      </a:lnTo>
                      <a:lnTo>
                        <a:pt x="723" y="39"/>
                      </a:lnTo>
                      <a:lnTo>
                        <a:pt x="705" y="69"/>
                      </a:lnTo>
                      <a:lnTo>
                        <a:pt x="690" y="93"/>
                      </a:lnTo>
                      <a:lnTo>
                        <a:pt x="663" y="108"/>
                      </a:lnTo>
                      <a:lnTo>
                        <a:pt x="639" y="108"/>
                      </a:lnTo>
                      <a:lnTo>
                        <a:pt x="636" y="174"/>
                      </a:lnTo>
                      <a:lnTo>
                        <a:pt x="594" y="231"/>
                      </a:lnTo>
                      <a:lnTo>
                        <a:pt x="579" y="249"/>
                      </a:lnTo>
                      <a:lnTo>
                        <a:pt x="561" y="228"/>
                      </a:lnTo>
                      <a:lnTo>
                        <a:pt x="546" y="258"/>
                      </a:lnTo>
                      <a:lnTo>
                        <a:pt x="501" y="255"/>
                      </a:lnTo>
                      <a:lnTo>
                        <a:pt x="459" y="222"/>
                      </a:lnTo>
                      <a:lnTo>
                        <a:pt x="441" y="186"/>
                      </a:lnTo>
                      <a:lnTo>
                        <a:pt x="441" y="144"/>
                      </a:lnTo>
                      <a:lnTo>
                        <a:pt x="408" y="147"/>
                      </a:lnTo>
                      <a:lnTo>
                        <a:pt x="384" y="147"/>
                      </a:lnTo>
                      <a:lnTo>
                        <a:pt x="318" y="144"/>
                      </a:lnTo>
                      <a:lnTo>
                        <a:pt x="297" y="150"/>
                      </a:lnTo>
                      <a:lnTo>
                        <a:pt x="264" y="210"/>
                      </a:lnTo>
                      <a:lnTo>
                        <a:pt x="240" y="249"/>
                      </a:lnTo>
                      <a:lnTo>
                        <a:pt x="222" y="231"/>
                      </a:lnTo>
                      <a:lnTo>
                        <a:pt x="207" y="255"/>
                      </a:lnTo>
                      <a:lnTo>
                        <a:pt x="126" y="255"/>
                      </a:lnTo>
                      <a:lnTo>
                        <a:pt x="108" y="300"/>
                      </a:lnTo>
                      <a:lnTo>
                        <a:pt x="99" y="345"/>
                      </a:lnTo>
                      <a:lnTo>
                        <a:pt x="81" y="354"/>
                      </a:lnTo>
                      <a:lnTo>
                        <a:pt x="45" y="348"/>
                      </a:lnTo>
                      <a:lnTo>
                        <a:pt x="57" y="381"/>
                      </a:lnTo>
                      <a:lnTo>
                        <a:pt x="21" y="417"/>
                      </a:lnTo>
                      <a:lnTo>
                        <a:pt x="18" y="483"/>
                      </a:lnTo>
                      <a:lnTo>
                        <a:pt x="0" y="507"/>
                      </a:lnTo>
                      <a:lnTo>
                        <a:pt x="135" y="492"/>
                      </a:lnTo>
                      <a:lnTo>
                        <a:pt x="144" y="738"/>
                      </a:lnTo>
                      <a:lnTo>
                        <a:pt x="147" y="843"/>
                      </a:lnTo>
                      <a:lnTo>
                        <a:pt x="159" y="927"/>
                      </a:lnTo>
                      <a:close/>
                    </a:path>
                  </a:pathLst>
                </a:custGeom>
                <a:noFill/>
                <a:ln w="57150" cmpd="sng">
                  <a:solidFill>
                    <a:schemeClr val="tx1"/>
                  </a:solidFill>
                  <a:round/>
                  <a:headEnd/>
                  <a:tailEnd/>
                </a:ln>
              </p:spPr>
              <p:txBody>
                <a:bodyPr/>
                <a:lstStyle/>
                <a:p>
                  <a:endParaRPr lang="en-US"/>
                </a:p>
              </p:txBody>
            </p:sp>
            <p:sp>
              <p:nvSpPr>
                <p:cNvPr id="2078" name="Freeform 233"/>
                <p:cNvSpPr>
                  <a:spLocks/>
                </p:cNvSpPr>
                <p:nvPr/>
              </p:nvSpPr>
              <p:spPr bwMode="auto">
                <a:xfrm>
                  <a:off x="4569" y="2879"/>
                  <a:ext cx="369" cy="625"/>
                </a:xfrm>
                <a:custGeom>
                  <a:avLst/>
                  <a:gdLst>
                    <a:gd name="T0" fmla="*/ 102 w 369"/>
                    <a:gd name="T1" fmla="*/ 625 h 625"/>
                    <a:gd name="T2" fmla="*/ 165 w 369"/>
                    <a:gd name="T3" fmla="*/ 585 h 625"/>
                    <a:gd name="T4" fmla="*/ 198 w 369"/>
                    <a:gd name="T5" fmla="*/ 576 h 625"/>
                    <a:gd name="T6" fmla="*/ 216 w 369"/>
                    <a:gd name="T7" fmla="*/ 558 h 625"/>
                    <a:gd name="T8" fmla="*/ 231 w 369"/>
                    <a:gd name="T9" fmla="*/ 553 h 625"/>
                    <a:gd name="T10" fmla="*/ 254 w 369"/>
                    <a:gd name="T11" fmla="*/ 510 h 625"/>
                    <a:gd name="T12" fmla="*/ 236 w 369"/>
                    <a:gd name="T13" fmla="*/ 510 h 625"/>
                    <a:gd name="T14" fmla="*/ 228 w 369"/>
                    <a:gd name="T15" fmla="*/ 487 h 625"/>
                    <a:gd name="T16" fmla="*/ 218 w 369"/>
                    <a:gd name="T17" fmla="*/ 492 h 625"/>
                    <a:gd name="T18" fmla="*/ 201 w 369"/>
                    <a:gd name="T19" fmla="*/ 481 h 625"/>
                    <a:gd name="T20" fmla="*/ 222 w 369"/>
                    <a:gd name="T21" fmla="*/ 459 h 625"/>
                    <a:gd name="T22" fmla="*/ 203 w 369"/>
                    <a:gd name="T23" fmla="*/ 438 h 625"/>
                    <a:gd name="T24" fmla="*/ 209 w 369"/>
                    <a:gd name="T25" fmla="*/ 349 h 625"/>
                    <a:gd name="T26" fmla="*/ 231 w 369"/>
                    <a:gd name="T27" fmla="*/ 318 h 625"/>
                    <a:gd name="T28" fmla="*/ 251 w 369"/>
                    <a:gd name="T29" fmla="*/ 303 h 625"/>
                    <a:gd name="T30" fmla="*/ 263 w 369"/>
                    <a:gd name="T31" fmla="*/ 280 h 625"/>
                    <a:gd name="T32" fmla="*/ 264 w 369"/>
                    <a:gd name="T33" fmla="*/ 256 h 625"/>
                    <a:gd name="T34" fmla="*/ 305 w 369"/>
                    <a:gd name="T35" fmla="*/ 252 h 625"/>
                    <a:gd name="T36" fmla="*/ 335 w 369"/>
                    <a:gd name="T37" fmla="*/ 199 h 625"/>
                    <a:gd name="T38" fmla="*/ 354 w 369"/>
                    <a:gd name="T39" fmla="*/ 189 h 625"/>
                    <a:gd name="T40" fmla="*/ 369 w 369"/>
                    <a:gd name="T41" fmla="*/ 163 h 625"/>
                    <a:gd name="T42" fmla="*/ 332 w 369"/>
                    <a:gd name="T43" fmla="*/ 123 h 625"/>
                    <a:gd name="T44" fmla="*/ 279 w 369"/>
                    <a:gd name="T45" fmla="*/ 19 h 625"/>
                    <a:gd name="T46" fmla="*/ 254 w 369"/>
                    <a:gd name="T47" fmla="*/ 21 h 625"/>
                    <a:gd name="T48" fmla="*/ 227 w 369"/>
                    <a:gd name="T49" fmla="*/ 0 h 625"/>
                    <a:gd name="T50" fmla="*/ 215 w 369"/>
                    <a:gd name="T51" fmla="*/ 37 h 625"/>
                    <a:gd name="T52" fmla="*/ 188 w 369"/>
                    <a:gd name="T53" fmla="*/ 18 h 625"/>
                    <a:gd name="T54" fmla="*/ 180 w 369"/>
                    <a:gd name="T55" fmla="*/ 58 h 625"/>
                    <a:gd name="T56" fmla="*/ 164 w 369"/>
                    <a:gd name="T57" fmla="*/ 111 h 625"/>
                    <a:gd name="T58" fmla="*/ 155 w 369"/>
                    <a:gd name="T59" fmla="*/ 141 h 625"/>
                    <a:gd name="T60" fmla="*/ 158 w 369"/>
                    <a:gd name="T61" fmla="*/ 184 h 625"/>
                    <a:gd name="T62" fmla="*/ 140 w 369"/>
                    <a:gd name="T63" fmla="*/ 220 h 625"/>
                    <a:gd name="T64" fmla="*/ 128 w 369"/>
                    <a:gd name="T65" fmla="*/ 243 h 625"/>
                    <a:gd name="T66" fmla="*/ 3 w 369"/>
                    <a:gd name="T67" fmla="*/ 304 h 625"/>
                    <a:gd name="T68" fmla="*/ 0 w 369"/>
                    <a:gd name="T69" fmla="*/ 343 h 625"/>
                    <a:gd name="T70" fmla="*/ 24 w 369"/>
                    <a:gd name="T71" fmla="*/ 387 h 625"/>
                    <a:gd name="T72" fmla="*/ 36 w 369"/>
                    <a:gd name="T73" fmla="*/ 423 h 625"/>
                    <a:gd name="T74" fmla="*/ 63 w 369"/>
                    <a:gd name="T75" fmla="*/ 442 h 625"/>
                    <a:gd name="T76" fmla="*/ 63 w 369"/>
                    <a:gd name="T77" fmla="*/ 517 h 625"/>
                    <a:gd name="T78" fmla="*/ 69 w 369"/>
                    <a:gd name="T79" fmla="*/ 567 h 625"/>
                    <a:gd name="T80" fmla="*/ 102 w 369"/>
                    <a:gd name="T81" fmla="*/ 625 h 6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9"/>
                    <a:gd name="T124" fmla="*/ 0 h 625"/>
                    <a:gd name="T125" fmla="*/ 369 w 369"/>
                    <a:gd name="T126" fmla="*/ 625 h 6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9" h="625">
                      <a:moveTo>
                        <a:pt x="102" y="625"/>
                      </a:moveTo>
                      <a:lnTo>
                        <a:pt x="165" y="585"/>
                      </a:lnTo>
                      <a:lnTo>
                        <a:pt x="198" y="576"/>
                      </a:lnTo>
                      <a:lnTo>
                        <a:pt x="216" y="558"/>
                      </a:lnTo>
                      <a:lnTo>
                        <a:pt x="231" y="553"/>
                      </a:lnTo>
                      <a:lnTo>
                        <a:pt x="254" y="510"/>
                      </a:lnTo>
                      <a:lnTo>
                        <a:pt x="236" y="510"/>
                      </a:lnTo>
                      <a:lnTo>
                        <a:pt x="228" y="487"/>
                      </a:lnTo>
                      <a:lnTo>
                        <a:pt x="218" y="492"/>
                      </a:lnTo>
                      <a:lnTo>
                        <a:pt x="201" y="481"/>
                      </a:lnTo>
                      <a:lnTo>
                        <a:pt x="222" y="459"/>
                      </a:lnTo>
                      <a:lnTo>
                        <a:pt x="203" y="438"/>
                      </a:lnTo>
                      <a:lnTo>
                        <a:pt x="209" y="349"/>
                      </a:lnTo>
                      <a:lnTo>
                        <a:pt x="231" y="318"/>
                      </a:lnTo>
                      <a:lnTo>
                        <a:pt x="251" y="303"/>
                      </a:lnTo>
                      <a:lnTo>
                        <a:pt x="263" y="280"/>
                      </a:lnTo>
                      <a:lnTo>
                        <a:pt x="264" y="256"/>
                      </a:lnTo>
                      <a:lnTo>
                        <a:pt x="305" y="252"/>
                      </a:lnTo>
                      <a:lnTo>
                        <a:pt x="335" y="199"/>
                      </a:lnTo>
                      <a:lnTo>
                        <a:pt x="354" y="189"/>
                      </a:lnTo>
                      <a:lnTo>
                        <a:pt x="369" y="163"/>
                      </a:lnTo>
                      <a:lnTo>
                        <a:pt x="332" y="123"/>
                      </a:lnTo>
                      <a:lnTo>
                        <a:pt x="279" y="19"/>
                      </a:lnTo>
                      <a:lnTo>
                        <a:pt x="254" y="21"/>
                      </a:lnTo>
                      <a:lnTo>
                        <a:pt x="227" y="0"/>
                      </a:lnTo>
                      <a:lnTo>
                        <a:pt x="215" y="37"/>
                      </a:lnTo>
                      <a:lnTo>
                        <a:pt x="188" y="18"/>
                      </a:lnTo>
                      <a:lnTo>
                        <a:pt x="180" y="58"/>
                      </a:lnTo>
                      <a:lnTo>
                        <a:pt x="164" y="111"/>
                      </a:lnTo>
                      <a:lnTo>
                        <a:pt x="155" y="141"/>
                      </a:lnTo>
                      <a:lnTo>
                        <a:pt x="158" y="184"/>
                      </a:lnTo>
                      <a:lnTo>
                        <a:pt x="140" y="220"/>
                      </a:lnTo>
                      <a:lnTo>
                        <a:pt x="128" y="243"/>
                      </a:lnTo>
                      <a:lnTo>
                        <a:pt x="3" y="304"/>
                      </a:lnTo>
                      <a:lnTo>
                        <a:pt x="0" y="343"/>
                      </a:lnTo>
                      <a:lnTo>
                        <a:pt x="24" y="387"/>
                      </a:lnTo>
                      <a:lnTo>
                        <a:pt x="36" y="423"/>
                      </a:lnTo>
                      <a:lnTo>
                        <a:pt x="63" y="442"/>
                      </a:lnTo>
                      <a:lnTo>
                        <a:pt x="63" y="517"/>
                      </a:lnTo>
                      <a:lnTo>
                        <a:pt x="69" y="567"/>
                      </a:lnTo>
                      <a:lnTo>
                        <a:pt x="102" y="625"/>
                      </a:lnTo>
                      <a:close/>
                    </a:path>
                  </a:pathLst>
                </a:custGeom>
                <a:noFill/>
                <a:ln w="57150" cmpd="sng">
                  <a:solidFill>
                    <a:schemeClr val="tx1"/>
                  </a:solidFill>
                  <a:round/>
                  <a:headEnd/>
                  <a:tailEnd/>
                </a:ln>
              </p:spPr>
              <p:txBody>
                <a:bodyPr/>
                <a:lstStyle/>
                <a:p>
                  <a:endParaRPr lang="en-US"/>
                </a:p>
              </p:txBody>
            </p:sp>
            <p:sp>
              <p:nvSpPr>
                <p:cNvPr id="2079" name="Freeform 234"/>
                <p:cNvSpPr>
                  <a:spLocks/>
                </p:cNvSpPr>
                <p:nvPr/>
              </p:nvSpPr>
              <p:spPr bwMode="auto">
                <a:xfrm>
                  <a:off x="4262" y="3189"/>
                  <a:ext cx="472" cy="531"/>
                </a:xfrm>
                <a:custGeom>
                  <a:avLst/>
                  <a:gdLst>
                    <a:gd name="T0" fmla="*/ 294 w 472"/>
                    <a:gd name="T1" fmla="*/ 0 h 531"/>
                    <a:gd name="T2" fmla="*/ 241 w 472"/>
                    <a:gd name="T3" fmla="*/ 8 h 531"/>
                    <a:gd name="T4" fmla="*/ 202 w 472"/>
                    <a:gd name="T5" fmla="*/ 29 h 531"/>
                    <a:gd name="T6" fmla="*/ 171 w 472"/>
                    <a:gd name="T7" fmla="*/ 56 h 531"/>
                    <a:gd name="T8" fmla="*/ 175 w 472"/>
                    <a:gd name="T9" fmla="*/ 95 h 531"/>
                    <a:gd name="T10" fmla="*/ 153 w 472"/>
                    <a:gd name="T11" fmla="*/ 122 h 531"/>
                    <a:gd name="T12" fmla="*/ 156 w 472"/>
                    <a:gd name="T13" fmla="*/ 141 h 531"/>
                    <a:gd name="T14" fmla="*/ 165 w 472"/>
                    <a:gd name="T15" fmla="*/ 164 h 531"/>
                    <a:gd name="T16" fmla="*/ 154 w 472"/>
                    <a:gd name="T17" fmla="*/ 189 h 531"/>
                    <a:gd name="T18" fmla="*/ 120 w 472"/>
                    <a:gd name="T19" fmla="*/ 213 h 531"/>
                    <a:gd name="T20" fmla="*/ 51 w 472"/>
                    <a:gd name="T21" fmla="*/ 207 h 531"/>
                    <a:gd name="T22" fmla="*/ 37 w 472"/>
                    <a:gd name="T23" fmla="*/ 237 h 531"/>
                    <a:gd name="T24" fmla="*/ 10 w 472"/>
                    <a:gd name="T25" fmla="*/ 257 h 531"/>
                    <a:gd name="T26" fmla="*/ 25 w 472"/>
                    <a:gd name="T27" fmla="*/ 275 h 531"/>
                    <a:gd name="T28" fmla="*/ 43 w 472"/>
                    <a:gd name="T29" fmla="*/ 278 h 531"/>
                    <a:gd name="T30" fmla="*/ 36 w 472"/>
                    <a:gd name="T31" fmla="*/ 294 h 531"/>
                    <a:gd name="T32" fmla="*/ 0 w 472"/>
                    <a:gd name="T33" fmla="*/ 347 h 531"/>
                    <a:gd name="T34" fmla="*/ 274 w 472"/>
                    <a:gd name="T35" fmla="*/ 285 h 531"/>
                    <a:gd name="T36" fmla="*/ 283 w 472"/>
                    <a:gd name="T37" fmla="*/ 290 h 531"/>
                    <a:gd name="T38" fmla="*/ 292 w 472"/>
                    <a:gd name="T39" fmla="*/ 312 h 531"/>
                    <a:gd name="T40" fmla="*/ 315 w 472"/>
                    <a:gd name="T41" fmla="*/ 315 h 531"/>
                    <a:gd name="T42" fmla="*/ 325 w 472"/>
                    <a:gd name="T43" fmla="*/ 341 h 531"/>
                    <a:gd name="T44" fmla="*/ 321 w 472"/>
                    <a:gd name="T45" fmla="*/ 416 h 531"/>
                    <a:gd name="T46" fmla="*/ 349 w 472"/>
                    <a:gd name="T47" fmla="*/ 425 h 531"/>
                    <a:gd name="T48" fmla="*/ 331 w 472"/>
                    <a:gd name="T49" fmla="*/ 462 h 531"/>
                    <a:gd name="T50" fmla="*/ 322 w 472"/>
                    <a:gd name="T51" fmla="*/ 479 h 531"/>
                    <a:gd name="T52" fmla="*/ 351 w 472"/>
                    <a:gd name="T53" fmla="*/ 528 h 531"/>
                    <a:gd name="T54" fmla="*/ 379 w 472"/>
                    <a:gd name="T55" fmla="*/ 531 h 531"/>
                    <a:gd name="T56" fmla="*/ 379 w 472"/>
                    <a:gd name="T57" fmla="*/ 507 h 531"/>
                    <a:gd name="T58" fmla="*/ 393 w 472"/>
                    <a:gd name="T59" fmla="*/ 476 h 531"/>
                    <a:gd name="T60" fmla="*/ 394 w 472"/>
                    <a:gd name="T61" fmla="*/ 413 h 531"/>
                    <a:gd name="T62" fmla="*/ 382 w 472"/>
                    <a:gd name="T63" fmla="*/ 405 h 531"/>
                    <a:gd name="T64" fmla="*/ 394 w 472"/>
                    <a:gd name="T65" fmla="*/ 354 h 531"/>
                    <a:gd name="T66" fmla="*/ 448 w 472"/>
                    <a:gd name="T67" fmla="*/ 341 h 531"/>
                    <a:gd name="T68" fmla="*/ 468 w 472"/>
                    <a:gd name="T69" fmla="*/ 323 h 531"/>
                    <a:gd name="T70" fmla="*/ 472 w 472"/>
                    <a:gd name="T71" fmla="*/ 306 h 531"/>
                    <a:gd name="T72" fmla="*/ 457 w 472"/>
                    <a:gd name="T73" fmla="*/ 300 h 531"/>
                    <a:gd name="T74" fmla="*/ 445 w 472"/>
                    <a:gd name="T75" fmla="*/ 311 h 531"/>
                    <a:gd name="T76" fmla="*/ 405 w 472"/>
                    <a:gd name="T77" fmla="*/ 336 h 531"/>
                    <a:gd name="T78" fmla="*/ 388 w 472"/>
                    <a:gd name="T79" fmla="*/ 312 h 531"/>
                    <a:gd name="T80" fmla="*/ 364 w 472"/>
                    <a:gd name="T81" fmla="*/ 272 h 531"/>
                    <a:gd name="T82" fmla="*/ 354 w 472"/>
                    <a:gd name="T83" fmla="*/ 215 h 531"/>
                    <a:gd name="T84" fmla="*/ 351 w 472"/>
                    <a:gd name="T85" fmla="*/ 138 h 531"/>
                    <a:gd name="T86" fmla="*/ 330 w 472"/>
                    <a:gd name="T87" fmla="*/ 125 h 531"/>
                    <a:gd name="T88" fmla="*/ 313 w 472"/>
                    <a:gd name="T89" fmla="*/ 69 h 531"/>
                    <a:gd name="T90" fmla="*/ 291 w 472"/>
                    <a:gd name="T91" fmla="*/ 33 h 531"/>
                    <a:gd name="T92" fmla="*/ 294 w 472"/>
                    <a:gd name="T93" fmla="*/ 0 h 5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2"/>
                    <a:gd name="T142" fmla="*/ 0 h 531"/>
                    <a:gd name="T143" fmla="*/ 472 w 472"/>
                    <a:gd name="T144" fmla="*/ 531 h 5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2" h="531">
                      <a:moveTo>
                        <a:pt x="294" y="0"/>
                      </a:moveTo>
                      <a:lnTo>
                        <a:pt x="241" y="8"/>
                      </a:lnTo>
                      <a:lnTo>
                        <a:pt x="202" y="29"/>
                      </a:lnTo>
                      <a:lnTo>
                        <a:pt x="171" y="56"/>
                      </a:lnTo>
                      <a:lnTo>
                        <a:pt x="175" y="95"/>
                      </a:lnTo>
                      <a:lnTo>
                        <a:pt x="153" y="122"/>
                      </a:lnTo>
                      <a:lnTo>
                        <a:pt x="156" y="141"/>
                      </a:lnTo>
                      <a:lnTo>
                        <a:pt x="165" y="164"/>
                      </a:lnTo>
                      <a:lnTo>
                        <a:pt x="154" y="189"/>
                      </a:lnTo>
                      <a:lnTo>
                        <a:pt x="120" y="213"/>
                      </a:lnTo>
                      <a:lnTo>
                        <a:pt x="51" y="207"/>
                      </a:lnTo>
                      <a:lnTo>
                        <a:pt x="37" y="237"/>
                      </a:lnTo>
                      <a:lnTo>
                        <a:pt x="10" y="257"/>
                      </a:lnTo>
                      <a:lnTo>
                        <a:pt x="25" y="275"/>
                      </a:lnTo>
                      <a:lnTo>
                        <a:pt x="43" y="278"/>
                      </a:lnTo>
                      <a:lnTo>
                        <a:pt x="36" y="294"/>
                      </a:lnTo>
                      <a:lnTo>
                        <a:pt x="0" y="347"/>
                      </a:lnTo>
                      <a:lnTo>
                        <a:pt x="274" y="285"/>
                      </a:lnTo>
                      <a:lnTo>
                        <a:pt x="283" y="290"/>
                      </a:lnTo>
                      <a:lnTo>
                        <a:pt x="292" y="312"/>
                      </a:lnTo>
                      <a:lnTo>
                        <a:pt x="315" y="315"/>
                      </a:lnTo>
                      <a:lnTo>
                        <a:pt x="325" y="341"/>
                      </a:lnTo>
                      <a:lnTo>
                        <a:pt x="321" y="416"/>
                      </a:lnTo>
                      <a:lnTo>
                        <a:pt x="349" y="425"/>
                      </a:lnTo>
                      <a:lnTo>
                        <a:pt x="331" y="462"/>
                      </a:lnTo>
                      <a:lnTo>
                        <a:pt x="322" y="479"/>
                      </a:lnTo>
                      <a:lnTo>
                        <a:pt x="351" y="528"/>
                      </a:lnTo>
                      <a:lnTo>
                        <a:pt x="379" y="531"/>
                      </a:lnTo>
                      <a:lnTo>
                        <a:pt x="379" y="507"/>
                      </a:lnTo>
                      <a:lnTo>
                        <a:pt x="393" y="476"/>
                      </a:lnTo>
                      <a:lnTo>
                        <a:pt x="394" y="413"/>
                      </a:lnTo>
                      <a:lnTo>
                        <a:pt x="382" y="405"/>
                      </a:lnTo>
                      <a:lnTo>
                        <a:pt x="394" y="354"/>
                      </a:lnTo>
                      <a:lnTo>
                        <a:pt x="448" y="341"/>
                      </a:lnTo>
                      <a:lnTo>
                        <a:pt x="468" y="323"/>
                      </a:lnTo>
                      <a:lnTo>
                        <a:pt x="472" y="306"/>
                      </a:lnTo>
                      <a:lnTo>
                        <a:pt x="457" y="300"/>
                      </a:lnTo>
                      <a:lnTo>
                        <a:pt x="445" y="311"/>
                      </a:lnTo>
                      <a:lnTo>
                        <a:pt x="405" y="336"/>
                      </a:lnTo>
                      <a:lnTo>
                        <a:pt x="388" y="312"/>
                      </a:lnTo>
                      <a:lnTo>
                        <a:pt x="364" y="272"/>
                      </a:lnTo>
                      <a:lnTo>
                        <a:pt x="354" y="215"/>
                      </a:lnTo>
                      <a:lnTo>
                        <a:pt x="351" y="138"/>
                      </a:lnTo>
                      <a:lnTo>
                        <a:pt x="330" y="125"/>
                      </a:lnTo>
                      <a:lnTo>
                        <a:pt x="313" y="69"/>
                      </a:lnTo>
                      <a:lnTo>
                        <a:pt x="291" y="33"/>
                      </a:lnTo>
                      <a:lnTo>
                        <a:pt x="294" y="0"/>
                      </a:lnTo>
                      <a:close/>
                    </a:path>
                  </a:pathLst>
                </a:custGeom>
                <a:noFill/>
                <a:ln w="57150" cmpd="sng">
                  <a:solidFill>
                    <a:schemeClr val="tx1"/>
                  </a:solidFill>
                  <a:round/>
                  <a:headEnd/>
                  <a:tailEnd/>
                </a:ln>
              </p:spPr>
              <p:txBody>
                <a:bodyPr/>
                <a:lstStyle/>
                <a:p>
                  <a:endParaRPr lang="en-US"/>
                </a:p>
              </p:txBody>
            </p:sp>
            <p:sp>
              <p:nvSpPr>
                <p:cNvPr id="2080" name="Freeform 235"/>
                <p:cNvSpPr>
                  <a:spLocks/>
                </p:cNvSpPr>
                <p:nvPr/>
              </p:nvSpPr>
              <p:spPr bwMode="auto">
                <a:xfrm>
                  <a:off x="4232" y="3488"/>
                  <a:ext cx="403" cy="412"/>
                </a:xfrm>
                <a:custGeom>
                  <a:avLst/>
                  <a:gdLst>
                    <a:gd name="T0" fmla="*/ 4 w 403"/>
                    <a:gd name="T1" fmla="*/ 79 h 412"/>
                    <a:gd name="T2" fmla="*/ 46 w 403"/>
                    <a:gd name="T3" fmla="*/ 246 h 412"/>
                    <a:gd name="T4" fmla="*/ 112 w 403"/>
                    <a:gd name="T5" fmla="*/ 234 h 412"/>
                    <a:gd name="T6" fmla="*/ 123 w 403"/>
                    <a:gd name="T7" fmla="*/ 267 h 412"/>
                    <a:gd name="T8" fmla="*/ 145 w 403"/>
                    <a:gd name="T9" fmla="*/ 247 h 412"/>
                    <a:gd name="T10" fmla="*/ 174 w 403"/>
                    <a:gd name="T11" fmla="*/ 247 h 412"/>
                    <a:gd name="T12" fmla="*/ 198 w 403"/>
                    <a:gd name="T13" fmla="*/ 223 h 412"/>
                    <a:gd name="T14" fmla="*/ 292 w 403"/>
                    <a:gd name="T15" fmla="*/ 285 h 412"/>
                    <a:gd name="T16" fmla="*/ 282 w 403"/>
                    <a:gd name="T17" fmla="*/ 310 h 412"/>
                    <a:gd name="T18" fmla="*/ 357 w 403"/>
                    <a:gd name="T19" fmla="*/ 391 h 412"/>
                    <a:gd name="T20" fmla="*/ 367 w 403"/>
                    <a:gd name="T21" fmla="*/ 409 h 412"/>
                    <a:gd name="T22" fmla="*/ 390 w 403"/>
                    <a:gd name="T23" fmla="*/ 412 h 412"/>
                    <a:gd name="T24" fmla="*/ 390 w 403"/>
                    <a:gd name="T25" fmla="*/ 382 h 412"/>
                    <a:gd name="T26" fmla="*/ 403 w 403"/>
                    <a:gd name="T27" fmla="*/ 366 h 412"/>
                    <a:gd name="T28" fmla="*/ 400 w 403"/>
                    <a:gd name="T29" fmla="*/ 255 h 412"/>
                    <a:gd name="T30" fmla="*/ 387 w 403"/>
                    <a:gd name="T31" fmla="*/ 240 h 412"/>
                    <a:gd name="T32" fmla="*/ 369 w 403"/>
                    <a:gd name="T33" fmla="*/ 241 h 412"/>
                    <a:gd name="T34" fmla="*/ 336 w 403"/>
                    <a:gd name="T35" fmla="*/ 177 h 412"/>
                    <a:gd name="T36" fmla="*/ 361 w 403"/>
                    <a:gd name="T37" fmla="*/ 130 h 412"/>
                    <a:gd name="T38" fmla="*/ 333 w 403"/>
                    <a:gd name="T39" fmla="*/ 115 h 412"/>
                    <a:gd name="T40" fmla="*/ 337 w 403"/>
                    <a:gd name="T41" fmla="*/ 33 h 412"/>
                    <a:gd name="T42" fmla="*/ 319 w 403"/>
                    <a:gd name="T43" fmla="*/ 28 h 412"/>
                    <a:gd name="T44" fmla="*/ 307 w 403"/>
                    <a:gd name="T45" fmla="*/ 22 h 412"/>
                    <a:gd name="T46" fmla="*/ 303 w 403"/>
                    <a:gd name="T47" fmla="*/ 0 h 412"/>
                    <a:gd name="T48" fmla="*/ 28 w 403"/>
                    <a:gd name="T49" fmla="*/ 66 h 412"/>
                    <a:gd name="T50" fmla="*/ 16 w 403"/>
                    <a:gd name="T51" fmla="*/ 51 h 412"/>
                    <a:gd name="T52" fmla="*/ 0 w 403"/>
                    <a:gd name="T53" fmla="*/ 58 h 412"/>
                    <a:gd name="T54" fmla="*/ 3 w 403"/>
                    <a:gd name="T55" fmla="*/ 69 h 412"/>
                    <a:gd name="T56" fmla="*/ 4 w 403"/>
                    <a:gd name="T57" fmla="*/ 79 h 4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3"/>
                    <a:gd name="T88" fmla="*/ 0 h 412"/>
                    <a:gd name="T89" fmla="*/ 403 w 403"/>
                    <a:gd name="T90" fmla="*/ 412 h 4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3" h="412">
                      <a:moveTo>
                        <a:pt x="4" y="79"/>
                      </a:moveTo>
                      <a:lnTo>
                        <a:pt x="46" y="246"/>
                      </a:lnTo>
                      <a:lnTo>
                        <a:pt x="112" y="234"/>
                      </a:lnTo>
                      <a:lnTo>
                        <a:pt x="123" y="267"/>
                      </a:lnTo>
                      <a:lnTo>
                        <a:pt x="145" y="247"/>
                      </a:lnTo>
                      <a:lnTo>
                        <a:pt x="174" y="247"/>
                      </a:lnTo>
                      <a:lnTo>
                        <a:pt x="198" y="223"/>
                      </a:lnTo>
                      <a:lnTo>
                        <a:pt x="292" y="285"/>
                      </a:lnTo>
                      <a:lnTo>
                        <a:pt x="282" y="310"/>
                      </a:lnTo>
                      <a:lnTo>
                        <a:pt x="357" y="391"/>
                      </a:lnTo>
                      <a:lnTo>
                        <a:pt x="367" y="409"/>
                      </a:lnTo>
                      <a:lnTo>
                        <a:pt x="390" y="412"/>
                      </a:lnTo>
                      <a:lnTo>
                        <a:pt x="390" y="382"/>
                      </a:lnTo>
                      <a:lnTo>
                        <a:pt x="403" y="366"/>
                      </a:lnTo>
                      <a:lnTo>
                        <a:pt x="400" y="255"/>
                      </a:lnTo>
                      <a:lnTo>
                        <a:pt x="387" y="240"/>
                      </a:lnTo>
                      <a:lnTo>
                        <a:pt x="369" y="241"/>
                      </a:lnTo>
                      <a:lnTo>
                        <a:pt x="336" y="177"/>
                      </a:lnTo>
                      <a:lnTo>
                        <a:pt x="361" y="130"/>
                      </a:lnTo>
                      <a:lnTo>
                        <a:pt x="333" y="115"/>
                      </a:lnTo>
                      <a:lnTo>
                        <a:pt x="337" y="33"/>
                      </a:lnTo>
                      <a:lnTo>
                        <a:pt x="319" y="28"/>
                      </a:lnTo>
                      <a:lnTo>
                        <a:pt x="307" y="22"/>
                      </a:lnTo>
                      <a:lnTo>
                        <a:pt x="303" y="0"/>
                      </a:lnTo>
                      <a:lnTo>
                        <a:pt x="28" y="66"/>
                      </a:lnTo>
                      <a:lnTo>
                        <a:pt x="16" y="51"/>
                      </a:lnTo>
                      <a:lnTo>
                        <a:pt x="0" y="58"/>
                      </a:lnTo>
                      <a:lnTo>
                        <a:pt x="3" y="69"/>
                      </a:lnTo>
                      <a:lnTo>
                        <a:pt x="4" y="79"/>
                      </a:lnTo>
                      <a:close/>
                    </a:path>
                  </a:pathLst>
                </a:custGeom>
                <a:noFill/>
                <a:ln w="57150" cmpd="sng">
                  <a:solidFill>
                    <a:schemeClr val="tx1"/>
                  </a:solidFill>
                  <a:round/>
                  <a:headEnd/>
                  <a:tailEnd/>
                </a:ln>
              </p:spPr>
              <p:txBody>
                <a:bodyPr/>
                <a:lstStyle/>
                <a:p>
                  <a:endParaRPr lang="en-US"/>
                </a:p>
              </p:txBody>
            </p:sp>
            <p:sp>
              <p:nvSpPr>
                <p:cNvPr id="2081" name="Freeform 237"/>
                <p:cNvSpPr>
                  <a:spLocks/>
                </p:cNvSpPr>
                <p:nvPr/>
              </p:nvSpPr>
              <p:spPr bwMode="auto">
                <a:xfrm>
                  <a:off x="208" y="2822"/>
                  <a:ext cx="1228" cy="1040"/>
                </a:xfrm>
                <a:custGeom>
                  <a:avLst/>
                  <a:gdLst>
                    <a:gd name="T0" fmla="*/ 148 w 1228"/>
                    <a:gd name="T1" fmla="*/ 986 h 1040"/>
                    <a:gd name="T2" fmla="*/ 326 w 1228"/>
                    <a:gd name="T3" fmla="*/ 886 h 1040"/>
                    <a:gd name="T4" fmla="*/ 426 w 1228"/>
                    <a:gd name="T5" fmla="*/ 748 h 1040"/>
                    <a:gd name="T6" fmla="*/ 492 w 1228"/>
                    <a:gd name="T7" fmla="*/ 600 h 1040"/>
                    <a:gd name="T8" fmla="*/ 484 w 1228"/>
                    <a:gd name="T9" fmla="*/ 656 h 1040"/>
                    <a:gd name="T10" fmla="*/ 510 w 1228"/>
                    <a:gd name="T11" fmla="*/ 672 h 1040"/>
                    <a:gd name="T12" fmla="*/ 494 w 1228"/>
                    <a:gd name="T13" fmla="*/ 734 h 1040"/>
                    <a:gd name="T14" fmla="*/ 570 w 1228"/>
                    <a:gd name="T15" fmla="*/ 684 h 1040"/>
                    <a:gd name="T16" fmla="*/ 624 w 1228"/>
                    <a:gd name="T17" fmla="*/ 616 h 1040"/>
                    <a:gd name="T18" fmla="*/ 762 w 1228"/>
                    <a:gd name="T19" fmla="*/ 634 h 1040"/>
                    <a:gd name="T20" fmla="*/ 826 w 1228"/>
                    <a:gd name="T21" fmla="*/ 644 h 1040"/>
                    <a:gd name="T22" fmla="*/ 1012 w 1228"/>
                    <a:gd name="T23" fmla="*/ 778 h 1040"/>
                    <a:gd name="T24" fmla="*/ 1152 w 1228"/>
                    <a:gd name="T25" fmla="*/ 866 h 1040"/>
                    <a:gd name="T26" fmla="*/ 1220 w 1228"/>
                    <a:gd name="T27" fmla="*/ 778 h 1040"/>
                    <a:gd name="T28" fmla="*/ 1168 w 1228"/>
                    <a:gd name="T29" fmla="*/ 798 h 1040"/>
                    <a:gd name="T30" fmla="*/ 1100 w 1228"/>
                    <a:gd name="T31" fmla="*/ 706 h 1040"/>
                    <a:gd name="T32" fmla="*/ 1010 w 1228"/>
                    <a:gd name="T33" fmla="*/ 704 h 1040"/>
                    <a:gd name="T34" fmla="*/ 960 w 1228"/>
                    <a:gd name="T35" fmla="*/ 642 h 1040"/>
                    <a:gd name="T36" fmla="*/ 918 w 1228"/>
                    <a:gd name="T37" fmla="*/ 656 h 1040"/>
                    <a:gd name="T38" fmla="*/ 844 w 1228"/>
                    <a:gd name="T39" fmla="*/ 592 h 1040"/>
                    <a:gd name="T40" fmla="*/ 758 w 1228"/>
                    <a:gd name="T41" fmla="*/ 514 h 1040"/>
                    <a:gd name="T42" fmla="*/ 586 w 1228"/>
                    <a:gd name="T43" fmla="*/ 32 h 1040"/>
                    <a:gd name="T44" fmla="*/ 456 w 1228"/>
                    <a:gd name="T45" fmla="*/ 34 h 1040"/>
                    <a:gd name="T46" fmla="*/ 400 w 1228"/>
                    <a:gd name="T47" fmla="*/ 42 h 1040"/>
                    <a:gd name="T48" fmla="*/ 296 w 1228"/>
                    <a:gd name="T49" fmla="*/ 0 h 1040"/>
                    <a:gd name="T50" fmla="*/ 240 w 1228"/>
                    <a:gd name="T51" fmla="*/ 20 h 1040"/>
                    <a:gd name="T52" fmla="*/ 144 w 1228"/>
                    <a:gd name="T53" fmla="*/ 162 h 1040"/>
                    <a:gd name="T54" fmla="*/ 76 w 1228"/>
                    <a:gd name="T55" fmla="*/ 160 h 1040"/>
                    <a:gd name="T56" fmla="*/ 142 w 1228"/>
                    <a:gd name="T57" fmla="*/ 248 h 1040"/>
                    <a:gd name="T58" fmla="*/ 212 w 1228"/>
                    <a:gd name="T59" fmla="*/ 308 h 1040"/>
                    <a:gd name="T60" fmla="*/ 126 w 1228"/>
                    <a:gd name="T61" fmla="*/ 280 h 1040"/>
                    <a:gd name="T62" fmla="*/ 18 w 1228"/>
                    <a:gd name="T63" fmla="*/ 312 h 1040"/>
                    <a:gd name="T64" fmla="*/ 50 w 1228"/>
                    <a:gd name="T65" fmla="*/ 352 h 1040"/>
                    <a:gd name="T66" fmla="*/ 146 w 1228"/>
                    <a:gd name="T67" fmla="*/ 424 h 1040"/>
                    <a:gd name="T68" fmla="*/ 198 w 1228"/>
                    <a:gd name="T69" fmla="*/ 468 h 1040"/>
                    <a:gd name="T70" fmla="*/ 130 w 1228"/>
                    <a:gd name="T71" fmla="*/ 504 h 1040"/>
                    <a:gd name="T72" fmla="*/ 78 w 1228"/>
                    <a:gd name="T73" fmla="*/ 522 h 1040"/>
                    <a:gd name="T74" fmla="*/ 50 w 1228"/>
                    <a:gd name="T75" fmla="*/ 618 h 1040"/>
                    <a:gd name="T76" fmla="*/ 80 w 1228"/>
                    <a:gd name="T77" fmla="*/ 690 h 1040"/>
                    <a:gd name="T78" fmla="*/ 162 w 1228"/>
                    <a:gd name="T79" fmla="*/ 720 h 1040"/>
                    <a:gd name="T80" fmla="*/ 164 w 1228"/>
                    <a:gd name="T81" fmla="*/ 770 h 1040"/>
                    <a:gd name="T82" fmla="*/ 238 w 1228"/>
                    <a:gd name="T83" fmla="*/ 794 h 1040"/>
                    <a:gd name="T84" fmla="*/ 292 w 1228"/>
                    <a:gd name="T85" fmla="*/ 778 h 1040"/>
                    <a:gd name="T86" fmla="*/ 188 w 1228"/>
                    <a:gd name="T87" fmla="*/ 908 h 1040"/>
                    <a:gd name="T88" fmla="*/ 116 w 1228"/>
                    <a:gd name="T89" fmla="*/ 958 h 1040"/>
                    <a:gd name="T90" fmla="*/ 28 w 1228"/>
                    <a:gd name="T91" fmla="*/ 992 h 1040"/>
                    <a:gd name="T92" fmla="*/ 18 w 1228"/>
                    <a:gd name="T93" fmla="*/ 1040 h 10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8"/>
                    <a:gd name="T142" fmla="*/ 0 h 1040"/>
                    <a:gd name="T143" fmla="*/ 1228 w 1228"/>
                    <a:gd name="T144" fmla="*/ 1040 h 10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8" h="1040">
                      <a:moveTo>
                        <a:pt x="18" y="1040"/>
                      </a:moveTo>
                      <a:lnTo>
                        <a:pt x="148" y="986"/>
                      </a:lnTo>
                      <a:lnTo>
                        <a:pt x="208" y="976"/>
                      </a:lnTo>
                      <a:lnTo>
                        <a:pt x="326" y="886"/>
                      </a:lnTo>
                      <a:lnTo>
                        <a:pt x="380" y="838"/>
                      </a:lnTo>
                      <a:lnTo>
                        <a:pt x="426" y="748"/>
                      </a:lnTo>
                      <a:lnTo>
                        <a:pt x="398" y="726"/>
                      </a:lnTo>
                      <a:lnTo>
                        <a:pt x="492" y="600"/>
                      </a:lnTo>
                      <a:lnTo>
                        <a:pt x="506" y="614"/>
                      </a:lnTo>
                      <a:lnTo>
                        <a:pt x="484" y="656"/>
                      </a:lnTo>
                      <a:lnTo>
                        <a:pt x="488" y="686"/>
                      </a:lnTo>
                      <a:lnTo>
                        <a:pt x="510" y="672"/>
                      </a:lnTo>
                      <a:lnTo>
                        <a:pt x="478" y="716"/>
                      </a:lnTo>
                      <a:lnTo>
                        <a:pt x="494" y="734"/>
                      </a:lnTo>
                      <a:lnTo>
                        <a:pt x="528" y="698"/>
                      </a:lnTo>
                      <a:lnTo>
                        <a:pt x="570" y="684"/>
                      </a:lnTo>
                      <a:lnTo>
                        <a:pt x="586" y="624"/>
                      </a:lnTo>
                      <a:lnTo>
                        <a:pt x="624" y="616"/>
                      </a:lnTo>
                      <a:lnTo>
                        <a:pt x="700" y="660"/>
                      </a:lnTo>
                      <a:lnTo>
                        <a:pt x="762" y="634"/>
                      </a:lnTo>
                      <a:lnTo>
                        <a:pt x="812" y="646"/>
                      </a:lnTo>
                      <a:lnTo>
                        <a:pt x="826" y="644"/>
                      </a:lnTo>
                      <a:lnTo>
                        <a:pt x="958" y="702"/>
                      </a:lnTo>
                      <a:lnTo>
                        <a:pt x="1012" y="778"/>
                      </a:lnTo>
                      <a:lnTo>
                        <a:pt x="1072" y="810"/>
                      </a:lnTo>
                      <a:lnTo>
                        <a:pt x="1152" y="866"/>
                      </a:lnTo>
                      <a:lnTo>
                        <a:pt x="1228" y="832"/>
                      </a:lnTo>
                      <a:lnTo>
                        <a:pt x="1220" y="778"/>
                      </a:lnTo>
                      <a:lnTo>
                        <a:pt x="1200" y="752"/>
                      </a:lnTo>
                      <a:lnTo>
                        <a:pt x="1168" y="798"/>
                      </a:lnTo>
                      <a:lnTo>
                        <a:pt x="1108" y="764"/>
                      </a:lnTo>
                      <a:lnTo>
                        <a:pt x="1100" y="706"/>
                      </a:lnTo>
                      <a:lnTo>
                        <a:pt x="1058" y="740"/>
                      </a:lnTo>
                      <a:lnTo>
                        <a:pt x="1010" y="704"/>
                      </a:lnTo>
                      <a:lnTo>
                        <a:pt x="984" y="662"/>
                      </a:lnTo>
                      <a:lnTo>
                        <a:pt x="960" y="642"/>
                      </a:lnTo>
                      <a:lnTo>
                        <a:pt x="956" y="604"/>
                      </a:lnTo>
                      <a:lnTo>
                        <a:pt x="918" y="656"/>
                      </a:lnTo>
                      <a:lnTo>
                        <a:pt x="844" y="616"/>
                      </a:lnTo>
                      <a:lnTo>
                        <a:pt x="844" y="592"/>
                      </a:lnTo>
                      <a:lnTo>
                        <a:pt x="796" y="598"/>
                      </a:lnTo>
                      <a:lnTo>
                        <a:pt x="758" y="514"/>
                      </a:lnTo>
                      <a:lnTo>
                        <a:pt x="646" y="58"/>
                      </a:lnTo>
                      <a:lnTo>
                        <a:pt x="586" y="32"/>
                      </a:lnTo>
                      <a:lnTo>
                        <a:pt x="556" y="56"/>
                      </a:lnTo>
                      <a:lnTo>
                        <a:pt x="456" y="34"/>
                      </a:lnTo>
                      <a:lnTo>
                        <a:pt x="420" y="50"/>
                      </a:lnTo>
                      <a:lnTo>
                        <a:pt x="400" y="42"/>
                      </a:lnTo>
                      <a:lnTo>
                        <a:pt x="386" y="22"/>
                      </a:lnTo>
                      <a:lnTo>
                        <a:pt x="296" y="0"/>
                      </a:lnTo>
                      <a:lnTo>
                        <a:pt x="270" y="20"/>
                      </a:lnTo>
                      <a:lnTo>
                        <a:pt x="240" y="20"/>
                      </a:lnTo>
                      <a:lnTo>
                        <a:pt x="170" y="72"/>
                      </a:lnTo>
                      <a:lnTo>
                        <a:pt x="144" y="162"/>
                      </a:lnTo>
                      <a:lnTo>
                        <a:pt x="96" y="130"/>
                      </a:lnTo>
                      <a:lnTo>
                        <a:pt x="76" y="160"/>
                      </a:lnTo>
                      <a:lnTo>
                        <a:pt x="104" y="196"/>
                      </a:lnTo>
                      <a:lnTo>
                        <a:pt x="142" y="248"/>
                      </a:lnTo>
                      <a:lnTo>
                        <a:pt x="210" y="244"/>
                      </a:lnTo>
                      <a:lnTo>
                        <a:pt x="212" y="308"/>
                      </a:lnTo>
                      <a:lnTo>
                        <a:pt x="126" y="320"/>
                      </a:lnTo>
                      <a:lnTo>
                        <a:pt x="126" y="280"/>
                      </a:lnTo>
                      <a:lnTo>
                        <a:pt x="78" y="272"/>
                      </a:lnTo>
                      <a:lnTo>
                        <a:pt x="18" y="312"/>
                      </a:lnTo>
                      <a:lnTo>
                        <a:pt x="6" y="326"/>
                      </a:lnTo>
                      <a:lnTo>
                        <a:pt x="50" y="352"/>
                      </a:lnTo>
                      <a:lnTo>
                        <a:pt x="50" y="394"/>
                      </a:lnTo>
                      <a:lnTo>
                        <a:pt x="146" y="424"/>
                      </a:lnTo>
                      <a:lnTo>
                        <a:pt x="190" y="390"/>
                      </a:lnTo>
                      <a:lnTo>
                        <a:pt x="198" y="468"/>
                      </a:lnTo>
                      <a:lnTo>
                        <a:pt x="162" y="470"/>
                      </a:lnTo>
                      <a:lnTo>
                        <a:pt x="130" y="504"/>
                      </a:lnTo>
                      <a:lnTo>
                        <a:pt x="92" y="482"/>
                      </a:lnTo>
                      <a:lnTo>
                        <a:pt x="78" y="522"/>
                      </a:lnTo>
                      <a:lnTo>
                        <a:pt x="24" y="572"/>
                      </a:lnTo>
                      <a:lnTo>
                        <a:pt x="50" y="618"/>
                      </a:lnTo>
                      <a:lnTo>
                        <a:pt x="48" y="650"/>
                      </a:lnTo>
                      <a:lnTo>
                        <a:pt x="80" y="690"/>
                      </a:lnTo>
                      <a:lnTo>
                        <a:pt x="140" y="690"/>
                      </a:lnTo>
                      <a:lnTo>
                        <a:pt x="162" y="720"/>
                      </a:lnTo>
                      <a:lnTo>
                        <a:pt x="142" y="744"/>
                      </a:lnTo>
                      <a:lnTo>
                        <a:pt x="164" y="770"/>
                      </a:lnTo>
                      <a:lnTo>
                        <a:pt x="194" y="750"/>
                      </a:lnTo>
                      <a:lnTo>
                        <a:pt x="238" y="794"/>
                      </a:lnTo>
                      <a:lnTo>
                        <a:pt x="264" y="744"/>
                      </a:lnTo>
                      <a:lnTo>
                        <a:pt x="292" y="778"/>
                      </a:lnTo>
                      <a:lnTo>
                        <a:pt x="280" y="840"/>
                      </a:lnTo>
                      <a:lnTo>
                        <a:pt x="188" y="908"/>
                      </a:lnTo>
                      <a:lnTo>
                        <a:pt x="158" y="904"/>
                      </a:lnTo>
                      <a:lnTo>
                        <a:pt x="116" y="958"/>
                      </a:lnTo>
                      <a:lnTo>
                        <a:pt x="72" y="984"/>
                      </a:lnTo>
                      <a:lnTo>
                        <a:pt x="28" y="992"/>
                      </a:lnTo>
                      <a:lnTo>
                        <a:pt x="0" y="1012"/>
                      </a:lnTo>
                      <a:lnTo>
                        <a:pt x="18" y="1040"/>
                      </a:lnTo>
                      <a:close/>
                    </a:path>
                  </a:pathLst>
                </a:custGeom>
                <a:noFill/>
                <a:ln w="57150" cmpd="sng">
                  <a:solidFill>
                    <a:schemeClr val="tx1"/>
                  </a:solidFill>
                  <a:round/>
                  <a:headEnd/>
                  <a:tailEnd/>
                </a:ln>
              </p:spPr>
              <p:txBody>
                <a:bodyPr/>
                <a:lstStyle/>
                <a:p>
                  <a:endParaRPr lang="en-US"/>
                </a:p>
              </p:txBody>
            </p:sp>
            <p:sp>
              <p:nvSpPr>
                <p:cNvPr id="2082" name="Freeform 238"/>
                <p:cNvSpPr>
                  <a:spLocks/>
                </p:cNvSpPr>
                <p:nvPr/>
              </p:nvSpPr>
              <p:spPr bwMode="auto">
                <a:xfrm>
                  <a:off x="1108" y="4334"/>
                  <a:ext cx="1292" cy="862"/>
                </a:xfrm>
                <a:custGeom>
                  <a:avLst/>
                  <a:gdLst>
                    <a:gd name="T0" fmla="*/ 180 w 1292"/>
                    <a:gd name="T1" fmla="*/ 0 h 862"/>
                    <a:gd name="T2" fmla="*/ 292 w 1292"/>
                    <a:gd name="T3" fmla="*/ 14 h 862"/>
                    <a:gd name="T4" fmla="*/ 348 w 1292"/>
                    <a:gd name="T5" fmla="*/ 92 h 862"/>
                    <a:gd name="T6" fmla="*/ 434 w 1292"/>
                    <a:gd name="T7" fmla="*/ 132 h 862"/>
                    <a:gd name="T8" fmla="*/ 530 w 1292"/>
                    <a:gd name="T9" fmla="*/ 134 h 862"/>
                    <a:gd name="T10" fmla="*/ 626 w 1292"/>
                    <a:gd name="T11" fmla="*/ 238 h 862"/>
                    <a:gd name="T12" fmla="*/ 838 w 1292"/>
                    <a:gd name="T13" fmla="*/ 260 h 862"/>
                    <a:gd name="T14" fmla="*/ 846 w 1292"/>
                    <a:gd name="T15" fmla="*/ 298 h 862"/>
                    <a:gd name="T16" fmla="*/ 878 w 1292"/>
                    <a:gd name="T17" fmla="*/ 310 h 862"/>
                    <a:gd name="T18" fmla="*/ 922 w 1292"/>
                    <a:gd name="T19" fmla="*/ 310 h 862"/>
                    <a:gd name="T20" fmla="*/ 1018 w 1292"/>
                    <a:gd name="T21" fmla="*/ 364 h 862"/>
                    <a:gd name="T22" fmla="*/ 996 w 1292"/>
                    <a:gd name="T23" fmla="*/ 448 h 862"/>
                    <a:gd name="T24" fmla="*/ 1130 w 1292"/>
                    <a:gd name="T25" fmla="*/ 514 h 862"/>
                    <a:gd name="T26" fmla="*/ 1226 w 1292"/>
                    <a:gd name="T27" fmla="*/ 554 h 862"/>
                    <a:gd name="T28" fmla="*/ 1230 w 1292"/>
                    <a:gd name="T29" fmla="*/ 622 h 862"/>
                    <a:gd name="T30" fmla="*/ 1292 w 1292"/>
                    <a:gd name="T31" fmla="*/ 682 h 862"/>
                    <a:gd name="T32" fmla="*/ 1262 w 1292"/>
                    <a:gd name="T33" fmla="*/ 748 h 862"/>
                    <a:gd name="T34" fmla="*/ 1160 w 1292"/>
                    <a:gd name="T35" fmla="*/ 764 h 862"/>
                    <a:gd name="T36" fmla="*/ 1102 w 1292"/>
                    <a:gd name="T37" fmla="*/ 776 h 862"/>
                    <a:gd name="T38" fmla="*/ 1090 w 1292"/>
                    <a:gd name="T39" fmla="*/ 838 h 862"/>
                    <a:gd name="T40" fmla="*/ 1056 w 1292"/>
                    <a:gd name="T41" fmla="*/ 862 h 862"/>
                    <a:gd name="T42" fmla="*/ 1008 w 1292"/>
                    <a:gd name="T43" fmla="*/ 828 h 862"/>
                    <a:gd name="T44" fmla="*/ 942 w 1292"/>
                    <a:gd name="T45" fmla="*/ 776 h 862"/>
                    <a:gd name="T46" fmla="*/ 964 w 1292"/>
                    <a:gd name="T47" fmla="*/ 696 h 862"/>
                    <a:gd name="T48" fmla="*/ 874 w 1292"/>
                    <a:gd name="T49" fmla="*/ 624 h 862"/>
                    <a:gd name="T50" fmla="*/ 934 w 1292"/>
                    <a:gd name="T51" fmla="*/ 516 h 862"/>
                    <a:gd name="T52" fmla="*/ 902 w 1292"/>
                    <a:gd name="T53" fmla="*/ 468 h 862"/>
                    <a:gd name="T54" fmla="*/ 814 w 1292"/>
                    <a:gd name="T55" fmla="*/ 460 h 862"/>
                    <a:gd name="T56" fmla="*/ 792 w 1292"/>
                    <a:gd name="T57" fmla="*/ 408 h 862"/>
                    <a:gd name="T58" fmla="*/ 698 w 1292"/>
                    <a:gd name="T59" fmla="*/ 432 h 862"/>
                    <a:gd name="T60" fmla="*/ 648 w 1292"/>
                    <a:gd name="T61" fmla="*/ 354 h 862"/>
                    <a:gd name="T62" fmla="*/ 554 w 1292"/>
                    <a:gd name="T63" fmla="*/ 294 h 862"/>
                    <a:gd name="T64" fmla="*/ 442 w 1292"/>
                    <a:gd name="T65" fmla="*/ 298 h 862"/>
                    <a:gd name="T66" fmla="*/ 356 w 1292"/>
                    <a:gd name="T67" fmla="*/ 196 h 862"/>
                    <a:gd name="T68" fmla="*/ 262 w 1292"/>
                    <a:gd name="T69" fmla="*/ 152 h 862"/>
                    <a:gd name="T70" fmla="*/ 216 w 1292"/>
                    <a:gd name="T71" fmla="*/ 170 h 862"/>
                    <a:gd name="T72" fmla="*/ 152 w 1292"/>
                    <a:gd name="T73" fmla="*/ 138 h 862"/>
                    <a:gd name="T74" fmla="*/ 50 w 1292"/>
                    <a:gd name="T75" fmla="*/ 200 h 862"/>
                    <a:gd name="T76" fmla="*/ 0 w 1292"/>
                    <a:gd name="T77" fmla="*/ 136 h 862"/>
                    <a:gd name="T78" fmla="*/ 180 w 1292"/>
                    <a:gd name="T79" fmla="*/ 0 h 8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
                    <a:gd name="T121" fmla="*/ 0 h 862"/>
                    <a:gd name="T122" fmla="*/ 1292 w 1292"/>
                    <a:gd name="T123" fmla="*/ 862 h 8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 h="862">
                      <a:moveTo>
                        <a:pt x="180" y="0"/>
                      </a:moveTo>
                      <a:lnTo>
                        <a:pt x="292" y="14"/>
                      </a:lnTo>
                      <a:lnTo>
                        <a:pt x="348" y="92"/>
                      </a:lnTo>
                      <a:lnTo>
                        <a:pt x="434" y="132"/>
                      </a:lnTo>
                      <a:lnTo>
                        <a:pt x="530" y="134"/>
                      </a:lnTo>
                      <a:lnTo>
                        <a:pt x="626" y="238"/>
                      </a:lnTo>
                      <a:lnTo>
                        <a:pt x="838" y="260"/>
                      </a:lnTo>
                      <a:lnTo>
                        <a:pt x="846" y="298"/>
                      </a:lnTo>
                      <a:lnTo>
                        <a:pt x="878" y="310"/>
                      </a:lnTo>
                      <a:lnTo>
                        <a:pt x="922" y="310"/>
                      </a:lnTo>
                      <a:lnTo>
                        <a:pt x="1018" y="364"/>
                      </a:lnTo>
                      <a:lnTo>
                        <a:pt x="996" y="448"/>
                      </a:lnTo>
                      <a:lnTo>
                        <a:pt x="1130" y="514"/>
                      </a:lnTo>
                      <a:lnTo>
                        <a:pt x="1226" y="554"/>
                      </a:lnTo>
                      <a:lnTo>
                        <a:pt x="1230" y="622"/>
                      </a:lnTo>
                      <a:lnTo>
                        <a:pt x="1292" y="682"/>
                      </a:lnTo>
                      <a:lnTo>
                        <a:pt x="1262" y="748"/>
                      </a:lnTo>
                      <a:lnTo>
                        <a:pt x="1160" y="764"/>
                      </a:lnTo>
                      <a:lnTo>
                        <a:pt x="1102" y="776"/>
                      </a:lnTo>
                      <a:lnTo>
                        <a:pt x="1090" y="838"/>
                      </a:lnTo>
                      <a:lnTo>
                        <a:pt x="1056" y="862"/>
                      </a:lnTo>
                      <a:lnTo>
                        <a:pt x="1008" y="828"/>
                      </a:lnTo>
                      <a:lnTo>
                        <a:pt x="942" y="776"/>
                      </a:lnTo>
                      <a:lnTo>
                        <a:pt x="964" y="696"/>
                      </a:lnTo>
                      <a:lnTo>
                        <a:pt x="874" y="624"/>
                      </a:lnTo>
                      <a:lnTo>
                        <a:pt x="934" y="516"/>
                      </a:lnTo>
                      <a:lnTo>
                        <a:pt x="902" y="468"/>
                      </a:lnTo>
                      <a:lnTo>
                        <a:pt x="814" y="460"/>
                      </a:lnTo>
                      <a:lnTo>
                        <a:pt x="792" y="408"/>
                      </a:lnTo>
                      <a:lnTo>
                        <a:pt x="698" y="432"/>
                      </a:lnTo>
                      <a:lnTo>
                        <a:pt x="648" y="354"/>
                      </a:lnTo>
                      <a:lnTo>
                        <a:pt x="554" y="294"/>
                      </a:lnTo>
                      <a:lnTo>
                        <a:pt x="442" y="298"/>
                      </a:lnTo>
                      <a:lnTo>
                        <a:pt x="356" y="196"/>
                      </a:lnTo>
                      <a:lnTo>
                        <a:pt x="262" y="152"/>
                      </a:lnTo>
                      <a:lnTo>
                        <a:pt x="216" y="170"/>
                      </a:lnTo>
                      <a:lnTo>
                        <a:pt x="152" y="138"/>
                      </a:lnTo>
                      <a:lnTo>
                        <a:pt x="50" y="200"/>
                      </a:lnTo>
                      <a:lnTo>
                        <a:pt x="0" y="136"/>
                      </a:lnTo>
                      <a:lnTo>
                        <a:pt x="180" y="0"/>
                      </a:lnTo>
                      <a:close/>
                    </a:path>
                  </a:pathLst>
                </a:custGeom>
                <a:noFill/>
                <a:ln w="57150" cmpd="sng">
                  <a:solidFill>
                    <a:schemeClr val="tx1"/>
                  </a:solidFill>
                  <a:round/>
                  <a:headEnd/>
                  <a:tailEnd/>
                </a:ln>
              </p:spPr>
              <p:txBody>
                <a:bodyPr/>
                <a:lstStyle/>
                <a:p>
                  <a:endParaRPr lang="en-US"/>
                </a:p>
              </p:txBody>
            </p:sp>
            <p:sp>
              <p:nvSpPr>
                <p:cNvPr id="2083" name="Text Box 239"/>
                <p:cNvSpPr txBox="1">
                  <a:spLocks noChangeArrowheads="1"/>
                </p:cNvSpPr>
                <p:nvPr/>
              </p:nvSpPr>
              <p:spPr bwMode="auto">
                <a:xfrm>
                  <a:off x="484" y="2944"/>
                  <a:ext cx="308"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KL7</a:t>
                  </a:r>
                </a:p>
              </p:txBody>
            </p:sp>
            <p:sp>
              <p:nvSpPr>
                <p:cNvPr id="2084" name="Text Box 240"/>
                <p:cNvSpPr txBox="1">
                  <a:spLocks noChangeArrowheads="1"/>
                </p:cNvSpPr>
                <p:nvPr/>
              </p:nvSpPr>
              <p:spPr bwMode="auto">
                <a:xfrm>
                  <a:off x="1709" y="4605"/>
                  <a:ext cx="336" cy="291"/>
                </a:xfrm>
                <a:prstGeom prst="rect">
                  <a:avLst/>
                </a:prstGeom>
                <a:solidFill>
                  <a:srgbClr val="FF0000"/>
                </a:solidFill>
                <a:ln w="9525" algn="ctr">
                  <a:noFill/>
                  <a:miter lim="800000"/>
                  <a:headEnd/>
                  <a:tailEnd/>
                </a:ln>
              </p:spPr>
              <p:txBody>
                <a:bodyPr wrap="none" lIns="0" tIns="0" rIns="0" bIns="0">
                  <a:spAutoFit/>
                </a:bodyPr>
                <a:lstStyle/>
                <a:p>
                  <a:pPr algn="ctr"/>
                  <a:r>
                    <a:rPr lang="en-US" sz="1600" b="1">
                      <a:solidFill>
                        <a:schemeClr val="bg1"/>
                      </a:solidFill>
                      <a:latin typeface="Verdana" pitchFamily="34" charset="0"/>
                    </a:rPr>
                    <a:t>KH6</a:t>
                  </a:r>
                </a:p>
              </p:txBody>
            </p:sp>
            <p:sp>
              <p:nvSpPr>
                <p:cNvPr id="2085" name="Text Box 241"/>
                <p:cNvSpPr txBox="1">
                  <a:spLocks noChangeArrowheads="1"/>
                </p:cNvSpPr>
                <p:nvPr/>
              </p:nvSpPr>
              <p:spPr bwMode="auto">
                <a:xfrm>
                  <a:off x="2163" y="3561"/>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dirty="0">
                      <a:solidFill>
                        <a:schemeClr val="bg1"/>
                      </a:solidFill>
                      <a:latin typeface="Verdana" pitchFamily="34" charset="0"/>
                    </a:rPr>
                    <a:t>7</a:t>
                  </a:r>
                </a:p>
              </p:txBody>
            </p:sp>
            <p:sp>
              <p:nvSpPr>
                <p:cNvPr id="2086" name="Text Box 242"/>
                <p:cNvSpPr txBox="1">
                  <a:spLocks noChangeArrowheads="1"/>
                </p:cNvSpPr>
                <p:nvPr/>
              </p:nvSpPr>
              <p:spPr bwMode="auto">
                <a:xfrm>
                  <a:off x="1584" y="3794"/>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6</a:t>
                  </a:r>
                </a:p>
              </p:txBody>
            </p:sp>
            <p:sp>
              <p:nvSpPr>
                <p:cNvPr id="2087" name="Text Box 243"/>
                <p:cNvSpPr txBox="1">
                  <a:spLocks noChangeArrowheads="1"/>
                </p:cNvSpPr>
                <p:nvPr/>
              </p:nvSpPr>
              <p:spPr bwMode="auto">
                <a:xfrm>
                  <a:off x="2891" y="4352"/>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dirty="0">
                      <a:solidFill>
                        <a:schemeClr val="bg1"/>
                      </a:solidFill>
                      <a:latin typeface="Verdana" pitchFamily="34" charset="0"/>
                    </a:rPr>
                    <a:t>5</a:t>
                  </a:r>
                </a:p>
              </p:txBody>
            </p:sp>
            <p:grpSp>
              <p:nvGrpSpPr>
                <p:cNvPr id="5" name="Group 246"/>
                <p:cNvGrpSpPr>
                  <a:grpSpLocks/>
                </p:cNvGrpSpPr>
                <p:nvPr/>
              </p:nvGrpSpPr>
              <p:grpSpPr bwMode="auto">
                <a:xfrm>
                  <a:off x="3164" y="3547"/>
                  <a:ext cx="123" cy="291"/>
                  <a:chOff x="3164" y="3547"/>
                  <a:chExt cx="123" cy="291"/>
                </a:xfrm>
              </p:grpSpPr>
              <p:sp>
                <p:nvSpPr>
                  <p:cNvPr id="2095" name="Text Box 244"/>
                  <p:cNvSpPr txBox="1">
                    <a:spLocks noChangeArrowheads="1"/>
                  </p:cNvSpPr>
                  <p:nvPr/>
                </p:nvSpPr>
                <p:spPr bwMode="auto">
                  <a:xfrm>
                    <a:off x="3164" y="3547"/>
                    <a:ext cx="12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O</a:t>
                    </a:r>
                  </a:p>
                </p:txBody>
              </p:sp>
              <p:sp>
                <p:nvSpPr>
                  <p:cNvPr id="2096" name="Line 245"/>
                  <p:cNvSpPr>
                    <a:spLocks noChangeShapeType="1"/>
                  </p:cNvSpPr>
                  <p:nvPr/>
                </p:nvSpPr>
                <p:spPr bwMode="auto">
                  <a:xfrm flipV="1">
                    <a:off x="3186" y="3567"/>
                    <a:ext cx="77" cy="119"/>
                  </a:xfrm>
                  <a:prstGeom prst="line">
                    <a:avLst/>
                  </a:prstGeom>
                  <a:noFill/>
                  <a:ln w="28575">
                    <a:solidFill>
                      <a:schemeClr val="bg1"/>
                    </a:solidFill>
                    <a:round/>
                    <a:headEnd/>
                    <a:tailEnd/>
                  </a:ln>
                </p:spPr>
                <p:txBody>
                  <a:bodyPr/>
                  <a:lstStyle/>
                  <a:p>
                    <a:endParaRPr lang="en-US"/>
                  </a:p>
                </p:txBody>
              </p:sp>
            </p:grpSp>
            <p:sp>
              <p:nvSpPr>
                <p:cNvPr id="2089" name="Text Box 247"/>
                <p:cNvSpPr txBox="1">
                  <a:spLocks noChangeArrowheads="1"/>
                </p:cNvSpPr>
                <p:nvPr/>
              </p:nvSpPr>
              <p:spPr bwMode="auto">
                <a:xfrm>
                  <a:off x="4179" y="4464"/>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4</a:t>
                  </a:r>
                </a:p>
              </p:txBody>
            </p:sp>
            <p:sp>
              <p:nvSpPr>
                <p:cNvPr id="2090" name="Text Box 248"/>
                <p:cNvSpPr txBox="1">
                  <a:spLocks noChangeArrowheads="1"/>
                </p:cNvSpPr>
                <p:nvPr/>
              </p:nvSpPr>
              <p:spPr bwMode="auto">
                <a:xfrm>
                  <a:off x="3666" y="3616"/>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9</a:t>
                  </a:r>
                </a:p>
              </p:txBody>
            </p:sp>
            <p:sp>
              <p:nvSpPr>
                <p:cNvPr id="2091" name="Text Box 249"/>
                <p:cNvSpPr txBox="1">
                  <a:spLocks noChangeArrowheads="1"/>
                </p:cNvSpPr>
                <p:nvPr/>
              </p:nvSpPr>
              <p:spPr bwMode="auto">
                <a:xfrm>
                  <a:off x="4002" y="3496"/>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8</a:t>
                  </a:r>
                </a:p>
              </p:txBody>
            </p:sp>
            <p:sp>
              <p:nvSpPr>
                <p:cNvPr id="2092" name="Text Box 250"/>
                <p:cNvSpPr txBox="1">
                  <a:spLocks noChangeArrowheads="1"/>
                </p:cNvSpPr>
                <p:nvPr/>
              </p:nvSpPr>
              <p:spPr bwMode="auto">
                <a:xfrm>
                  <a:off x="4434" y="3560"/>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3</a:t>
                  </a:r>
                </a:p>
              </p:txBody>
            </p:sp>
            <p:sp>
              <p:nvSpPr>
                <p:cNvPr id="2093" name="Text Box 251"/>
                <p:cNvSpPr txBox="1">
                  <a:spLocks noChangeArrowheads="1"/>
                </p:cNvSpPr>
                <p:nvPr/>
              </p:nvSpPr>
              <p:spPr bwMode="auto">
                <a:xfrm>
                  <a:off x="4450" y="3208"/>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2</a:t>
                  </a:r>
                </a:p>
              </p:txBody>
            </p:sp>
            <p:sp>
              <p:nvSpPr>
                <p:cNvPr id="2094" name="Text Box 252"/>
                <p:cNvSpPr txBox="1">
                  <a:spLocks noChangeArrowheads="1"/>
                </p:cNvSpPr>
                <p:nvPr/>
              </p:nvSpPr>
              <p:spPr bwMode="auto">
                <a:xfrm>
                  <a:off x="4699" y="3137"/>
                  <a:ext cx="103" cy="291"/>
                </a:xfrm>
                <a:prstGeom prst="rect">
                  <a:avLst/>
                </a:prstGeom>
                <a:solidFill>
                  <a:srgbClr val="FF0000"/>
                </a:solidFill>
                <a:ln w="9525">
                  <a:noFill/>
                  <a:miter lim="800000"/>
                  <a:headEnd/>
                  <a:tailEnd/>
                </a:ln>
              </p:spPr>
              <p:txBody>
                <a:bodyPr wrap="none" lIns="0" tIns="0" rIns="0" bIns="0">
                  <a:spAutoFit/>
                </a:bodyPr>
                <a:lstStyle/>
                <a:p>
                  <a:pPr algn="ctr"/>
                  <a:r>
                    <a:rPr lang="en-US" sz="1600" b="1">
                      <a:solidFill>
                        <a:schemeClr val="bg1"/>
                      </a:solidFill>
                      <a:latin typeface="Verdana" pitchFamily="34" charset="0"/>
                    </a:rPr>
                    <a:t>1</a:t>
                  </a:r>
                </a:p>
              </p:txBody>
            </p:sp>
          </p:grpSp>
        </p:grpSp>
        <p:sp>
          <p:nvSpPr>
            <p:cNvPr id="2068" name="Rectangle 255"/>
            <p:cNvSpPr>
              <a:spLocks noChangeArrowheads="1"/>
            </p:cNvSpPr>
            <p:nvPr/>
          </p:nvSpPr>
          <p:spPr bwMode="auto">
            <a:xfrm>
              <a:off x="1160" y="4408"/>
              <a:ext cx="944" cy="488"/>
            </a:xfrm>
            <a:prstGeom prst="rect">
              <a:avLst/>
            </a:prstGeom>
            <a:solidFill>
              <a:schemeClr val="bg1"/>
            </a:solidFill>
            <a:ln w="9525">
              <a:noFill/>
              <a:miter lim="800000"/>
              <a:headEnd/>
              <a:tailEnd/>
            </a:ln>
          </p:spPr>
          <p:txBody>
            <a:bodyPr wrap="none" anchor="ctr"/>
            <a:lstStyle/>
            <a:p>
              <a:endParaRPr lang="en-US"/>
            </a:p>
          </p:txBody>
        </p:sp>
      </p:grpSp>
      <p:sp>
        <p:nvSpPr>
          <p:cNvPr id="2065" name="Text Box 257"/>
          <p:cNvSpPr txBox="1">
            <a:spLocks noChangeArrowheads="1"/>
          </p:cNvSpPr>
          <p:nvPr/>
        </p:nvSpPr>
        <p:spPr bwMode="auto">
          <a:xfrm>
            <a:off x="7735127" y="7362681"/>
            <a:ext cx="164942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1.c</a:t>
            </a:r>
            <a:endParaRPr lang="en-US" dirty="0"/>
          </a:p>
        </p:txBody>
      </p:sp>
      <p:sp>
        <p:nvSpPr>
          <p:cNvPr id="51" name="Footer Placeholder 50"/>
          <p:cNvSpPr>
            <a:spLocks noGrp="1"/>
          </p:cNvSpPr>
          <p:nvPr>
            <p:ph type="ftr" sz="quarter" idx="11"/>
          </p:nvPr>
        </p:nvSpPr>
        <p:spPr/>
        <p:txBody>
          <a:bodyPr/>
          <a:lstStyle/>
          <a:p>
            <a:pPr>
              <a:defRPr/>
            </a:pPr>
            <a:r>
              <a:rPr lang="en-US" smtClean="0"/>
              <a:t>07122013</a:t>
            </a:r>
            <a:endParaRPr lang="en-US"/>
          </a:p>
        </p:txBody>
      </p:sp>
      <p:sp>
        <p:nvSpPr>
          <p:cNvPr id="52" name="Slide Number Placeholder 51"/>
          <p:cNvSpPr>
            <a:spLocks noGrp="1"/>
          </p:cNvSpPr>
          <p:nvPr>
            <p:ph type="sldNum" sz="quarter" idx="12"/>
          </p:nvPr>
        </p:nvSpPr>
        <p:spPr/>
        <p:txBody>
          <a:bodyPr/>
          <a:lstStyle/>
          <a:p>
            <a:pPr>
              <a:defRPr/>
            </a:pPr>
            <a:fld id="{5A5C206B-7A74-47AE-8858-CF48A11612B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755898" y="138618"/>
            <a:ext cx="1992854"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Radio Careers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871383" y="7362681"/>
            <a:ext cx="1513171"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8</a:t>
            </a:r>
            <a:endParaRPr lang="en-US" dirty="0"/>
          </a:p>
        </p:txBody>
      </p:sp>
      <p:sp>
        <p:nvSpPr>
          <p:cNvPr id="14" name="Title 13"/>
          <p:cNvSpPr>
            <a:spLocks noGrp="1"/>
          </p:cNvSpPr>
          <p:nvPr>
            <p:ph type="title"/>
          </p:nvPr>
        </p:nvSpPr>
        <p:spPr>
          <a:xfrm>
            <a:off x="753969" y="359546"/>
            <a:ext cx="8550462" cy="1295400"/>
          </a:xfrm>
        </p:spPr>
        <p:txBody>
          <a:bodyPr/>
          <a:lstStyle/>
          <a:p>
            <a:r>
              <a:rPr lang="en-US" sz="4000" dirty="0" smtClean="0">
                <a:latin typeface="Verdana" pitchFamily="34" charset="0"/>
                <a:ea typeface="Verdana" pitchFamily="34" charset="0"/>
                <a:cs typeface="Verdana" pitchFamily="34" charset="0"/>
              </a:rPr>
              <a:t>Education for Radio Careers</a:t>
            </a:r>
            <a:endParaRPr lang="en-US" sz="4000"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69" y="1632022"/>
            <a:ext cx="8550462" cy="4663931"/>
          </a:xfrm>
        </p:spPr>
        <p:txBody>
          <a:bodyPr/>
          <a:lstStyle/>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Most jobs require high school diploma</a:t>
            </a:r>
            <a:r>
              <a:rPr lang="en-US" sz="2800" dirty="0" smtClean="0">
                <a:latin typeface="Verdana" pitchFamily="34" charset="0"/>
                <a:ea typeface="Verdana" pitchFamily="34" charset="0"/>
                <a:cs typeface="Verdana" pitchFamily="34" charset="0"/>
              </a:rPr>
              <a:t>.</a:t>
            </a:r>
          </a:p>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Radio engineers generally study electrical engineering at college.</a:t>
            </a:r>
          </a:p>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Colleges offer courses in broadcasting and communications.</a:t>
            </a:r>
          </a:p>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Gain broadcasting experience at college radio stations.</a:t>
            </a:r>
          </a:p>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Radio technicians attend trade schools or community colleges.</a:t>
            </a:r>
          </a:p>
          <a:p>
            <a:pPr marL="305647" indent="-305647" eaLnBrk="1" fontAlgn="auto" hangingPunct="1">
              <a:lnSpc>
                <a:spcPct val="90000"/>
              </a:lnSpc>
              <a:spcBef>
                <a:spcPts val="1200"/>
              </a:spcBef>
              <a:spcAft>
                <a:spcPts val="0"/>
              </a:spcAft>
              <a:defRPr/>
            </a:pPr>
            <a:r>
              <a:rPr lang="en-US" sz="2800" dirty="0" smtClean="0">
                <a:solidFill>
                  <a:srgbClr val="FF0000"/>
                </a:solidFill>
                <a:latin typeface="Verdana" pitchFamily="34" charset="0"/>
                <a:ea typeface="Verdana" pitchFamily="34" charset="0"/>
                <a:cs typeface="Verdana" pitchFamily="34" charset="0"/>
              </a:rPr>
              <a:t>Many organizations offer radio license training courses and certifications.</a:t>
            </a:r>
          </a:p>
          <a:p>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59"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0"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1" name="Text Box 3347"/>
            <p:cNvSpPr txBox="1">
              <a:spLocks noChangeArrowheads="1"/>
            </p:cNvSpPr>
            <p:nvPr/>
          </p:nvSpPr>
          <p:spPr bwMode="auto">
            <a:xfrm>
              <a:off x="2965" y="114"/>
              <a:ext cx="1607"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Amateur Radio Licenses</a:t>
              </a:r>
            </a:p>
          </p:txBody>
        </p:sp>
        <p:sp>
          <p:nvSpPr>
            <p:cNvPr id="2062"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54"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9.a.(4)</a:t>
            </a:r>
            <a:endParaRPr lang="en-US" dirty="0"/>
          </a:p>
        </p:txBody>
      </p:sp>
      <p:sp>
        <p:nvSpPr>
          <p:cNvPr id="19" name="Title 18"/>
          <p:cNvSpPr>
            <a:spLocks noGrp="1"/>
          </p:cNvSpPr>
          <p:nvPr>
            <p:ph type="title"/>
          </p:nvPr>
        </p:nvSpPr>
        <p:spPr>
          <a:xfrm>
            <a:off x="753970" y="233421"/>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Amateur Radio Licenses</a:t>
            </a:r>
            <a:endParaRPr lang="en-US" dirty="0">
              <a:solidFill>
                <a:schemeClr val="tx1"/>
              </a:solidFill>
              <a:latin typeface="Verdana" pitchFamily="34" charset="0"/>
              <a:ea typeface="Verdana" pitchFamily="34" charset="0"/>
              <a:cs typeface="Verdana" pitchFamily="34" charset="0"/>
            </a:endParaRPr>
          </a:p>
        </p:txBody>
      </p:sp>
      <p:sp>
        <p:nvSpPr>
          <p:cNvPr id="20" name="Content Placeholder 19"/>
          <p:cNvSpPr>
            <a:spLocks noGrp="1"/>
          </p:cNvSpPr>
          <p:nvPr>
            <p:ph idx="1"/>
          </p:nvPr>
        </p:nvSpPr>
        <p:spPr>
          <a:xfrm>
            <a:off x="753970" y="1125484"/>
            <a:ext cx="8550462" cy="4663931"/>
          </a:xfrm>
        </p:spPr>
        <p:txBody>
          <a:bodyPr/>
          <a:lstStyle/>
          <a:p>
            <a:r>
              <a:rPr lang="en-US" sz="2800" dirty="0" smtClean="0">
                <a:latin typeface="Verdana" pitchFamily="34" charset="0"/>
                <a:ea typeface="Verdana" pitchFamily="34" charset="0"/>
                <a:cs typeface="Verdana" pitchFamily="34" charset="0"/>
              </a:rPr>
              <a:t>Technician Class</a:t>
            </a:r>
          </a:p>
          <a:p>
            <a:pPr marL="857250" lvl="1" indent="-457200"/>
            <a:r>
              <a:rPr lang="en-US" sz="2400" dirty="0" smtClean="0">
                <a:solidFill>
                  <a:srgbClr val="FF0000"/>
                </a:solidFill>
                <a:latin typeface="Verdana" pitchFamily="34" charset="0"/>
              </a:rPr>
              <a:t>Elementary operating procedures.</a:t>
            </a:r>
          </a:p>
          <a:p>
            <a:pPr marL="857250" lvl="1" indent="-457200"/>
            <a:r>
              <a:rPr lang="en-US" sz="2400" dirty="0" smtClean="0">
                <a:solidFill>
                  <a:srgbClr val="FF0000"/>
                </a:solidFill>
                <a:latin typeface="Verdana" pitchFamily="34" charset="0"/>
              </a:rPr>
              <a:t>Radio regulations.</a:t>
            </a:r>
          </a:p>
          <a:p>
            <a:pPr marL="857250" lvl="1" indent="-457200"/>
            <a:r>
              <a:rPr lang="en-US" sz="2400" dirty="0" smtClean="0">
                <a:solidFill>
                  <a:srgbClr val="FF0000"/>
                </a:solidFill>
                <a:latin typeface="Verdana" pitchFamily="34" charset="0"/>
              </a:rPr>
              <a:t>Beginning electronics.</a:t>
            </a:r>
          </a:p>
          <a:p>
            <a:pPr marL="857250" lvl="1" indent="-457200"/>
            <a:r>
              <a:rPr lang="en-US" sz="2400" dirty="0" smtClean="0">
                <a:solidFill>
                  <a:srgbClr val="FF0000"/>
                </a:solidFill>
                <a:latin typeface="Verdana" pitchFamily="34" charset="0"/>
              </a:rPr>
              <a:t>Emphasis on VHF and UHF.</a:t>
            </a:r>
          </a:p>
          <a:p>
            <a:pPr marL="457200" indent="-457200"/>
            <a:r>
              <a:rPr lang="en-US" sz="2800" dirty="0" smtClean="0">
                <a:latin typeface="Verdana" pitchFamily="34" charset="0"/>
              </a:rPr>
              <a:t>General Class</a:t>
            </a:r>
          </a:p>
          <a:p>
            <a:pPr marL="857250" lvl="1" indent="-457200"/>
            <a:r>
              <a:rPr lang="en-US" sz="2400" dirty="0" smtClean="0">
                <a:solidFill>
                  <a:srgbClr val="FF0000"/>
                </a:solidFill>
                <a:latin typeface="Verdana" pitchFamily="34" charset="0"/>
              </a:rPr>
              <a:t>Intermediate practices, regulations, theory.</a:t>
            </a:r>
          </a:p>
          <a:p>
            <a:pPr marL="857250" lvl="1" indent="-457200"/>
            <a:r>
              <a:rPr lang="en-US" sz="2400" dirty="0" smtClean="0">
                <a:solidFill>
                  <a:srgbClr val="FF0000"/>
                </a:solidFill>
                <a:latin typeface="Verdana" pitchFamily="34" charset="0"/>
              </a:rPr>
              <a:t>Operating privileges in all amateur bands with some limits on frequencies.</a:t>
            </a:r>
          </a:p>
          <a:p>
            <a:pPr marL="857250" lvl="1" indent="-457200"/>
            <a:r>
              <a:rPr lang="en-US" sz="2400" dirty="0" smtClean="0">
                <a:solidFill>
                  <a:srgbClr val="FF0000"/>
                </a:solidFill>
                <a:latin typeface="Verdana" pitchFamily="34" charset="0"/>
              </a:rPr>
              <a:t>Emphasis on HF.</a:t>
            </a:r>
          </a:p>
          <a:p>
            <a:pPr marL="457200" indent="-457200"/>
            <a:r>
              <a:rPr lang="en-US" sz="2800" dirty="0" smtClean="0">
                <a:latin typeface="Verdana" pitchFamily="34" charset="0"/>
              </a:rPr>
              <a:t>Amateur Extra Class</a:t>
            </a:r>
          </a:p>
          <a:p>
            <a:pPr marL="857250" lvl="1" indent="-457200"/>
            <a:r>
              <a:rPr lang="en-US" sz="2400" dirty="0" smtClean="0">
                <a:solidFill>
                  <a:srgbClr val="FF0000"/>
                </a:solidFill>
                <a:latin typeface="Verdana" pitchFamily="34" charset="0"/>
              </a:rPr>
              <a:t>Advanced theory and practices.</a:t>
            </a:r>
          </a:p>
          <a:p>
            <a:pPr marL="857250" lvl="1" indent="-457200"/>
            <a:r>
              <a:rPr lang="en-US" sz="2400" dirty="0" smtClean="0">
                <a:solidFill>
                  <a:srgbClr val="FF0000"/>
                </a:solidFill>
                <a:latin typeface="Verdana" pitchFamily="34" charset="0"/>
              </a:rPr>
              <a:t>All operating privileges in all bands.</a:t>
            </a:r>
          </a:p>
          <a:p>
            <a:pPr marL="857250" lvl="1" indent="-457200"/>
            <a:r>
              <a:rPr lang="en-US" sz="2400" dirty="0" smtClean="0">
                <a:solidFill>
                  <a:srgbClr val="FF0000"/>
                </a:solidFill>
                <a:latin typeface="Verdana" pitchFamily="34" charset="0"/>
              </a:rPr>
              <a:t>Administer license exams.</a:t>
            </a:r>
          </a:p>
          <a:p>
            <a:pPr marL="857250" lvl="1" indent="-457200"/>
            <a:endParaRPr lang="en-US" sz="2800" dirty="0" smtClean="0">
              <a:latin typeface="Verdana" pitchFamily="34" charset="0"/>
            </a:endParaRPr>
          </a:p>
        </p:txBody>
      </p:sp>
      <p:sp>
        <p:nvSpPr>
          <p:cNvPr id="17" name="Footer Placeholder 16"/>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18" name="Slide Number Placeholder 17"/>
          <p:cNvSpPr>
            <a:spLocks noGrp="1"/>
          </p:cNvSpPr>
          <p:nvPr>
            <p:ph type="sldNum" sz="quarter" idx="12"/>
          </p:nvPr>
        </p:nvSpPr>
        <p:spPr/>
        <p:txBody>
          <a:bodyPr/>
          <a:lstStyle/>
          <a:p>
            <a:pPr>
              <a:defRPr/>
            </a:pPr>
            <a:fld id="{5A5C206B-7A74-47AE-8858-CF48A11612B2}" type="slidenum">
              <a:rPr lang="en-US" smtClean="0"/>
              <a:pPr>
                <a:defRPr/>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ox(in)">
                                      <p:cBhvr>
                                        <p:cTn id="7" dur="500"/>
                                        <p:tgtEl>
                                          <p:spTgt spid="2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ox(in)">
                                      <p:cBhvr>
                                        <p:cTn id="10" dur="500"/>
                                        <p:tgtEl>
                                          <p:spTgt spid="20">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box(in)">
                                      <p:cBhvr>
                                        <p:cTn id="13" dur="500"/>
                                        <p:tgtEl>
                                          <p:spTgt spid="20">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box(in)">
                                      <p:cBhvr>
                                        <p:cTn id="16" dur="500"/>
                                        <p:tgtEl>
                                          <p:spTgt spid="20">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box(in)">
                                      <p:cBhvr>
                                        <p:cTn id="19" dur="500"/>
                                        <p:tgtEl>
                                          <p:spTgt spid="2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box(in)">
                                      <p:cBhvr>
                                        <p:cTn id="24" dur="500"/>
                                        <p:tgtEl>
                                          <p:spTgt spid="20">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box(in)">
                                      <p:cBhvr>
                                        <p:cTn id="27" dur="500"/>
                                        <p:tgtEl>
                                          <p:spTgt spid="20">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
                                            <p:txEl>
                                              <p:pRg st="7" end="7"/>
                                            </p:txEl>
                                          </p:spTgt>
                                        </p:tgtEl>
                                        <p:attrNameLst>
                                          <p:attrName>style.visibility</p:attrName>
                                        </p:attrNameLst>
                                      </p:cBhvr>
                                      <p:to>
                                        <p:strVal val="visible"/>
                                      </p:to>
                                    </p:set>
                                    <p:animEffect transition="in" filter="box(in)">
                                      <p:cBhvr>
                                        <p:cTn id="30" dur="500"/>
                                        <p:tgtEl>
                                          <p:spTgt spid="20">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animEffect transition="in" filter="box(in)">
                                      <p:cBhvr>
                                        <p:cTn id="33" dur="500"/>
                                        <p:tgtEl>
                                          <p:spTgt spid="20">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xEl>
                                              <p:pRg st="9" end="9"/>
                                            </p:txEl>
                                          </p:spTgt>
                                        </p:tgtEl>
                                        <p:attrNameLst>
                                          <p:attrName>style.visibility</p:attrName>
                                        </p:attrNameLst>
                                      </p:cBhvr>
                                      <p:to>
                                        <p:strVal val="visible"/>
                                      </p:to>
                                    </p:set>
                                    <p:animEffect transition="in" filter="box(in)">
                                      <p:cBhvr>
                                        <p:cTn id="38" dur="500"/>
                                        <p:tgtEl>
                                          <p:spTgt spid="20">
                                            <p:txEl>
                                              <p:pRg st="9" end="9"/>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0">
                                            <p:txEl>
                                              <p:pRg st="10" end="10"/>
                                            </p:txEl>
                                          </p:spTgt>
                                        </p:tgtEl>
                                        <p:attrNameLst>
                                          <p:attrName>style.visibility</p:attrName>
                                        </p:attrNameLst>
                                      </p:cBhvr>
                                      <p:to>
                                        <p:strVal val="visible"/>
                                      </p:to>
                                    </p:set>
                                    <p:animEffect transition="in" filter="box(in)">
                                      <p:cBhvr>
                                        <p:cTn id="41" dur="500"/>
                                        <p:tgtEl>
                                          <p:spTgt spid="20">
                                            <p:txEl>
                                              <p:pRg st="10" end="10"/>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20">
                                            <p:txEl>
                                              <p:pRg st="11" end="11"/>
                                            </p:txEl>
                                          </p:spTgt>
                                        </p:tgtEl>
                                        <p:attrNameLst>
                                          <p:attrName>style.visibility</p:attrName>
                                        </p:attrNameLst>
                                      </p:cBhvr>
                                      <p:to>
                                        <p:strVal val="visible"/>
                                      </p:to>
                                    </p:set>
                                    <p:animEffect transition="in" filter="box(in)">
                                      <p:cBhvr>
                                        <p:cTn id="44" dur="500"/>
                                        <p:tgtEl>
                                          <p:spTgt spid="20">
                                            <p:txEl>
                                              <p:pRg st="11" end="11"/>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20">
                                            <p:txEl>
                                              <p:pRg st="12" end="12"/>
                                            </p:txEl>
                                          </p:spTgt>
                                        </p:tgtEl>
                                        <p:attrNameLst>
                                          <p:attrName>style.visibility</p:attrName>
                                        </p:attrNameLst>
                                      </p:cBhvr>
                                      <p:to>
                                        <p:strVal val="visible"/>
                                      </p:to>
                                    </p:set>
                                    <p:animEffect transition="in" filter="box(in)">
                                      <p:cBhvr>
                                        <p:cTn id="47" dur="500"/>
                                        <p:tgtEl>
                                          <p:spTgt spid="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2059"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2060"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61" name="Text Box 3347"/>
            <p:cNvSpPr txBox="1">
              <a:spLocks noChangeArrowheads="1"/>
            </p:cNvSpPr>
            <p:nvPr/>
          </p:nvSpPr>
          <p:spPr bwMode="auto">
            <a:xfrm>
              <a:off x="2965" y="114"/>
              <a:ext cx="1607" cy="301"/>
            </a:xfrm>
            <a:prstGeom prst="rect">
              <a:avLst/>
            </a:prstGeom>
            <a:solidFill>
              <a:schemeClr val="bg1"/>
            </a:solidFill>
            <a:ln w="9525">
              <a:noFill/>
              <a:miter lim="800000"/>
              <a:headEnd/>
              <a:tailEnd/>
            </a:ln>
          </p:spPr>
          <p:txBody>
            <a:bodyPr wrap="none">
              <a:spAutoFit/>
            </a:bodyPr>
            <a:lstStyle/>
            <a:p>
              <a:pPr algn="r"/>
              <a:r>
                <a:rPr lang="en-US" sz="1800" b="1">
                  <a:latin typeface="Verdana" pitchFamily="34" charset="0"/>
                </a:rPr>
                <a:t>Amateur Radio Licenses</a:t>
              </a:r>
            </a:p>
          </p:txBody>
        </p:sp>
        <p:sp>
          <p:nvSpPr>
            <p:cNvPr id="2062"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2054"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9.a.(4)</a:t>
            </a:r>
            <a:endParaRPr lang="en-US" dirty="0"/>
          </a:p>
        </p:txBody>
      </p:sp>
      <p:sp>
        <p:nvSpPr>
          <p:cNvPr id="19" name="Title 18"/>
          <p:cNvSpPr>
            <a:spLocks noGrp="1"/>
          </p:cNvSpPr>
          <p:nvPr>
            <p:ph type="title"/>
          </p:nvPr>
        </p:nvSpPr>
        <p:spPr>
          <a:xfrm>
            <a:off x="753970" y="564507"/>
            <a:ext cx="8550462" cy="1295400"/>
          </a:xfrm>
        </p:spPr>
        <p:txBody>
          <a:bodyPr/>
          <a:lstStyle/>
          <a:p>
            <a:r>
              <a:rPr lang="en-US" dirty="0" smtClean="0">
                <a:latin typeface="Verdana" pitchFamily="34" charset="0"/>
                <a:ea typeface="Verdana" pitchFamily="34" charset="0"/>
                <a:cs typeface="Verdana" pitchFamily="34" charset="0"/>
              </a:rPr>
              <a:t>Technician Class License</a:t>
            </a:r>
            <a:endParaRPr lang="en-US" dirty="0">
              <a:latin typeface="Verdana" pitchFamily="34" charset="0"/>
              <a:ea typeface="Verdana" pitchFamily="34" charset="0"/>
              <a:cs typeface="Verdana" pitchFamily="34" charset="0"/>
            </a:endParaRPr>
          </a:p>
        </p:txBody>
      </p:sp>
      <p:sp>
        <p:nvSpPr>
          <p:cNvPr id="20" name="Content Placeholder 19"/>
          <p:cNvSpPr>
            <a:spLocks noGrp="1"/>
          </p:cNvSpPr>
          <p:nvPr>
            <p:ph idx="1"/>
          </p:nvPr>
        </p:nvSpPr>
        <p:spPr>
          <a:xfrm>
            <a:off x="753970" y="1913784"/>
            <a:ext cx="8550462" cy="4663931"/>
          </a:xfrm>
        </p:spPr>
        <p:txBody>
          <a:bodyPr/>
          <a:lstStyle/>
          <a:p>
            <a:pPr marL="457200" indent="-457200"/>
            <a:r>
              <a:rPr lang="en-US" sz="3200" dirty="0" smtClean="0">
                <a:latin typeface="Verdana" pitchFamily="34" charset="0"/>
              </a:rPr>
              <a:t>No age restriction</a:t>
            </a:r>
          </a:p>
          <a:p>
            <a:pPr marL="457200" indent="-457200"/>
            <a:r>
              <a:rPr lang="en-US" dirty="0" smtClean="0">
                <a:latin typeface="Verdana" pitchFamily="34" charset="0"/>
              </a:rPr>
              <a:t>Elementary operating procedures</a:t>
            </a:r>
          </a:p>
          <a:p>
            <a:pPr marL="457200" indent="-457200"/>
            <a:r>
              <a:rPr lang="en-US" dirty="0" smtClean="0">
                <a:latin typeface="Verdana" pitchFamily="34" charset="0"/>
              </a:rPr>
              <a:t>Radio regulations</a:t>
            </a:r>
          </a:p>
          <a:p>
            <a:pPr marL="457200" indent="-457200"/>
            <a:r>
              <a:rPr lang="en-US" dirty="0" smtClean="0">
                <a:latin typeface="Verdana" pitchFamily="34" charset="0"/>
              </a:rPr>
              <a:t>Beginning electronics</a:t>
            </a:r>
          </a:p>
          <a:p>
            <a:pPr marL="457200" indent="-457200"/>
            <a:r>
              <a:rPr lang="en-US" dirty="0" smtClean="0">
                <a:latin typeface="Verdana" pitchFamily="34" charset="0"/>
              </a:rPr>
              <a:t>Emphasis on VHF and UHF</a:t>
            </a:r>
          </a:p>
          <a:p>
            <a:pPr marL="457200" indent="-457200"/>
            <a:r>
              <a:rPr lang="en-US" dirty="0" smtClean="0">
                <a:latin typeface="Verdana" pitchFamily="34" charset="0"/>
              </a:rPr>
              <a:t>35-question, multiple-choice written examination</a:t>
            </a:r>
          </a:p>
          <a:p>
            <a:pPr marL="457200" indent="-457200"/>
            <a:r>
              <a:rPr lang="en-US" dirty="0" smtClean="0">
                <a:latin typeface="Verdana" pitchFamily="34" charset="0"/>
              </a:rPr>
              <a:t>Minimum passing score is 26 correct answers – 74%</a:t>
            </a:r>
          </a:p>
          <a:p>
            <a:pPr marL="457200" indent="-457200"/>
            <a:endParaRPr lang="en-US" dirty="0" smtClean="0">
              <a:latin typeface="Verdana" pitchFamily="34" charset="0"/>
            </a:endParaRPr>
          </a:p>
          <a:p>
            <a:pPr marL="457200" indent="-457200"/>
            <a:endParaRPr lang="en-US" dirty="0" smtClean="0">
              <a:latin typeface="Verdana" pitchFamily="34" charset="0"/>
            </a:endParaRPr>
          </a:p>
          <a:p>
            <a:pPr marL="457200" indent="-457200"/>
            <a:endParaRPr lang="en-US" sz="3200" dirty="0" smtClean="0">
              <a:latin typeface="Verdana" pitchFamily="34" charset="0"/>
            </a:endParaRPr>
          </a:p>
          <a:p>
            <a:pPr marL="457200" indent="-457200"/>
            <a:endParaRPr lang="en-US" sz="3200" dirty="0" smtClean="0">
              <a:latin typeface="Verdana" pitchFamily="34" charset="0"/>
            </a:endParaRPr>
          </a:p>
        </p:txBody>
      </p:sp>
      <p:sp>
        <p:nvSpPr>
          <p:cNvPr id="17" name="Footer Placeholder 16"/>
          <p:cNvSpPr>
            <a:spLocks noGrp="1"/>
          </p:cNvSpPr>
          <p:nvPr>
            <p:ph type="ftr" sz="quarter" idx="11"/>
          </p:nvPr>
        </p:nvSpPr>
        <p:spPr>
          <a:xfrm>
            <a:off x="3437032" y="7475916"/>
            <a:ext cx="3184338" cy="517669"/>
          </a:xfrm>
        </p:spPr>
        <p:txBody>
          <a:bodyPr/>
          <a:lstStyle/>
          <a:p>
            <a:pPr>
              <a:defRPr/>
            </a:pPr>
            <a:r>
              <a:rPr lang="en-US" smtClean="0"/>
              <a:t>07122013</a:t>
            </a:r>
            <a:endParaRPr lang="en-US" dirty="0"/>
          </a:p>
        </p:txBody>
      </p:sp>
      <p:sp>
        <p:nvSpPr>
          <p:cNvPr id="18" name="Slide Number Placeholder 17"/>
          <p:cNvSpPr>
            <a:spLocks noGrp="1"/>
          </p:cNvSpPr>
          <p:nvPr>
            <p:ph type="sldNum" sz="quarter" idx="12"/>
          </p:nvPr>
        </p:nvSpPr>
        <p:spPr/>
        <p:txBody>
          <a:bodyPr/>
          <a:lstStyle/>
          <a:p>
            <a:pPr>
              <a:defRPr/>
            </a:pPr>
            <a:fld id="{5A5C206B-7A74-47AE-8858-CF48A11612B2}" type="slidenum">
              <a:rPr lang="en-US" smtClean="0"/>
              <a:pPr>
                <a:defRPr/>
              </a:pPr>
              <a:t>82</a:t>
            </a:fld>
            <a:endParaRPr lang="en-US"/>
          </a:p>
        </p:txBody>
      </p:sp>
      <p:pic>
        <p:nvPicPr>
          <p:cNvPr id="12" name="Picture 26" descr="ict22a"/>
          <p:cNvPicPr>
            <a:picLocks noChangeAspect="1" noChangeArrowheads="1"/>
          </p:cNvPicPr>
          <p:nvPr/>
        </p:nvPicPr>
        <p:blipFill>
          <a:blip r:embed="rId2" cstate="print"/>
          <a:srcRect/>
          <a:stretch>
            <a:fillRect/>
          </a:stretch>
        </p:blipFill>
        <p:spPr bwMode="auto">
          <a:xfrm>
            <a:off x="8460433" y="1775499"/>
            <a:ext cx="746629" cy="2911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2052" name="Text Box 13"/>
          <p:cNvSpPr txBox="1">
            <a:spLocks noChangeArrowheads="1"/>
          </p:cNvSpPr>
          <p:nvPr/>
        </p:nvSpPr>
        <p:spPr bwMode="auto">
          <a:xfrm>
            <a:off x="6101876" y="138618"/>
            <a:ext cx="3300905" cy="369332"/>
          </a:xfrm>
          <a:prstGeom prst="rect">
            <a:avLst/>
          </a:prstGeom>
          <a:solidFill>
            <a:schemeClr val="bg1"/>
          </a:solidFill>
          <a:ln w="9525">
            <a:noFill/>
            <a:miter lim="800000"/>
            <a:headEnd/>
            <a:tailEnd/>
          </a:ln>
        </p:spPr>
        <p:txBody>
          <a:bodyPr wrap="none">
            <a:spAutoFit/>
          </a:bodyPr>
          <a:lstStyle/>
          <a:p>
            <a:pPr algn="ctr"/>
            <a:r>
              <a:rPr lang="en-US" sz="1800" b="1" dirty="0" smtClean="0">
                <a:latin typeface="Verdana" pitchFamily="34" charset="0"/>
              </a:rPr>
              <a:t>Amateur Radio Licenses</a:t>
            </a:r>
            <a:endParaRPr lang="en-US" sz="1800" b="1" dirty="0">
              <a:latin typeface="Verdana" pitchFamily="34" charset="0"/>
            </a:endParaRPr>
          </a:p>
        </p:txBody>
      </p:sp>
      <p:sp>
        <p:nvSpPr>
          <p:cNvPr id="2053"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4" name="Text Box 19"/>
          <p:cNvSpPr txBox="1">
            <a:spLocks noChangeArrowheads="1"/>
          </p:cNvSpPr>
          <p:nvPr/>
        </p:nvSpPr>
        <p:spPr bwMode="auto">
          <a:xfrm>
            <a:off x="776569" y="1026128"/>
            <a:ext cx="8351666" cy="830997"/>
          </a:xfrm>
          <a:prstGeom prst="rect">
            <a:avLst/>
          </a:prstGeom>
          <a:noFill/>
          <a:ln w="9525">
            <a:noFill/>
            <a:miter lim="800000"/>
            <a:headEnd/>
            <a:tailEnd/>
          </a:ln>
        </p:spPr>
        <p:txBody>
          <a:bodyPr wrap="square">
            <a:spAutoFit/>
          </a:bodyPr>
          <a:lstStyle/>
          <a:p>
            <a:pPr>
              <a:defRPr/>
            </a:pPr>
            <a:endParaRPr lang="en-US" dirty="0" smtClean="0"/>
          </a:p>
          <a:p>
            <a:pPr>
              <a:buFont typeface="Arial" pitchFamily="34" charset="0"/>
              <a:buChar char="•"/>
            </a:pPr>
            <a:endParaRPr lang="en-US" dirty="0">
              <a:latin typeface="Verdana" pitchFamily="34" charset="0"/>
            </a:endParaRPr>
          </a:p>
        </p:txBody>
      </p:sp>
      <p:sp>
        <p:nvSpPr>
          <p:cNvPr id="2055" name="Text Box 20"/>
          <p:cNvSpPr txBox="1">
            <a:spLocks noChangeArrowheads="1"/>
          </p:cNvSpPr>
          <p:nvPr/>
        </p:nvSpPr>
        <p:spPr bwMode="auto">
          <a:xfrm>
            <a:off x="7427352"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9.a.(4)</a:t>
            </a:r>
            <a:endParaRPr lang="en-US" dirty="0"/>
          </a:p>
        </p:txBody>
      </p:sp>
      <p:sp>
        <p:nvSpPr>
          <p:cNvPr id="14" name="Title 13"/>
          <p:cNvSpPr>
            <a:spLocks noGrp="1"/>
          </p:cNvSpPr>
          <p:nvPr>
            <p:ph type="title"/>
          </p:nvPr>
        </p:nvSpPr>
        <p:spPr>
          <a:xfrm>
            <a:off x="753969" y="690635"/>
            <a:ext cx="8799933" cy="1295400"/>
          </a:xfrm>
        </p:spPr>
        <p:txBody>
          <a:bodyPr/>
          <a:lstStyle/>
          <a:p>
            <a:r>
              <a:rPr lang="en-US" dirty="0" smtClean="0">
                <a:latin typeface="Verdana" pitchFamily="34" charset="0"/>
                <a:ea typeface="Verdana" pitchFamily="34" charset="0"/>
                <a:cs typeface="Verdana" pitchFamily="34" charset="0"/>
              </a:rPr>
              <a:t>Amateur Radio License Exams</a:t>
            </a:r>
            <a:endParaRPr lang="en-US" dirty="0">
              <a:latin typeface="Verdana" pitchFamily="34" charset="0"/>
              <a:ea typeface="Verdana" pitchFamily="34" charset="0"/>
              <a:cs typeface="Verdana" pitchFamily="34" charset="0"/>
            </a:endParaRPr>
          </a:p>
        </p:txBody>
      </p:sp>
      <p:sp>
        <p:nvSpPr>
          <p:cNvPr id="15" name="Content Placeholder 14"/>
          <p:cNvSpPr>
            <a:spLocks noGrp="1"/>
          </p:cNvSpPr>
          <p:nvPr>
            <p:ph idx="1"/>
          </p:nvPr>
        </p:nvSpPr>
        <p:spPr>
          <a:xfrm>
            <a:off x="753969" y="1913781"/>
            <a:ext cx="8550462" cy="4663931"/>
          </a:xfrm>
        </p:spPr>
        <p:txBody>
          <a:bodyPr/>
          <a:lstStyle/>
          <a:p>
            <a:pPr eaLnBrk="1" hangingPunct="1">
              <a:spcBef>
                <a:spcPts val="1200"/>
              </a:spcBef>
            </a:pPr>
            <a:r>
              <a:rPr lang="en-US" dirty="0" smtClean="0">
                <a:solidFill>
                  <a:srgbClr val="FF0000"/>
                </a:solidFill>
                <a:latin typeface="Verdana" pitchFamily="34" charset="0"/>
                <a:ea typeface="Verdana" pitchFamily="34" charset="0"/>
                <a:cs typeface="Verdana" pitchFamily="34" charset="0"/>
              </a:rPr>
              <a:t>Amateur radio license exams are given by Hams called “Volunteer Examiners” </a:t>
            </a:r>
            <a:endParaRPr lang="en-US" dirty="0" smtClean="0">
              <a:latin typeface="Verdana" pitchFamily="34" charset="0"/>
              <a:ea typeface="Verdana" pitchFamily="34" charset="0"/>
              <a:cs typeface="Verdana" pitchFamily="34" charset="0"/>
            </a:endParaRPr>
          </a:p>
          <a:p>
            <a:pPr eaLnBrk="1" hangingPunct="1">
              <a:spcBef>
                <a:spcPts val="1200"/>
              </a:spcBef>
            </a:pPr>
            <a:r>
              <a:rPr lang="en-US" dirty="0" smtClean="0">
                <a:latin typeface="Verdana" pitchFamily="34" charset="0"/>
                <a:ea typeface="Verdana" pitchFamily="34" charset="0"/>
                <a:cs typeface="Verdana" pitchFamily="34" charset="0"/>
              </a:rPr>
              <a:t>Exams and free study classes are given by local radio clubs</a:t>
            </a:r>
          </a:p>
          <a:p>
            <a:pPr eaLnBrk="1" hangingPunct="1">
              <a:spcBef>
                <a:spcPts val="1200"/>
              </a:spcBef>
            </a:pPr>
            <a:r>
              <a:rPr lang="en-US" dirty="0" smtClean="0">
                <a:latin typeface="Verdana" pitchFamily="34" charset="0"/>
                <a:ea typeface="Verdana" pitchFamily="34" charset="0"/>
                <a:cs typeface="Verdana" pitchFamily="34" charset="0"/>
              </a:rPr>
              <a:t>More information about ham radio can be found at the ARRL web page: www.arrl.org</a:t>
            </a:r>
            <a:endParaRPr lang="en-US" u="sng" dirty="0" smtClean="0">
              <a:latin typeface="Arial" pitchFamily="34" charset="0"/>
              <a:cs typeface="Times New Roman" pitchFamily="18" charset="0"/>
            </a:endParaRPr>
          </a:p>
          <a:p>
            <a:pPr>
              <a:buNone/>
            </a:pPr>
            <a:endParaRPr lang="en-US" dirty="0">
              <a:latin typeface="Verdana" pitchFamily="34" charset="0"/>
              <a:ea typeface="Verdana" pitchFamily="34" charset="0"/>
              <a:cs typeface="Verdana" pitchFamily="34" charset="0"/>
            </a:endParaRPr>
          </a:p>
        </p:txBody>
      </p:sp>
      <p:sp>
        <p:nvSpPr>
          <p:cNvPr id="11" name="Footer Placeholder 10"/>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2" name="Slide Number Placeholder 11"/>
          <p:cNvSpPr>
            <a:spLocks noGrp="1"/>
          </p:cNvSpPr>
          <p:nvPr>
            <p:ph type="sldNum" sz="quarter" idx="12"/>
          </p:nvPr>
        </p:nvSpPr>
        <p:spPr>
          <a:xfrm>
            <a:off x="7256229" y="6939877"/>
            <a:ext cx="2095500" cy="517669"/>
          </a:xfrm>
        </p:spPr>
        <p:txBody>
          <a:bodyPr/>
          <a:lstStyle/>
          <a:p>
            <a:pPr>
              <a:defRPr/>
            </a:pPr>
            <a:fld id="{5A5C206B-7A74-47AE-8858-CF48A11612B2}" type="slidenum">
              <a:rPr lang="en-US" smtClean="0"/>
              <a:pPr>
                <a:defRPr/>
              </a:pPr>
              <a:t>83</a:t>
            </a:fld>
            <a:endParaRPr lang="en-US" dirty="0"/>
          </a:p>
        </p:txBody>
      </p:sp>
      <p:pic>
        <p:nvPicPr>
          <p:cNvPr id="13" name="Picture 4" descr="DSC06151"/>
          <p:cNvPicPr>
            <a:picLocks noChangeAspect="1" noChangeArrowheads="1"/>
          </p:cNvPicPr>
          <p:nvPr/>
        </p:nvPicPr>
        <p:blipFill>
          <a:blip r:embed="rId2" cstate="print"/>
          <a:srcRect/>
          <a:stretch>
            <a:fillRect/>
          </a:stretch>
        </p:blipFill>
        <p:spPr bwMode="auto">
          <a:xfrm>
            <a:off x="5549461" y="5729387"/>
            <a:ext cx="1560787" cy="1575303"/>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591670" y="180831"/>
            <a:ext cx="8875059" cy="7566313"/>
            <a:chOff x="336" y="100"/>
            <a:chExt cx="4320" cy="6168"/>
          </a:xfrm>
        </p:grpSpPr>
        <p:sp>
          <p:nvSpPr>
            <p:cNvPr id="3080"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081"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082" name="Text Box 3347"/>
            <p:cNvSpPr txBox="1">
              <a:spLocks noChangeArrowheads="1"/>
            </p:cNvSpPr>
            <p:nvPr/>
          </p:nvSpPr>
          <p:spPr bwMode="auto">
            <a:xfrm>
              <a:off x="3445" y="114"/>
              <a:ext cx="1127" cy="301"/>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Emergency Calls</a:t>
              </a:r>
              <a:endParaRPr lang="en-US" sz="1800" b="1" dirty="0">
                <a:latin typeface="Verdana" pitchFamily="34" charset="0"/>
              </a:endParaRPr>
            </a:p>
          </p:txBody>
        </p:sp>
        <p:sp>
          <p:nvSpPr>
            <p:cNvPr id="3083"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3079"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9.a.(5)</a:t>
            </a:r>
            <a:endParaRPr lang="en-US" dirty="0"/>
          </a:p>
        </p:txBody>
      </p:sp>
      <p:sp>
        <p:nvSpPr>
          <p:cNvPr id="16" name="Title 15"/>
          <p:cNvSpPr>
            <a:spLocks noGrp="1"/>
          </p:cNvSpPr>
          <p:nvPr>
            <p:ph type="title"/>
          </p:nvPr>
        </p:nvSpPr>
        <p:spPr>
          <a:xfrm>
            <a:off x="753970" y="170357"/>
            <a:ext cx="8550462" cy="1295400"/>
          </a:xfrm>
        </p:spPr>
        <p:txBody>
          <a:bodyPr/>
          <a:lstStyle/>
          <a:p>
            <a:r>
              <a:rPr lang="en-US" dirty="0" smtClean="0">
                <a:latin typeface="Verdana" pitchFamily="34" charset="0"/>
                <a:ea typeface="Verdana" pitchFamily="34" charset="0"/>
                <a:cs typeface="Verdana" pitchFamily="34" charset="0"/>
              </a:rPr>
              <a:t>Emergency Calls</a:t>
            </a:r>
            <a:endParaRPr lang="en-US" dirty="0">
              <a:latin typeface="Verdana" pitchFamily="34" charset="0"/>
              <a:ea typeface="Verdana" pitchFamily="34" charset="0"/>
              <a:cs typeface="Verdana" pitchFamily="34" charset="0"/>
            </a:endParaRPr>
          </a:p>
        </p:txBody>
      </p:sp>
      <p:sp>
        <p:nvSpPr>
          <p:cNvPr id="17" name="Content Placeholder 16"/>
          <p:cNvSpPr>
            <a:spLocks noGrp="1"/>
          </p:cNvSpPr>
          <p:nvPr>
            <p:ph idx="1"/>
          </p:nvPr>
        </p:nvSpPr>
        <p:spPr>
          <a:xfrm>
            <a:off x="753970" y="1298910"/>
            <a:ext cx="8550462" cy="4663931"/>
          </a:xfrm>
        </p:spPr>
        <p:txBody>
          <a:bodyPr/>
          <a:lstStyle/>
          <a:p>
            <a:pPr eaLnBrk="1" hangingPunct="1">
              <a:lnSpc>
                <a:spcPct val="80000"/>
              </a:lnSpc>
              <a:spcBef>
                <a:spcPts val="1200"/>
              </a:spcBef>
            </a:pPr>
            <a:r>
              <a:rPr lang="en-US" sz="2800" dirty="0" smtClean="0">
                <a:solidFill>
                  <a:srgbClr val="FF0000"/>
                </a:solidFill>
                <a:latin typeface="Verdana" pitchFamily="34" charset="0"/>
                <a:ea typeface="Verdana" pitchFamily="34" charset="0"/>
                <a:cs typeface="Verdana" pitchFamily="34" charset="0"/>
              </a:rPr>
              <a:t>You may use any radio at any time to get help during an emergency.</a:t>
            </a:r>
          </a:p>
          <a:p>
            <a:pPr eaLnBrk="1" hangingPunct="1">
              <a:lnSpc>
                <a:spcPct val="80000"/>
              </a:lnSpc>
              <a:spcBef>
                <a:spcPts val="1200"/>
              </a:spcBef>
            </a:pPr>
            <a:r>
              <a:rPr lang="en-US" altLang="ja-JP" sz="2800" dirty="0" smtClean="0">
                <a:solidFill>
                  <a:srgbClr val="FF0000"/>
                </a:solidFill>
                <a:latin typeface="Verdana" pitchFamily="34" charset="0"/>
                <a:ea typeface="HGP明朝E" charset="-128"/>
                <a:cs typeface="Verdana" pitchFamily="34" charset="0"/>
              </a:rPr>
              <a:t>“</a:t>
            </a:r>
            <a:r>
              <a:rPr lang="en-US" altLang="ja-JP" sz="2800" dirty="0" smtClean="0">
                <a:solidFill>
                  <a:srgbClr val="FF0000"/>
                </a:solidFill>
                <a:latin typeface="Verdana" pitchFamily="34" charset="0"/>
                <a:ea typeface="Verdana" pitchFamily="34" charset="0"/>
                <a:cs typeface="Verdana" pitchFamily="34" charset="0"/>
              </a:rPr>
              <a:t>Break” “Break</a:t>
            </a:r>
            <a:r>
              <a:rPr lang="ja-JP" altLang="en-US" sz="2800" smtClean="0">
                <a:solidFill>
                  <a:srgbClr val="FF0000"/>
                </a:solidFill>
                <a:latin typeface="Verdana" pitchFamily="34" charset="0"/>
                <a:ea typeface="HGP明朝E" charset="-128"/>
                <a:cs typeface="Verdana" pitchFamily="34" charset="0"/>
              </a:rPr>
              <a:t>”</a:t>
            </a:r>
            <a:r>
              <a:rPr lang="en-US" altLang="ja-JP" sz="2800" dirty="0" smtClean="0">
                <a:solidFill>
                  <a:srgbClr val="FF0000"/>
                </a:solidFill>
                <a:latin typeface="Verdana" pitchFamily="34" charset="0"/>
                <a:ea typeface="Verdana" pitchFamily="34" charset="0"/>
                <a:cs typeface="Verdana" pitchFamily="34" charset="0"/>
              </a:rPr>
              <a:t> followed by your call sign</a:t>
            </a:r>
            <a:r>
              <a:rPr lang="en-US" altLang="ja-JP" sz="2800" dirty="0" smtClean="0">
                <a:latin typeface="Verdana" pitchFamily="34" charset="0"/>
                <a:ea typeface="Verdana" pitchFamily="34" charset="0"/>
                <a:cs typeface="Verdana" pitchFamily="34" charset="0"/>
              </a:rPr>
              <a:t> to interrupt a radio conversation in progress.</a:t>
            </a:r>
            <a:endParaRPr lang="en-US" sz="2800" dirty="0" smtClean="0">
              <a:latin typeface="Verdana" pitchFamily="34" charset="0"/>
              <a:ea typeface="Verdana" pitchFamily="34" charset="0"/>
              <a:cs typeface="Verdana" pitchFamily="34" charset="0"/>
            </a:endParaRPr>
          </a:p>
          <a:p>
            <a:pPr eaLnBrk="1" hangingPunct="1">
              <a:lnSpc>
                <a:spcPct val="80000"/>
              </a:lnSpc>
              <a:spcBef>
                <a:spcPts val="1200"/>
              </a:spcBef>
            </a:pPr>
            <a:r>
              <a:rPr lang="ja-JP" altLang="en-US" sz="2800" smtClean="0">
                <a:solidFill>
                  <a:srgbClr val="FF0000"/>
                </a:solidFill>
                <a:latin typeface="Verdana" pitchFamily="34" charset="0"/>
                <a:ea typeface="HGP明朝E" charset="-128"/>
                <a:cs typeface="Verdana" pitchFamily="34" charset="0"/>
              </a:rPr>
              <a:t>“</a:t>
            </a:r>
            <a:r>
              <a:rPr lang="en-US" altLang="ja-JP" sz="2800" dirty="0" smtClean="0">
                <a:solidFill>
                  <a:srgbClr val="FF0000"/>
                </a:solidFill>
                <a:latin typeface="Verdana" pitchFamily="34" charset="0"/>
                <a:ea typeface="Verdana" pitchFamily="34" charset="0"/>
                <a:cs typeface="Verdana" pitchFamily="34" charset="0"/>
              </a:rPr>
              <a:t>MAYDAY</a:t>
            </a:r>
            <a:r>
              <a:rPr lang="ja-JP" altLang="en-US" sz="2800" smtClean="0">
                <a:latin typeface="Verdana" pitchFamily="34" charset="0"/>
                <a:ea typeface="HGP明朝E" charset="-128"/>
                <a:cs typeface="Verdana" pitchFamily="34" charset="0"/>
              </a:rPr>
              <a:t>”</a:t>
            </a:r>
            <a:r>
              <a:rPr lang="en-US" altLang="ja-JP" sz="2800" dirty="0" smtClean="0">
                <a:latin typeface="Verdana" pitchFamily="34" charset="0"/>
                <a:ea typeface="Verdana" pitchFamily="34" charset="0"/>
                <a:cs typeface="Verdana" pitchFamily="34" charset="0"/>
              </a:rPr>
              <a:t> </a:t>
            </a:r>
            <a:r>
              <a:rPr lang="en-US" sz="2800" dirty="0" smtClean="0">
                <a:latin typeface="Verdana" pitchFamily="34" charset="0"/>
                <a:ea typeface="Verdana" pitchFamily="34" charset="0"/>
                <a:cs typeface="Verdana" pitchFamily="34" charset="0"/>
              </a:rPr>
              <a:t>is the international word for requesting help by radio – </a:t>
            </a:r>
            <a:r>
              <a:rPr lang="en-US" sz="2800" dirty="0" smtClean="0">
                <a:solidFill>
                  <a:srgbClr val="FF0000"/>
                </a:solidFill>
                <a:latin typeface="Verdana" pitchFamily="34" charset="0"/>
                <a:ea typeface="Verdana" pitchFamily="34" charset="0"/>
                <a:cs typeface="Verdana" pitchFamily="34" charset="0"/>
              </a:rPr>
              <a:t>“EMERGENCY”  </a:t>
            </a:r>
            <a:r>
              <a:rPr lang="en-US" sz="2800" dirty="0" smtClean="0">
                <a:latin typeface="Verdana" pitchFamily="34" charset="0"/>
                <a:ea typeface="Verdana" pitchFamily="34" charset="0"/>
                <a:cs typeface="Verdana" pitchFamily="34" charset="0"/>
              </a:rPr>
              <a:t>also works. </a:t>
            </a:r>
          </a:p>
          <a:p>
            <a:pPr eaLnBrk="1" hangingPunct="1">
              <a:lnSpc>
                <a:spcPct val="80000"/>
              </a:lnSpc>
              <a:spcBef>
                <a:spcPts val="1200"/>
              </a:spcBef>
            </a:pPr>
            <a:r>
              <a:rPr lang="en-US" sz="2800" dirty="0" smtClean="0">
                <a:solidFill>
                  <a:srgbClr val="FF0000"/>
                </a:solidFill>
                <a:latin typeface="Verdana" pitchFamily="34" charset="0"/>
                <a:ea typeface="Verdana" pitchFamily="34" charset="0"/>
                <a:cs typeface="Verdana" pitchFamily="34" charset="0"/>
              </a:rPr>
              <a:t>Speak clearly and give a complete location and information like a 911 call.</a:t>
            </a:r>
            <a:r>
              <a:rPr lang="en-US" sz="2800" dirty="0" smtClean="0">
                <a:latin typeface="Verdana" pitchFamily="34" charset="0"/>
                <a:ea typeface="Verdana" pitchFamily="34" charset="0"/>
                <a:cs typeface="Verdana" pitchFamily="34" charset="0"/>
              </a:rPr>
              <a:t>  </a:t>
            </a:r>
          </a:p>
          <a:p>
            <a:pPr eaLnBrk="1" hangingPunct="1">
              <a:lnSpc>
                <a:spcPct val="90000"/>
              </a:lnSpc>
              <a:spcBef>
                <a:spcPts val="1200"/>
              </a:spcBef>
            </a:pPr>
            <a:r>
              <a:rPr lang="en-US" sz="2800" dirty="0" smtClean="0">
                <a:latin typeface="Verdana" pitchFamily="34" charset="0"/>
                <a:ea typeface="Verdana" pitchFamily="34" charset="0"/>
                <a:cs typeface="Verdana" pitchFamily="34" charset="0"/>
              </a:rPr>
              <a:t>You might have to climb higher up a hill with an FRS radio or cell phone.</a:t>
            </a:r>
          </a:p>
          <a:p>
            <a:pPr eaLnBrk="1" hangingPunct="1">
              <a:lnSpc>
                <a:spcPct val="90000"/>
              </a:lnSpc>
              <a:spcBef>
                <a:spcPts val="1200"/>
              </a:spcBef>
            </a:pPr>
            <a:r>
              <a:rPr lang="en-US" sz="2800" dirty="0" smtClean="0">
                <a:solidFill>
                  <a:srgbClr val="FF0000"/>
                </a:solidFill>
                <a:latin typeface="Verdana" pitchFamily="34" charset="0"/>
                <a:ea typeface="Verdana" pitchFamily="34" charset="0"/>
                <a:cs typeface="Verdana" pitchFamily="34" charset="0"/>
              </a:rPr>
              <a:t>In Morse code you would slowly send SOS</a:t>
            </a:r>
            <a:br>
              <a:rPr lang="en-US" sz="2800" dirty="0" smtClean="0">
                <a:solidFill>
                  <a:srgbClr val="FF0000"/>
                </a:solidFill>
                <a:latin typeface="Verdana" pitchFamily="34" charset="0"/>
                <a:ea typeface="Verdana" pitchFamily="34" charset="0"/>
                <a:cs typeface="Verdana" pitchFamily="34" charset="0"/>
              </a:rPr>
            </a:br>
            <a:r>
              <a:rPr lang="en-US" sz="2800" dirty="0" smtClean="0">
                <a:solidFill>
                  <a:srgbClr val="FF0000"/>
                </a:solidFill>
                <a:latin typeface="Verdana" pitchFamily="34" charset="0"/>
                <a:ea typeface="Verdana" pitchFamily="34" charset="0"/>
                <a:cs typeface="Verdana" pitchFamily="34" charset="0"/>
              </a:rPr>
              <a:t>(</a:t>
            </a:r>
            <a:r>
              <a:rPr lang="en-US" sz="2800" dirty="0" smtClean="0">
                <a:solidFill>
                  <a:srgbClr val="FF0000"/>
                </a:solidFill>
                <a:latin typeface="Symbol" pitchFamily="18" charset="2"/>
                <a:ea typeface="Verdana" pitchFamily="34" charset="0"/>
                <a:cs typeface="Verdana" pitchFamily="34" charset="0"/>
                <a:sym typeface="Symbol"/>
              </a:rPr>
              <a:t>     </a:t>
            </a:r>
            <a:r>
              <a:rPr lang="en-US" sz="4000" b="1" dirty="0" smtClean="0">
                <a:solidFill>
                  <a:srgbClr val="FF0000"/>
                </a:solidFill>
                <a:latin typeface="Verdana"/>
                <a:ea typeface="Verdana"/>
                <a:cs typeface="Verdana"/>
                <a:sym typeface="Symbol"/>
              </a:rPr>
              <a:t>─ ─ ─  </a:t>
            </a:r>
            <a:r>
              <a:rPr lang="en-US" sz="2800" dirty="0" smtClean="0">
                <a:solidFill>
                  <a:srgbClr val="FF0000"/>
                </a:solidFill>
                <a:latin typeface="Symbol" pitchFamily="18" charset="2"/>
                <a:ea typeface="Verdana" pitchFamily="34" charset="0"/>
                <a:cs typeface="Verdana" pitchFamily="34" charset="0"/>
                <a:sym typeface="Symbol"/>
              </a:rPr>
              <a:t>  </a:t>
            </a:r>
            <a:r>
              <a:rPr lang="en-US" sz="2800" dirty="0" smtClean="0">
                <a:solidFill>
                  <a:srgbClr val="FF0000"/>
                </a:solidFill>
                <a:latin typeface="Verdana" pitchFamily="34" charset="0"/>
                <a:ea typeface="Verdana" pitchFamily="34" charset="0"/>
                <a:cs typeface="Verdana" pitchFamily="34" charset="0"/>
              </a:rPr>
              <a:t>) and give the same information.</a:t>
            </a:r>
            <a:endParaRPr lang="en-US" dirty="0" smtClean="0">
              <a:solidFill>
                <a:srgbClr val="FF0000"/>
              </a:solidFill>
              <a:latin typeface="Verdana" pitchFamily="34" charset="0"/>
              <a:ea typeface="Verdana" pitchFamily="34" charset="0"/>
              <a:cs typeface="Verdana" pitchFamily="34" charset="0"/>
            </a:endParaRPr>
          </a:p>
          <a:p>
            <a:endParaRPr lang="en-US" dirty="0"/>
          </a:p>
        </p:txBody>
      </p:sp>
      <p:sp>
        <p:nvSpPr>
          <p:cNvPr id="14" name="Footer Placeholder 13"/>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5" name="Slide Number Placeholder 14"/>
          <p:cNvSpPr>
            <a:spLocks noGrp="1"/>
          </p:cNvSpPr>
          <p:nvPr>
            <p:ph type="sldNum" sz="quarter" idx="12"/>
          </p:nvPr>
        </p:nvSpPr>
        <p:spPr/>
        <p:txBody>
          <a:bodyPr/>
          <a:lstStyle/>
          <a:p>
            <a:pPr>
              <a:defRPr/>
            </a:pPr>
            <a:fld id="{5A5C206B-7A74-47AE-8858-CF48A11612B2}"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3080"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081"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082" name="Text Box 3347"/>
            <p:cNvSpPr txBox="1">
              <a:spLocks noChangeArrowheads="1"/>
            </p:cNvSpPr>
            <p:nvPr/>
          </p:nvSpPr>
          <p:spPr bwMode="auto">
            <a:xfrm>
              <a:off x="2942" y="114"/>
              <a:ext cx="1630" cy="301"/>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Handhelds, Base, Mobile</a:t>
              </a:r>
              <a:endParaRPr lang="en-US" sz="1800" b="1" dirty="0">
                <a:latin typeface="Verdana" pitchFamily="34" charset="0"/>
              </a:endParaRPr>
            </a:p>
          </p:txBody>
        </p:sp>
        <p:sp>
          <p:nvSpPr>
            <p:cNvPr id="3083"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3079"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9.a.(6)</a:t>
            </a:r>
            <a:endParaRPr lang="en-US" dirty="0"/>
          </a:p>
        </p:txBody>
      </p:sp>
      <p:sp>
        <p:nvSpPr>
          <p:cNvPr id="16" name="Title 15"/>
          <p:cNvSpPr>
            <a:spLocks noGrp="1"/>
          </p:cNvSpPr>
          <p:nvPr>
            <p:ph type="title"/>
          </p:nvPr>
        </p:nvSpPr>
        <p:spPr>
          <a:xfrm>
            <a:off x="753970" y="201889"/>
            <a:ext cx="8550462" cy="1295400"/>
          </a:xfrm>
        </p:spPr>
        <p:txBody>
          <a:bodyPr/>
          <a:lstStyle/>
          <a:p>
            <a:r>
              <a:rPr lang="en-US" dirty="0" smtClean="0">
                <a:latin typeface="Verdana" pitchFamily="34" charset="0"/>
                <a:ea typeface="Verdana" pitchFamily="34" charset="0"/>
                <a:cs typeface="Verdana" pitchFamily="34" charset="0"/>
              </a:rPr>
              <a:t>Radio Station Types</a:t>
            </a:r>
            <a:endParaRPr lang="en-US" dirty="0">
              <a:latin typeface="Verdana" pitchFamily="34" charset="0"/>
              <a:ea typeface="Verdana" pitchFamily="34" charset="0"/>
              <a:cs typeface="Verdana" pitchFamily="34" charset="0"/>
            </a:endParaRPr>
          </a:p>
        </p:txBody>
      </p:sp>
      <p:sp>
        <p:nvSpPr>
          <p:cNvPr id="17" name="Content Placeholder 16"/>
          <p:cNvSpPr>
            <a:spLocks noGrp="1"/>
          </p:cNvSpPr>
          <p:nvPr>
            <p:ph idx="1"/>
          </p:nvPr>
        </p:nvSpPr>
        <p:spPr>
          <a:xfrm>
            <a:off x="753970" y="1235846"/>
            <a:ext cx="6986899" cy="4663931"/>
          </a:xfrm>
        </p:spPr>
        <p:txBody>
          <a:bodyPr/>
          <a:lstStyle/>
          <a:p>
            <a:pPr eaLnBrk="1" hangingPunct="1">
              <a:lnSpc>
                <a:spcPct val="90000"/>
              </a:lnSpc>
              <a:spcBef>
                <a:spcPts val="2400"/>
              </a:spcBef>
            </a:pPr>
            <a:r>
              <a:rPr lang="en-US" sz="2800" u="sng" dirty="0" smtClean="0">
                <a:latin typeface="Verdana" pitchFamily="34" charset="0"/>
                <a:ea typeface="Verdana" pitchFamily="34" charset="0"/>
                <a:cs typeface="Verdana" pitchFamily="34" charset="0"/>
              </a:rPr>
              <a:t>Handheld radios (HT)</a:t>
            </a:r>
            <a:r>
              <a:rPr lang="en-US" sz="2800" dirty="0" smtClean="0">
                <a:latin typeface="Verdana" pitchFamily="34" charset="0"/>
                <a:ea typeface="Verdana" pitchFamily="34" charset="0"/>
                <a:cs typeface="Verdana" pitchFamily="34" charset="0"/>
              </a:rPr>
              <a:t>: </a:t>
            </a:r>
            <a:r>
              <a:rPr lang="en-US" sz="2800" dirty="0" smtClean="0">
                <a:solidFill>
                  <a:srgbClr val="FF0000"/>
                </a:solidFill>
                <a:latin typeface="Verdana" pitchFamily="34" charset="0"/>
                <a:ea typeface="Verdana" pitchFamily="34" charset="0"/>
                <a:cs typeface="Verdana" pitchFamily="34" charset="0"/>
              </a:rPr>
              <a:t>Small, light, portable, but not much power</a:t>
            </a:r>
            <a:r>
              <a:rPr lang="en-US" sz="2800" dirty="0" smtClean="0">
                <a:latin typeface="Verdana" pitchFamily="34" charset="0"/>
                <a:ea typeface="Verdana" pitchFamily="34" charset="0"/>
                <a:cs typeface="Verdana" pitchFamily="34" charset="0"/>
              </a:rPr>
              <a:t> Some can fit in your pocket. With repeaters they can be quite useful and they can easily be carried on a hike.</a:t>
            </a:r>
          </a:p>
          <a:p>
            <a:pPr eaLnBrk="1" hangingPunct="1">
              <a:lnSpc>
                <a:spcPct val="90000"/>
              </a:lnSpc>
              <a:spcBef>
                <a:spcPts val="2400"/>
              </a:spcBef>
            </a:pPr>
            <a:r>
              <a:rPr lang="en-US" sz="2800" u="sng" dirty="0" smtClean="0">
                <a:latin typeface="Verdana" pitchFamily="34" charset="0"/>
                <a:ea typeface="Verdana" pitchFamily="34" charset="0"/>
                <a:cs typeface="Verdana" pitchFamily="34" charset="0"/>
              </a:rPr>
              <a:t>Base station radios</a:t>
            </a:r>
            <a:r>
              <a:rPr lang="en-US" sz="2800" dirty="0" smtClean="0">
                <a:latin typeface="Verdana" pitchFamily="34" charset="0"/>
                <a:ea typeface="Verdana" pitchFamily="34" charset="0"/>
                <a:cs typeface="Verdana" pitchFamily="34" charset="0"/>
              </a:rPr>
              <a:t>: </a:t>
            </a:r>
            <a:r>
              <a:rPr lang="en-US" sz="2800" dirty="0" smtClean="0">
                <a:solidFill>
                  <a:srgbClr val="FF0000"/>
                </a:solidFill>
                <a:latin typeface="Verdana" pitchFamily="34" charset="0"/>
                <a:ea typeface="Verdana" pitchFamily="34" charset="0"/>
                <a:cs typeface="Verdana" pitchFamily="34" charset="0"/>
              </a:rPr>
              <a:t>Permanent station in a building. More power, easier to use, more features.</a:t>
            </a:r>
          </a:p>
          <a:p>
            <a:pPr eaLnBrk="1" hangingPunct="1">
              <a:lnSpc>
                <a:spcPct val="90000"/>
              </a:lnSpc>
              <a:spcBef>
                <a:spcPts val="2400"/>
              </a:spcBef>
            </a:pPr>
            <a:r>
              <a:rPr lang="en-US" sz="2800" u="sng" dirty="0" smtClean="0">
                <a:latin typeface="Verdana" pitchFamily="34" charset="0"/>
                <a:ea typeface="Verdana" pitchFamily="34" charset="0"/>
                <a:cs typeface="Verdana" pitchFamily="34" charset="0"/>
              </a:rPr>
              <a:t>Mobile radios</a:t>
            </a:r>
            <a:r>
              <a:rPr lang="en-US" sz="2800" dirty="0" smtClean="0">
                <a:latin typeface="Verdana" pitchFamily="34" charset="0"/>
                <a:ea typeface="Verdana" pitchFamily="34" charset="0"/>
                <a:cs typeface="Verdana" pitchFamily="34" charset="0"/>
              </a:rPr>
              <a:t>: </a:t>
            </a:r>
            <a:r>
              <a:rPr lang="en-US" sz="2800" dirty="0" smtClean="0">
                <a:solidFill>
                  <a:srgbClr val="FF0000"/>
                </a:solidFill>
                <a:latin typeface="Verdana" pitchFamily="34" charset="0"/>
                <a:ea typeface="Verdana" pitchFamily="34" charset="0"/>
                <a:cs typeface="Verdana" pitchFamily="34" charset="0"/>
              </a:rPr>
              <a:t>Permanent station in a vehicle. More power.</a:t>
            </a:r>
            <a:r>
              <a:rPr lang="en-US" sz="2800" dirty="0" smtClean="0">
                <a:latin typeface="Verdana" pitchFamily="34" charset="0"/>
                <a:ea typeface="Verdana" pitchFamily="34" charset="0"/>
                <a:cs typeface="Verdana" pitchFamily="34" charset="0"/>
              </a:rPr>
              <a:t> </a:t>
            </a:r>
          </a:p>
          <a:p>
            <a:pPr eaLnBrk="1" hangingPunct="1">
              <a:lnSpc>
                <a:spcPct val="90000"/>
              </a:lnSpc>
              <a:spcBef>
                <a:spcPts val="2400"/>
              </a:spcBef>
            </a:pPr>
            <a:r>
              <a:rPr lang="en-US" sz="2800" u="sng" dirty="0" smtClean="0">
                <a:latin typeface="Verdana" pitchFamily="34" charset="0"/>
                <a:ea typeface="Verdana" pitchFamily="34" charset="0"/>
                <a:cs typeface="Verdana" pitchFamily="34" charset="0"/>
              </a:rPr>
              <a:t>Which kind of radio is best?</a:t>
            </a:r>
            <a:r>
              <a:rPr lang="en-US" sz="2800" dirty="0" smtClean="0">
                <a:latin typeface="Verdana" pitchFamily="34" charset="0"/>
                <a:ea typeface="Verdana" pitchFamily="34" charset="0"/>
                <a:cs typeface="Verdana" pitchFamily="34" charset="0"/>
              </a:rPr>
              <a:t> It depends on what you want to do.</a:t>
            </a:r>
          </a:p>
          <a:p>
            <a:endParaRPr lang="en-US" dirty="0"/>
          </a:p>
        </p:txBody>
      </p:sp>
      <p:sp>
        <p:nvSpPr>
          <p:cNvPr id="14" name="Footer Placeholder 13"/>
          <p:cNvSpPr>
            <a:spLocks noGrp="1"/>
          </p:cNvSpPr>
          <p:nvPr>
            <p:ph type="ftr" sz="quarter" idx="11"/>
          </p:nvPr>
        </p:nvSpPr>
        <p:spPr>
          <a:xfrm>
            <a:off x="3437031" y="7513565"/>
            <a:ext cx="3184338" cy="517669"/>
          </a:xfrm>
        </p:spPr>
        <p:txBody>
          <a:bodyPr/>
          <a:lstStyle/>
          <a:p>
            <a:pPr>
              <a:defRPr/>
            </a:pPr>
            <a:r>
              <a:rPr lang="en-US" smtClean="0"/>
              <a:t>07122013</a:t>
            </a:r>
            <a:endParaRPr lang="en-US" dirty="0"/>
          </a:p>
        </p:txBody>
      </p:sp>
      <p:sp>
        <p:nvSpPr>
          <p:cNvPr id="15" name="Slide Number Placeholder 14"/>
          <p:cNvSpPr>
            <a:spLocks noGrp="1"/>
          </p:cNvSpPr>
          <p:nvPr>
            <p:ph type="sldNum" sz="quarter" idx="12"/>
          </p:nvPr>
        </p:nvSpPr>
        <p:spPr>
          <a:xfrm>
            <a:off x="7208932" y="7081766"/>
            <a:ext cx="2095500" cy="517669"/>
          </a:xfrm>
        </p:spPr>
        <p:txBody>
          <a:bodyPr/>
          <a:lstStyle/>
          <a:p>
            <a:pPr>
              <a:defRPr/>
            </a:pPr>
            <a:fld id="{5A5C206B-7A74-47AE-8858-CF48A11612B2}" type="slidenum">
              <a:rPr lang="en-US" smtClean="0"/>
              <a:pPr>
                <a:defRPr/>
              </a:pPr>
              <a:t>85</a:t>
            </a:fld>
            <a:endParaRPr lang="en-US" dirty="0"/>
          </a:p>
        </p:txBody>
      </p:sp>
      <p:pic>
        <p:nvPicPr>
          <p:cNvPr id="12" name="Picture 26" descr="ict22a"/>
          <p:cNvPicPr>
            <a:picLocks noChangeAspect="1" noChangeArrowheads="1"/>
          </p:cNvPicPr>
          <p:nvPr/>
        </p:nvPicPr>
        <p:blipFill>
          <a:blip r:embed="rId2" cstate="print"/>
          <a:srcRect/>
          <a:stretch>
            <a:fillRect/>
          </a:stretch>
        </p:blipFill>
        <p:spPr bwMode="auto">
          <a:xfrm>
            <a:off x="8124739" y="1261241"/>
            <a:ext cx="562060" cy="2191407"/>
          </a:xfrm>
          <a:prstGeom prst="rect">
            <a:avLst/>
          </a:prstGeom>
          <a:noFill/>
          <a:ln w="9525">
            <a:noFill/>
            <a:miter lim="800000"/>
            <a:headEnd/>
            <a:tailEnd/>
          </a:ln>
        </p:spPr>
      </p:pic>
      <p:pic>
        <p:nvPicPr>
          <p:cNvPr id="13" name="Picture 7" descr="ic-7800"/>
          <p:cNvPicPr>
            <a:picLocks noChangeAspect="1" noChangeArrowheads="1"/>
          </p:cNvPicPr>
          <p:nvPr/>
        </p:nvPicPr>
        <p:blipFill>
          <a:blip r:embed="rId3" cstate="print"/>
          <a:srcRect/>
          <a:stretch>
            <a:fillRect/>
          </a:stretch>
        </p:blipFill>
        <p:spPr bwMode="auto">
          <a:xfrm>
            <a:off x="7346730" y="3663404"/>
            <a:ext cx="2380595" cy="1137222"/>
          </a:xfrm>
          <a:prstGeom prst="rect">
            <a:avLst/>
          </a:prstGeom>
          <a:noFill/>
          <a:ln w="12700">
            <a:solidFill>
              <a:srgbClr val="000000"/>
            </a:solidFill>
            <a:miter lim="800000"/>
            <a:headEnd/>
            <a:tailEnd/>
          </a:ln>
        </p:spPr>
      </p:pic>
      <p:pic>
        <p:nvPicPr>
          <p:cNvPr id="18" name="Picture 8" descr="IC-208"/>
          <p:cNvPicPr>
            <a:picLocks noChangeAspect="1" noChangeArrowheads="1"/>
          </p:cNvPicPr>
          <p:nvPr/>
        </p:nvPicPr>
        <p:blipFill>
          <a:blip r:embed="rId4" cstate="print"/>
          <a:srcRect/>
          <a:stretch>
            <a:fillRect/>
          </a:stretch>
        </p:blipFill>
        <p:spPr bwMode="auto">
          <a:xfrm>
            <a:off x="7706523" y="5163536"/>
            <a:ext cx="1597057" cy="890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1500"/>
                            </p:stCondLst>
                            <p:childTnLst>
                              <p:par>
                                <p:cTn id="13" presetID="8" presetClass="emph" presetSubtype="0" fill="hold" nodeType="afterEffect">
                                  <p:stCondLst>
                                    <p:cond delay="0"/>
                                  </p:stCondLst>
                                  <p:childTnLst>
                                    <p:animRot by="21600000">
                                      <p:cBhvr>
                                        <p:cTn id="14" dur="2000" fill="hold"/>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 calcmode="lin" valueType="num">
                                      <p:cBhvr additive="base">
                                        <p:cTn id="32"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5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xEl>
                                              <p:pRg st="3" end="3"/>
                                            </p:txEl>
                                          </p:spTgt>
                                        </p:tgtEl>
                                        <p:attrNameLst>
                                          <p:attrName>style.visibility</p:attrName>
                                        </p:attrNameLst>
                                      </p:cBhvr>
                                      <p:to>
                                        <p:strVal val="visible"/>
                                      </p:to>
                                    </p:set>
                                    <p:anim calcmode="lin" valueType="num">
                                      <p:cBhvr additive="base">
                                        <p:cTn id="4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3080"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081"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082" name="Text Box 3347"/>
            <p:cNvSpPr txBox="1">
              <a:spLocks noChangeArrowheads="1"/>
            </p:cNvSpPr>
            <p:nvPr/>
          </p:nvSpPr>
          <p:spPr bwMode="auto">
            <a:xfrm>
              <a:off x="2942" y="114"/>
              <a:ext cx="1630" cy="301"/>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Handhelds, Base, Mobile</a:t>
              </a:r>
              <a:endParaRPr lang="en-US" sz="1800" b="1" dirty="0">
                <a:latin typeface="Verdana" pitchFamily="34" charset="0"/>
              </a:endParaRPr>
            </a:p>
          </p:txBody>
        </p:sp>
        <p:sp>
          <p:nvSpPr>
            <p:cNvPr id="3083"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3079"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9.a.(6)</a:t>
            </a:r>
            <a:endParaRPr lang="en-US" dirty="0"/>
          </a:p>
        </p:txBody>
      </p:sp>
      <p:sp>
        <p:nvSpPr>
          <p:cNvPr id="16" name="Title 15"/>
          <p:cNvSpPr>
            <a:spLocks noGrp="1"/>
          </p:cNvSpPr>
          <p:nvPr>
            <p:ph type="title"/>
          </p:nvPr>
        </p:nvSpPr>
        <p:spPr>
          <a:xfrm>
            <a:off x="753970" y="469911"/>
            <a:ext cx="8550462" cy="1295400"/>
          </a:xfrm>
        </p:spPr>
        <p:txBody>
          <a:bodyPr/>
          <a:lstStyle/>
          <a:p>
            <a:r>
              <a:rPr lang="en-US" dirty="0" smtClean="0">
                <a:latin typeface="Verdana" pitchFamily="34" charset="0"/>
                <a:ea typeface="Verdana" pitchFamily="34" charset="0"/>
                <a:cs typeface="Verdana" pitchFamily="34" charset="0"/>
              </a:rPr>
              <a:t>Repeaters</a:t>
            </a:r>
            <a:endParaRPr lang="en-US" dirty="0">
              <a:latin typeface="Verdana" pitchFamily="34" charset="0"/>
              <a:ea typeface="Verdana" pitchFamily="34" charset="0"/>
              <a:cs typeface="Verdana" pitchFamily="34" charset="0"/>
            </a:endParaRPr>
          </a:p>
        </p:txBody>
      </p:sp>
      <p:sp>
        <p:nvSpPr>
          <p:cNvPr id="17" name="Content Placeholder 16"/>
          <p:cNvSpPr>
            <a:spLocks noGrp="1"/>
          </p:cNvSpPr>
          <p:nvPr>
            <p:ph idx="1"/>
          </p:nvPr>
        </p:nvSpPr>
        <p:spPr>
          <a:xfrm>
            <a:off x="753970" y="1882252"/>
            <a:ext cx="8550462" cy="4663931"/>
          </a:xfrm>
        </p:spPr>
        <p:txBody>
          <a:bodyPr/>
          <a:lstStyle/>
          <a:p>
            <a:pPr eaLnBrk="1" hangingPunct="1">
              <a:lnSpc>
                <a:spcPct val="90000"/>
              </a:lnSpc>
            </a:pPr>
            <a:r>
              <a:rPr lang="en-US" dirty="0" smtClean="0">
                <a:solidFill>
                  <a:srgbClr val="FF0000"/>
                </a:solidFill>
                <a:latin typeface="Verdana" pitchFamily="34" charset="0"/>
                <a:ea typeface="Verdana" pitchFamily="34" charset="0"/>
                <a:cs typeface="Verdana" pitchFamily="34" charset="0"/>
              </a:rPr>
              <a:t>Repeaters are transceivers located on high points </a:t>
            </a:r>
            <a:r>
              <a:rPr lang="en-US" dirty="0" smtClean="0">
                <a:latin typeface="Verdana" pitchFamily="34" charset="0"/>
                <a:ea typeface="Verdana" pitchFamily="34" charset="0"/>
                <a:cs typeface="Verdana" pitchFamily="34" charset="0"/>
              </a:rPr>
              <a:t>(Mountains, tall buildings, satellites) </a:t>
            </a:r>
            <a:r>
              <a:rPr lang="en-US" dirty="0" smtClean="0">
                <a:solidFill>
                  <a:srgbClr val="FF0000"/>
                </a:solidFill>
                <a:latin typeface="Verdana" pitchFamily="34" charset="0"/>
                <a:ea typeface="Verdana" pitchFamily="34" charset="0"/>
                <a:cs typeface="Verdana" pitchFamily="34" charset="0"/>
              </a:rPr>
              <a:t>to automatically relay radio signals</a:t>
            </a:r>
            <a:r>
              <a:rPr lang="en-US" dirty="0" smtClean="0">
                <a:latin typeface="Verdana" pitchFamily="34" charset="0"/>
                <a:ea typeface="Verdana" pitchFamily="34" charset="0"/>
                <a:cs typeface="Verdana" pitchFamily="34" charset="0"/>
              </a:rPr>
              <a:t>. Some have connections to the telephone system.</a:t>
            </a:r>
          </a:p>
          <a:p>
            <a:pPr eaLnBrk="1" hangingPunct="1"/>
            <a:r>
              <a:rPr lang="en-US" dirty="0" smtClean="0">
                <a:solidFill>
                  <a:srgbClr val="FF0000"/>
                </a:solidFill>
                <a:latin typeface="Verdana" pitchFamily="34" charset="0"/>
                <a:ea typeface="Verdana" pitchFamily="34" charset="0"/>
                <a:cs typeface="Verdana" pitchFamily="34" charset="0"/>
              </a:rPr>
              <a:t>A repeater receive on one frequency and re-transmits on another.</a:t>
            </a:r>
            <a:endParaRPr lang="en-US" dirty="0" smtClean="0">
              <a:latin typeface="Verdana" pitchFamily="34" charset="0"/>
              <a:ea typeface="Verdana" pitchFamily="34" charset="0"/>
              <a:cs typeface="Verdana" pitchFamily="34" charset="0"/>
            </a:endParaRPr>
          </a:p>
          <a:p>
            <a:pPr eaLnBrk="1" hangingPunct="1"/>
            <a:r>
              <a:rPr lang="en-US" dirty="0" smtClean="0">
                <a:solidFill>
                  <a:srgbClr val="FF0000"/>
                </a:solidFill>
                <a:latin typeface="Verdana" pitchFamily="34" charset="0"/>
                <a:ea typeface="Verdana" pitchFamily="34" charset="0"/>
                <a:cs typeface="Verdana" pitchFamily="34" charset="0"/>
              </a:rPr>
              <a:t>A repeater extends the range of a handheld transceiver.</a:t>
            </a:r>
            <a:endParaRPr lang="en-US" sz="2800" dirty="0" smtClean="0">
              <a:latin typeface="Verdana" pitchFamily="34" charset="0"/>
              <a:ea typeface="Verdana" pitchFamily="34" charset="0"/>
              <a:cs typeface="Verdana" pitchFamily="34" charset="0"/>
            </a:endParaRPr>
          </a:p>
          <a:p>
            <a:endParaRPr lang="en-US" dirty="0"/>
          </a:p>
        </p:txBody>
      </p:sp>
      <p:sp>
        <p:nvSpPr>
          <p:cNvPr id="14" name="Footer Placeholder 13"/>
          <p:cNvSpPr>
            <a:spLocks noGrp="1"/>
          </p:cNvSpPr>
          <p:nvPr>
            <p:ph type="ftr" sz="quarter" idx="11"/>
          </p:nvPr>
        </p:nvSpPr>
        <p:spPr>
          <a:xfrm>
            <a:off x="3437032" y="7460150"/>
            <a:ext cx="3184338" cy="517669"/>
          </a:xfrm>
        </p:spPr>
        <p:txBody>
          <a:bodyPr/>
          <a:lstStyle/>
          <a:p>
            <a:pPr>
              <a:defRPr/>
            </a:pPr>
            <a:r>
              <a:rPr lang="en-US" smtClean="0"/>
              <a:t>07122013</a:t>
            </a:r>
            <a:endParaRPr lang="en-US" dirty="0"/>
          </a:p>
        </p:txBody>
      </p:sp>
      <p:sp>
        <p:nvSpPr>
          <p:cNvPr id="15" name="Slide Number Placeholder 14"/>
          <p:cNvSpPr>
            <a:spLocks noGrp="1"/>
          </p:cNvSpPr>
          <p:nvPr>
            <p:ph type="sldNum" sz="quarter" idx="12"/>
          </p:nvPr>
        </p:nvSpPr>
        <p:spPr>
          <a:xfrm>
            <a:off x="7208932" y="7081766"/>
            <a:ext cx="2095500" cy="517669"/>
          </a:xfrm>
        </p:spPr>
        <p:txBody>
          <a:bodyPr/>
          <a:lstStyle/>
          <a:p>
            <a:pPr>
              <a:defRPr/>
            </a:pPr>
            <a:fld id="{5A5C206B-7A74-47AE-8858-CF48A11612B2}" type="slidenum">
              <a:rPr lang="en-US" smtClean="0"/>
              <a:pPr>
                <a:defRPr/>
              </a:pPr>
              <a:t>86</a:t>
            </a:fld>
            <a:endParaRPr lang="en-US" dirty="0"/>
          </a:p>
        </p:txBody>
      </p:sp>
      <p:sp>
        <p:nvSpPr>
          <p:cNvPr id="23" name="TextBox 22"/>
          <p:cNvSpPr txBox="1"/>
          <p:nvPr/>
        </p:nvSpPr>
        <p:spPr bwMode="auto">
          <a:xfrm>
            <a:off x="7015655" y="5959366"/>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24" name="TextBox 23"/>
          <p:cNvSpPr txBox="1"/>
          <p:nvPr/>
        </p:nvSpPr>
        <p:spPr bwMode="auto">
          <a:xfrm>
            <a:off x="6763407" y="5770179"/>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32" name="TextBox 31"/>
          <p:cNvSpPr txBox="1"/>
          <p:nvPr/>
        </p:nvSpPr>
        <p:spPr bwMode="auto">
          <a:xfrm>
            <a:off x="3153103" y="6227379"/>
            <a:ext cx="90138" cy="461665"/>
          </a:xfrm>
          <a:prstGeom prst="rect">
            <a:avLst/>
          </a:prstGeom>
          <a:solidFill>
            <a:schemeClr val="bg1"/>
          </a:solidFill>
          <a:ln w="9525">
            <a:noFill/>
            <a:miter lim="800000"/>
            <a:headEnd/>
            <a:tailEnd/>
          </a:ln>
        </p:spPr>
        <p:txBody>
          <a:bodyPr wrap="square" rtlCol="0">
            <a:spAutoFit/>
          </a:bodyPr>
          <a:lstStyle/>
          <a:p>
            <a:endParaRPr lang="en-US" b="1" dirty="0">
              <a:latin typeface="Verdana"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99"/>
          <p:cNvGrpSpPr>
            <a:grpSpLocks/>
          </p:cNvGrpSpPr>
          <p:nvPr/>
        </p:nvGrpSpPr>
        <p:grpSpPr bwMode="auto">
          <a:xfrm>
            <a:off x="690282" y="122671"/>
            <a:ext cx="8875059" cy="7566313"/>
            <a:chOff x="336" y="100"/>
            <a:chExt cx="4320" cy="6168"/>
          </a:xfrm>
        </p:grpSpPr>
        <p:sp>
          <p:nvSpPr>
            <p:cNvPr id="3080" name="Rectangle 3345"/>
            <p:cNvSpPr>
              <a:spLocks noChangeArrowheads="1"/>
            </p:cNvSpPr>
            <p:nvPr/>
          </p:nvSpPr>
          <p:spPr bwMode="auto">
            <a:xfrm>
              <a:off x="336" y="241"/>
              <a:ext cx="4320" cy="5850"/>
            </a:xfrm>
            <a:prstGeom prst="rect">
              <a:avLst/>
            </a:prstGeom>
            <a:noFill/>
            <a:ln w="38100">
              <a:solidFill>
                <a:schemeClr val="tx1"/>
              </a:solidFill>
              <a:miter lim="800000"/>
              <a:headEnd/>
              <a:tailEnd/>
            </a:ln>
          </p:spPr>
          <p:txBody>
            <a:bodyPr wrap="none" anchor="ctr"/>
            <a:lstStyle/>
            <a:p>
              <a:pPr algn="ctr"/>
              <a:endParaRPr lang="en-US"/>
            </a:p>
          </p:txBody>
        </p:sp>
        <p:sp>
          <p:nvSpPr>
            <p:cNvPr id="3081" name="Text Box 3346"/>
            <p:cNvSpPr txBox="1">
              <a:spLocks noChangeArrowheads="1"/>
            </p:cNvSpPr>
            <p:nvPr/>
          </p:nvSpPr>
          <p:spPr bwMode="auto">
            <a:xfrm>
              <a:off x="419" y="100"/>
              <a:ext cx="649" cy="376"/>
            </a:xfrm>
            <a:prstGeom prst="rect">
              <a:avLst/>
            </a:prstGeom>
            <a:solidFill>
              <a:schemeClr val="bg1"/>
            </a:solidFill>
            <a:ln w="9525">
              <a:noFill/>
              <a:miter lim="800000"/>
              <a:headEnd/>
              <a:tailEnd/>
            </a:ln>
          </p:spPr>
          <p:txBody>
            <a:bodyPr wrap="none">
              <a:spAutoFit/>
            </a:bodyPr>
            <a:lstStyle/>
            <a:p>
              <a:r>
                <a:rPr lang="en-US" b="1">
                  <a:latin typeface="Verdana" pitchFamily="34" charset="0"/>
                </a:rPr>
                <a:t>K2BSA</a:t>
              </a:r>
            </a:p>
          </p:txBody>
        </p:sp>
        <p:sp>
          <p:nvSpPr>
            <p:cNvPr id="3082" name="Text Box 3347"/>
            <p:cNvSpPr txBox="1">
              <a:spLocks noChangeArrowheads="1"/>
            </p:cNvSpPr>
            <p:nvPr/>
          </p:nvSpPr>
          <p:spPr bwMode="auto">
            <a:xfrm>
              <a:off x="2942" y="114"/>
              <a:ext cx="1630" cy="301"/>
            </a:xfrm>
            <a:prstGeom prst="rect">
              <a:avLst/>
            </a:prstGeom>
            <a:solidFill>
              <a:schemeClr val="bg1"/>
            </a:solidFill>
            <a:ln w="9525">
              <a:noFill/>
              <a:miter lim="800000"/>
              <a:headEnd/>
              <a:tailEnd/>
            </a:ln>
          </p:spPr>
          <p:txBody>
            <a:bodyPr wrap="none">
              <a:spAutoFit/>
            </a:bodyPr>
            <a:lstStyle/>
            <a:p>
              <a:pPr algn="r"/>
              <a:r>
                <a:rPr lang="en-US" sz="1800" b="1" dirty="0" smtClean="0">
                  <a:latin typeface="Verdana" pitchFamily="34" charset="0"/>
                </a:rPr>
                <a:t>Handhelds, Base, Mobile</a:t>
              </a:r>
              <a:endParaRPr lang="en-US" sz="1800" b="1" dirty="0">
                <a:latin typeface="Verdana" pitchFamily="34" charset="0"/>
              </a:endParaRPr>
            </a:p>
          </p:txBody>
        </p:sp>
        <p:sp>
          <p:nvSpPr>
            <p:cNvPr id="3083" name="Text Box 3348"/>
            <p:cNvSpPr txBox="1">
              <a:spLocks noChangeArrowheads="1"/>
            </p:cNvSpPr>
            <p:nvPr/>
          </p:nvSpPr>
          <p:spPr bwMode="auto">
            <a:xfrm>
              <a:off x="490" y="5967"/>
              <a:ext cx="1277" cy="301"/>
            </a:xfrm>
            <a:prstGeom prst="rect">
              <a:avLst/>
            </a:prstGeom>
            <a:solidFill>
              <a:schemeClr val="bg1"/>
            </a:solidFill>
            <a:ln w="9525">
              <a:noFill/>
              <a:miter lim="800000"/>
              <a:headEnd/>
              <a:tailEnd/>
            </a:ln>
          </p:spPr>
          <p:txBody>
            <a:bodyPr wrap="none">
              <a:spAutoFit/>
            </a:bodyPr>
            <a:lstStyle/>
            <a:p>
              <a:r>
                <a:rPr lang="en-US" sz="1800" b="1">
                  <a:latin typeface="Verdana" pitchFamily="34" charset="0"/>
                </a:rPr>
                <a:t>National Jamboree</a:t>
              </a:r>
            </a:p>
          </p:txBody>
        </p:sp>
      </p:grpSp>
      <p:sp>
        <p:nvSpPr>
          <p:cNvPr id="3079" name="Text Box 3597"/>
          <p:cNvSpPr txBox="1">
            <a:spLocks noChangeArrowheads="1"/>
          </p:cNvSpPr>
          <p:nvPr/>
        </p:nvSpPr>
        <p:spPr bwMode="auto">
          <a:xfrm>
            <a:off x="7427351" y="7362681"/>
            <a:ext cx="1957202"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9.a.(6)</a:t>
            </a:r>
            <a:endParaRPr lang="en-US" dirty="0"/>
          </a:p>
        </p:txBody>
      </p:sp>
      <p:sp>
        <p:nvSpPr>
          <p:cNvPr id="16" name="Title 15"/>
          <p:cNvSpPr>
            <a:spLocks noGrp="1"/>
          </p:cNvSpPr>
          <p:nvPr>
            <p:ph type="title"/>
          </p:nvPr>
        </p:nvSpPr>
        <p:spPr>
          <a:xfrm>
            <a:off x="753970" y="706401"/>
            <a:ext cx="8550462" cy="1295400"/>
          </a:xfrm>
        </p:spPr>
        <p:txBody>
          <a:bodyPr/>
          <a:lstStyle/>
          <a:p>
            <a:r>
              <a:rPr lang="en-US" dirty="0" smtClean="0">
                <a:solidFill>
                  <a:schemeClr val="tx1"/>
                </a:solidFill>
                <a:latin typeface="Verdana" pitchFamily="34" charset="0"/>
                <a:ea typeface="Verdana" pitchFamily="34" charset="0"/>
                <a:cs typeface="Verdana" pitchFamily="34" charset="0"/>
              </a:rPr>
              <a:t>VHF Propagation with Repeaters</a:t>
            </a:r>
            <a:endParaRPr lang="en-US" dirty="0">
              <a:latin typeface="Verdana" pitchFamily="34" charset="0"/>
              <a:ea typeface="Verdana" pitchFamily="34" charset="0"/>
              <a:cs typeface="Verdana" pitchFamily="34" charset="0"/>
            </a:endParaRPr>
          </a:p>
        </p:txBody>
      </p:sp>
      <p:sp>
        <p:nvSpPr>
          <p:cNvPr id="14" name="Footer Placeholder 13"/>
          <p:cNvSpPr>
            <a:spLocks noGrp="1"/>
          </p:cNvSpPr>
          <p:nvPr>
            <p:ph type="ftr" sz="quarter" idx="11"/>
          </p:nvPr>
        </p:nvSpPr>
        <p:spPr>
          <a:xfrm>
            <a:off x="3437032" y="7507448"/>
            <a:ext cx="3184338" cy="517669"/>
          </a:xfrm>
        </p:spPr>
        <p:txBody>
          <a:bodyPr/>
          <a:lstStyle/>
          <a:p>
            <a:pPr>
              <a:defRPr/>
            </a:pPr>
            <a:r>
              <a:rPr lang="en-US" smtClean="0"/>
              <a:t>07122013</a:t>
            </a:r>
            <a:endParaRPr lang="en-US" dirty="0"/>
          </a:p>
        </p:txBody>
      </p:sp>
      <p:sp>
        <p:nvSpPr>
          <p:cNvPr id="15" name="Slide Number Placeholder 14"/>
          <p:cNvSpPr>
            <a:spLocks noGrp="1"/>
          </p:cNvSpPr>
          <p:nvPr>
            <p:ph type="sldNum" sz="quarter" idx="12"/>
          </p:nvPr>
        </p:nvSpPr>
        <p:spPr>
          <a:xfrm>
            <a:off x="7208932" y="7081766"/>
            <a:ext cx="2095500" cy="517669"/>
          </a:xfrm>
        </p:spPr>
        <p:txBody>
          <a:bodyPr/>
          <a:lstStyle/>
          <a:p>
            <a:pPr>
              <a:defRPr/>
            </a:pPr>
            <a:fld id="{5A5C206B-7A74-47AE-8858-CF48A11612B2}" type="slidenum">
              <a:rPr lang="en-US" smtClean="0"/>
              <a:pPr>
                <a:defRPr/>
              </a:pPr>
              <a:t>87</a:t>
            </a:fld>
            <a:endParaRPr lang="en-US" dirty="0"/>
          </a:p>
        </p:txBody>
      </p:sp>
      <p:sp>
        <p:nvSpPr>
          <p:cNvPr id="12" name="TextBox 11"/>
          <p:cNvSpPr txBox="1"/>
          <p:nvPr/>
        </p:nvSpPr>
        <p:spPr bwMode="auto">
          <a:xfrm>
            <a:off x="5029200" y="5722883"/>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18" name="TextBox 17"/>
          <p:cNvSpPr txBox="1"/>
          <p:nvPr/>
        </p:nvSpPr>
        <p:spPr bwMode="auto">
          <a:xfrm>
            <a:off x="4682359" y="6132786"/>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21" name="TextBox 20"/>
          <p:cNvSpPr txBox="1"/>
          <p:nvPr/>
        </p:nvSpPr>
        <p:spPr bwMode="auto">
          <a:xfrm>
            <a:off x="3610303" y="5943600"/>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23" name="TextBox 22"/>
          <p:cNvSpPr txBox="1"/>
          <p:nvPr/>
        </p:nvSpPr>
        <p:spPr bwMode="auto">
          <a:xfrm>
            <a:off x="7015655" y="5959366"/>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24" name="TextBox 23"/>
          <p:cNvSpPr txBox="1"/>
          <p:nvPr/>
        </p:nvSpPr>
        <p:spPr bwMode="auto">
          <a:xfrm>
            <a:off x="6763407" y="5770179"/>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sp>
        <p:nvSpPr>
          <p:cNvPr id="32" name="TextBox 31"/>
          <p:cNvSpPr txBox="1"/>
          <p:nvPr/>
        </p:nvSpPr>
        <p:spPr bwMode="auto">
          <a:xfrm>
            <a:off x="3153103" y="6227379"/>
            <a:ext cx="90138" cy="461665"/>
          </a:xfrm>
          <a:prstGeom prst="rect">
            <a:avLst/>
          </a:prstGeom>
          <a:solidFill>
            <a:schemeClr val="bg1"/>
          </a:solidFill>
          <a:ln w="9525">
            <a:noFill/>
            <a:miter lim="800000"/>
            <a:headEnd/>
            <a:tailEnd/>
          </a:ln>
        </p:spPr>
        <p:txBody>
          <a:bodyPr wrap="square" rtlCol="0">
            <a:spAutoFit/>
          </a:bodyPr>
          <a:lstStyle/>
          <a:p>
            <a:endParaRPr lang="en-US" b="1" dirty="0">
              <a:latin typeface="Verdana" pitchFamily="34" charset="0"/>
            </a:endParaRPr>
          </a:p>
        </p:txBody>
      </p:sp>
      <p:sp>
        <p:nvSpPr>
          <p:cNvPr id="37" name="TextBox 36"/>
          <p:cNvSpPr txBox="1"/>
          <p:nvPr/>
        </p:nvSpPr>
        <p:spPr bwMode="auto">
          <a:xfrm>
            <a:off x="5029200" y="5785945"/>
            <a:ext cx="184731" cy="461665"/>
          </a:xfrm>
          <a:prstGeom prst="rect">
            <a:avLst/>
          </a:prstGeom>
          <a:solidFill>
            <a:schemeClr val="bg1"/>
          </a:solidFill>
          <a:ln w="9525">
            <a:noFill/>
            <a:miter lim="800000"/>
            <a:headEnd/>
            <a:tailEnd/>
          </a:ln>
        </p:spPr>
        <p:txBody>
          <a:bodyPr wrap="none" rtlCol="0">
            <a:spAutoFit/>
          </a:bodyPr>
          <a:lstStyle/>
          <a:p>
            <a:endParaRPr lang="en-US" b="1" dirty="0">
              <a:latin typeface="Verdana"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772510" y="2475187"/>
            <a:ext cx="4763330" cy="3044920"/>
          </a:xfrm>
          <a:prstGeom prst="rect">
            <a:avLst/>
          </a:prstGeom>
          <a:noFill/>
          <a:ln w="9525">
            <a:noFill/>
            <a:round/>
            <a:headEnd/>
            <a:tailEnd/>
          </a:ln>
          <a:effectLst/>
        </p:spPr>
      </p:pic>
      <p:pic>
        <p:nvPicPr>
          <p:cNvPr id="27" name="Picture 6"/>
          <p:cNvPicPr>
            <a:picLocks noGrp="1" noChangeAspect="1" noChangeArrowheads="1"/>
          </p:cNvPicPr>
          <p:nvPr>
            <p:ph idx="1"/>
          </p:nvPr>
        </p:nvPicPr>
        <p:blipFill>
          <a:blip r:embed="rId3" cstate="print"/>
          <a:srcRect/>
          <a:stretch>
            <a:fillRect/>
          </a:stretch>
        </p:blipFill>
        <p:spPr bwMode="auto">
          <a:xfrm>
            <a:off x="5538945" y="3074275"/>
            <a:ext cx="3934823" cy="226591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dirty="0"/>
          </a:p>
        </p:txBody>
      </p:sp>
      <p:sp>
        <p:nvSpPr>
          <p:cNvPr id="2051" name="Text Box 12"/>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2052" name="Text Box 14"/>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2053" name="Text Box 15"/>
          <p:cNvSpPr txBox="1">
            <a:spLocks noChangeArrowheads="1"/>
          </p:cNvSpPr>
          <p:nvPr/>
        </p:nvSpPr>
        <p:spPr bwMode="auto">
          <a:xfrm>
            <a:off x="2683062" y="1328522"/>
            <a:ext cx="4700494" cy="1446550"/>
          </a:xfrm>
          <a:prstGeom prst="rect">
            <a:avLst/>
          </a:prstGeom>
          <a:noFill/>
          <a:ln w="9525">
            <a:noFill/>
            <a:miter lim="800000"/>
            <a:headEnd/>
            <a:tailEnd/>
          </a:ln>
        </p:spPr>
        <p:txBody>
          <a:bodyPr>
            <a:spAutoFit/>
          </a:bodyPr>
          <a:lstStyle/>
          <a:p>
            <a:pPr algn="ctr"/>
            <a:r>
              <a:rPr lang="en-US" sz="4400" b="1" dirty="0">
                <a:latin typeface="Verdana" pitchFamily="34" charset="0"/>
              </a:rPr>
              <a:t>Radio</a:t>
            </a:r>
          </a:p>
          <a:p>
            <a:pPr algn="ctr"/>
            <a:r>
              <a:rPr lang="en-US" sz="4400" b="1" dirty="0">
                <a:latin typeface="Verdana" pitchFamily="34" charset="0"/>
              </a:rPr>
              <a:t>Merit Badge</a:t>
            </a:r>
          </a:p>
        </p:txBody>
      </p:sp>
      <p:pic>
        <p:nvPicPr>
          <p:cNvPr id="2054" name="Picture 10" descr="Radio MB.gif"/>
          <p:cNvPicPr>
            <a:picLocks noChangeAspect="1"/>
          </p:cNvPicPr>
          <p:nvPr/>
        </p:nvPicPr>
        <p:blipFill>
          <a:blip r:embed="rId2" cstate="print"/>
          <a:srcRect/>
          <a:stretch>
            <a:fillRect/>
          </a:stretch>
        </p:blipFill>
        <p:spPr bwMode="auto">
          <a:xfrm>
            <a:off x="3134168" y="2951534"/>
            <a:ext cx="3723859" cy="363844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07122013</a:t>
            </a:r>
            <a:endParaRPr lang="en-US" dirty="0"/>
          </a:p>
        </p:txBody>
      </p:sp>
      <p:sp>
        <p:nvSpPr>
          <p:cNvPr id="10" name="Slide Number Placeholder 9"/>
          <p:cNvSpPr>
            <a:spLocks noGrp="1"/>
          </p:cNvSpPr>
          <p:nvPr>
            <p:ph type="sldNum" sz="quarter" idx="12"/>
          </p:nvPr>
        </p:nvSpPr>
        <p:spPr/>
        <p:txBody>
          <a:bodyPr/>
          <a:lstStyle/>
          <a:p>
            <a:pPr>
              <a:defRPr/>
            </a:pPr>
            <a:fld id="{5A5C206B-7A74-47AE-8858-CF48A11612B2}" type="slidenum">
              <a:rPr lang="en-US" smtClean="0"/>
              <a:pPr>
                <a:defRPr/>
              </a:pPr>
              <a:t>88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90282" y="294409"/>
            <a:ext cx="8875059" cy="7177449"/>
          </a:xfrm>
          <a:prstGeom prst="rect">
            <a:avLst/>
          </a:prstGeom>
          <a:noFill/>
          <a:ln w="38100">
            <a:solidFill>
              <a:schemeClr val="tx1"/>
            </a:solidFill>
            <a:miter lim="800000"/>
            <a:headEnd/>
            <a:tailEnd/>
          </a:ln>
        </p:spPr>
        <p:txBody>
          <a:bodyPr wrap="none" anchor="ctr"/>
          <a:lstStyle/>
          <a:p>
            <a:pPr algn="ctr"/>
            <a:endParaRPr lang="en-US"/>
          </a:p>
        </p:txBody>
      </p:sp>
      <p:sp>
        <p:nvSpPr>
          <p:cNvPr id="3075" name="Text Box 3"/>
          <p:cNvSpPr txBox="1">
            <a:spLocks noChangeArrowheads="1"/>
          </p:cNvSpPr>
          <p:nvPr/>
        </p:nvSpPr>
        <p:spPr bwMode="auto">
          <a:xfrm>
            <a:off x="860799" y="121444"/>
            <a:ext cx="1332416" cy="461665"/>
          </a:xfrm>
          <a:prstGeom prst="rect">
            <a:avLst/>
          </a:prstGeom>
          <a:solidFill>
            <a:schemeClr val="bg1"/>
          </a:solidFill>
          <a:ln w="9525">
            <a:noFill/>
            <a:miter lim="800000"/>
            <a:headEnd/>
            <a:tailEnd/>
          </a:ln>
        </p:spPr>
        <p:txBody>
          <a:bodyPr wrap="none">
            <a:spAutoFit/>
          </a:bodyPr>
          <a:lstStyle/>
          <a:p>
            <a:r>
              <a:rPr lang="en-US" b="1" dirty="0">
                <a:latin typeface="Verdana" pitchFamily="34" charset="0"/>
              </a:rPr>
              <a:t>K2BSA</a:t>
            </a:r>
          </a:p>
        </p:txBody>
      </p:sp>
      <p:sp>
        <p:nvSpPr>
          <p:cNvPr id="3076" name="Text Box 4"/>
          <p:cNvSpPr txBox="1">
            <a:spLocks noChangeArrowheads="1"/>
          </p:cNvSpPr>
          <p:nvPr/>
        </p:nvSpPr>
        <p:spPr bwMode="auto">
          <a:xfrm>
            <a:off x="6382647" y="123898"/>
            <a:ext cx="2954655" cy="461665"/>
          </a:xfrm>
          <a:prstGeom prst="rect">
            <a:avLst/>
          </a:prstGeom>
          <a:solidFill>
            <a:schemeClr val="bg1"/>
          </a:solidFill>
          <a:ln w="9525">
            <a:noFill/>
            <a:miter lim="800000"/>
            <a:headEnd/>
            <a:tailEnd/>
          </a:ln>
        </p:spPr>
        <p:txBody>
          <a:bodyPr wrap="none">
            <a:spAutoFit/>
          </a:bodyPr>
          <a:lstStyle/>
          <a:p>
            <a:pPr algn="r"/>
            <a:r>
              <a:rPr lang="en-US" b="1" dirty="0" smtClean="0">
                <a:latin typeface="Verdana" pitchFamily="34" charset="0"/>
              </a:rPr>
              <a:t>Radio Call </a:t>
            </a:r>
            <a:r>
              <a:rPr lang="en-US" b="1" dirty="0">
                <a:latin typeface="Verdana" pitchFamily="34" charset="0"/>
              </a:rPr>
              <a:t>Signs</a:t>
            </a:r>
          </a:p>
        </p:txBody>
      </p:sp>
      <p:sp>
        <p:nvSpPr>
          <p:cNvPr id="3077" name="Text Box 5"/>
          <p:cNvSpPr txBox="1">
            <a:spLocks noChangeArrowheads="1"/>
          </p:cNvSpPr>
          <p:nvPr/>
        </p:nvSpPr>
        <p:spPr bwMode="auto">
          <a:xfrm>
            <a:off x="1006662" y="7319747"/>
            <a:ext cx="3355406" cy="369332"/>
          </a:xfrm>
          <a:prstGeom prst="rect">
            <a:avLst/>
          </a:prstGeom>
          <a:solidFill>
            <a:schemeClr val="bg1"/>
          </a:solidFill>
          <a:ln w="9525">
            <a:noFill/>
            <a:miter lim="800000"/>
            <a:headEnd/>
            <a:tailEnd/>
          </a:ln>
        </p:spPr>
        <p:txBody>
          <a:bodyPr wrap="none">
            <a:spAutoFit/>
          </a:bodyPr>
          <a:lstStyle/>
          <a:p>
            <a:r>
              <a:rPr lang="en-US" sz="1800" b="1" dirty="0" smtClean="0">
                <a:latin typeface="Verdana" pitchFamily="34" charset="0"/>
              </a:rPr>
              <a:t>2013 National </a:t>
            </a:r>
            <a:r>
              <a:rPr lang="en-US" sz="1800" b="1" dirty="0">
                <a:latin typeface="Verdana" pitchFamily="34" charset="0"/>
              </a:rPr>
              <a:t>Jamboree</a:t>
            </a:r>
          </a:p>
        </p:txBody>
      </p:sp>
      <p:sp>
        <p:nvSpPr>
          <p:cNvPr id="3078" name="Text Box 10"/>
          <p:cNvSpPr txBox="1">
            <a:spLocks noChangeArrowheads="1"/>
          </p:cNvSpPr>
          <p:nvPr/>
        </p:nvSpPr>
        <p:spPr bwMode="auto">
          <a:xfrm>
            <a:off x="3175015" y="856240"/>
            <a:ext cx="3774110" cy="646331"/>
          </a:xfrm>
          <a:prstGeom prst="rect">
            <a:avLst/>
          </a:prstGeom>
          <a:noFill/>
          <a:ln w="9525">
            <a:noFill/>
            <a:miter lim="800000"/>
            <a:headEnd/>
            <a:tailEnd/>
          </a:ln>
        </p:spPr>
        <p:txBody>
          <a:bodyPr wrap="none">
            <a:spAutoFit/>
          </a:bodyPr>
          <a:lstStyle/>
          <a:p>
            <a:pPr algn="ctr"/>
            <a:r>
              <a:rPr lang="en-US" sz="3600" dirty="0">
                <a:latin typeface="Verdana" pitchFamily="34" charset="0"/>
              </a:rPr>
              <a:t>N1RY = “1 X 2”</a:t>
            </a:r>
          </a:p>
        </p:txBody>
      </p:sp>
      <p:sp>
        <p:nvSpPr>
          <p:cNvPr id="3079" name="Text Box 11"/>
          <p:cNvSpPr txBox="1">
            <a:spLocks noChangeArrowheads="1"/>
          </p:cNvSpPr>
          <p:nvPr/>
        </p:nvSpPr>
        <p:spPr bwMode="auto">
          <a:xfrm>
            <a:off x="3456279" y="6140883"/>
            <a:ext cx="3681264" cy="954107"/>
          </a:xfrm>
          <a:prstGeom prst="rect">
            <a:avLst/>
          </a:prstGeom>
          <a:noFill/>
          <a:ln w="9525">
            <a:noFill/>
            <a:miter lim="800000"/>
            <a:headEnd/>
            <a:tailEnd/>
          </a:ln>
        </p:spPr>
        <p:txBody>
          <a:bodyPr wrap="none">
            <a:spAutoFit/>
          </a:bodyPr>
          <a:lstStyle/>
          <a:p>
            <a:pPr algn="ctr"/>
            <a:r>
              <a:rPr lang="en-US" sz="3600" dirty="0">
                <a:latin typeface="Verdana" pitchFamily="34" charset="0"/>
              </a:rPr>
              <a:t>K7S = “1 X 1”</a:t>
            </a:r>
          </a:p>
          <a:p>
            <a:pPr algn="ctr"/>
            <a:r>
              <a:rPr lang="en-US" sz="2000" dirty="0">
                <a:latin typeface="Verdana" pitchFamily="34" charset="0"/>
              </a:rPr>
              <a:t>(SPECIAL EVENT STATION)</a:t>
            </a:r>
          </a:p>
        </p:txBody>
      </p:sp>
      <p:sp>
        <p:nvSpPr>
          <p:cNvPr id="3080" name="Text Box 12"/>
          <p:cNvSpPr txBox="1">
            <a:spLocks noChangeArrowheads="1"/>
          </p:cNvSpPr>
          <p:nvPr/>
        </p:nvSpPr>
        <p:spPr bwMode="auto">
          <a:xfrm>
            <a:off x="3065665" y="1978675"/>
            <a:ext cx="3951723" cy="646331"/>
          </a:xfrm>
          <a:prstGeom prst="rect">
            <a:avLst/>
          </a:prstGeom>
          <a:noFill/>
          <a:ln w="9525">
            <a:noFill/>
            <a:miter lim="800000"/>
            <a:headEnd/>
            <a:tailEnd/>
          </a:ln>
        </p:spPr>
        <p:txBody>
          <a:bodyPr wrap="none">
            <a:spAutoFit/>
          </a:bodyPr>
          <a:lstStyle/>
          <a:p>
            <a:pPr algn="ctr"/>
            <a:r>
              <a:rPr lang="en-US" sz="3600" dirty="0">
                <a:latin typeface="Verdana" pitchFamily="34" charset="0"/>
              </a:rPr>
              <a:t>NK8W = “2 X 1”</a:t>
            </a:r>
          </a:p>
        </p:txBody>
      </p:sp>
      <p:sp>
        <p:nvSpPr>
          <p:cNvPr id="3081" name="Text Box 13"/>
          <p:cNvSpPr txBox="1">
            <a:spLocks noChangeArrowheads="1"/>
          </p:cNvSpPr>
          <p:nvPr/>
        </p:nvSpPr>
        <p:spPr bwMode="auto">
          <a:xfrm>
            <a:off x="2980956" y="3053268"/>
            <a:ext cx="4023153" cy="646331"/>
          </a:xfrm>
          <a:prstGeom prst="rect">
            <a:avLst/>
          </a:prstGeom>
          <a:noFill/>
          <a:ln w="9525">
            <a:noFill/>
            <a:miter lim="800000"/>
            <a:headEnd/>
            <a:tailEnd/>
          </a:ln>
        </p:spPr>
        <p:txBody>
          <a:bodyPr wrap="none">
            <a:spAutoFit/>
          </a:bodyPr>
          <a:lstStyle/>
          <a:p>
            <a:pPr algn="ctr"/>
            <a:r>
              <a:rPr lang="en-US" sz="3600" dirty="0">
                <a:latin typeface="Verdana" pitchFamily="34" charset="0"/>
              </a:rPr>
              <a:t>AE5BT = “2 X 2”</a:t>
            </a:r>
          </a:p>
        </p:txBody>
      </p:sp>
      <p:sp>
        <p:nvSpPr>
          <p:cNvPr id="3082" name="Text Box 14"/>
          <p:cNvSpPr txBox="1">
            <a:spLocks noChangeArrowheads="1"/>
          </p:cNvSpPr>
          <p:nvPr/>
        </p:nvSpPr>
        <p:spPr bwMode="auto">
          <a:xfrm>
            <a:off x="2925387" y="4140128"/>
            <a:ext cx="4093108" cy="646331"/>
          </a:xfrm>
          <a:prstGeom prst="rect">
            <a:avLst/>
          </a:prstGeom>
          <a:noFill/>
          <a:ln w="9525">
            <a:noFill/>
            <a:miter lim="800000"/>
            <a:headEnd/>
            <a:tailEnd/>
          </a:ln>
        </p:spPr>
        <p:txBody>
          <a:bodyPr wrap="none">
            <a:spAutoFit/>
          </a:bodyPr>
          <a:lstStyle/>
          <a:p>
            <a:pPr algn="ctr"/>
            <a:r>
              <a:rPr lang="en-US" sz="3600" dirty="0">
                <a:latin typeface="Verdana" pitchFamily="34" charset="0"/>
              </a:rPr>
              <a:t>K2BSA = “1 X 3”</a:t>
            </a:r>
          </a:p>
        </p:txBody>
      </p:sp>
      <p:sp>
        <p:nvSpPr>
          <p:cNvPr id="3083" name="Text Box 18"/>
          <p:cNvSpPr txBox="1">
            <a:spLocks noChangeArrowheads="1"/>
          </p:cNvSpPr>
          <p:nvPr/>
        </p:nvSpPr>
        <p:spPr bwMode="auto">
          <a:xfrm>
            <a:off x="2440340" y="5154795"/>
            <a:ext cx="4541628" cy="646331"/>
          </a:xfrm>
          <a:prstGeom prst="rect">
            <a:avLst/>
          </a:prstGeom>
          <a:noFill/>
          <a:ln w="9525">
            <a:noFill/>
            <a:miter lim="800000"/>
            <a:headEnd/>
            <a:tailEnd/>
          </a:ln>
        </p:spPr>
        <p:txBody>
          <a:bodyPr wrap="none">
            <a:spAutoFit/>
          </a:bodyPr>
          <a:lstStyle/>
          <a:p>
            <a:pPr algn="ctr"/>
            <a:r>
              <a:rPr lang="en-US" sz="3600" dirty="0">
                <a:latin typeface="Verdana" pitchFamily="34" charset="0"/>
              </a:rPr>
              <a:t>KD4MML = “2 X 3”</a:t>
            </a:r>
          </a:p>
        </p:txBody>
      </p:sp>
      <p:sp>
        <p:nvSpPr>
          <p:cNvPr id="3084" name="Text Box 20"/>
          <p:cNvSpPr txBox="1">
            <a:spLocks noChangeArrowheads="1"/>
          </p:cNvSpPr>
          <p:nvPr/>
        </p:nvSpPr>
        <p:spPr bwMode="auto">
          <a:xfrm>
            <a:off x="7735127" y="7362681"/>
            <a:ext cx="1649426" cy="276999"/>
          </a:xfrm>
          <a:prstGeom prst="rect">
            <a:avLst/>
          </a:prstGeom>
          <a:solidFill>
            <a:schemeClr val="bg1"/>
          </a:solidFill>
          <a:ln w="9525" algn="ctr">
            <a:noFill/>
            <a:miter lim="800000"/>
            <a:headEnd/>
            <a:tailEnd/>
          </a:ln>
        </p:spPr>
        <p:txBody>
          <a:bodyPr wrap="none">
            <a:spAutoFit/>
          </a:bodyPr>
          <a:lstStyle/>
          <a:p>
            <a:pPr algn="r"/>
            <a:r>
              <a:rPr lang="en-US" sz="1200" dirty="0">
                <a:latin typeface="Verdana" pitchFamily="34" charset="0"/>
              </a:rPr>
              <a:t>Radio M.B Req. </a:t>
            </a:r>
            <a:r>
              <a:rPr lang="en-US" sz="1200" dirty="0" smtClean="0">
                <a:latin typeface="Verdana" pitchFamily="34" charset="0"/>
              </a:rPr>
              <a:t>1.c</a:t>
            </a:r>
            <a:endParaRPr lang="en-US" dirty="0"/>
          </a:p>
        </p:txBody>
      </p:sp>
      <p:sp>
        <p:nvSpPr>
          <p:cNvPr id="15" name="Footer Placeholder 14"/>
          <p:cNvSpPr>
            <a:spLocks noGrp="1"/>
          </p:cNvSpPr>
          <p:nvPr>
            <p:ph type="ftr" sz="quarter" idx="11"/>
          </p:nvPr>
        </p:nvSpPr>
        <p:spPr/>
        <p:txBody>
          <a:bodyPr/>
          <a:lstStyle/>
          <a:p>
            <a:pPr>
              <a:defRPr/>
            </a:pPr>
            <a:r>
              <a:rPr lang="en-US" smtClean="0"/>
              <a:t>07122013</a:t>
            </a:r>
            <a:endParaRPr lang="en-US"/>
          </a:p>
        </p:txBody>
      </p:sp>
      <p:sp>
        <p:nvSpPr>
          <p:cNvPr id="16" name="Slide Number Placeholder 15"/>
          <p:cNvSpPr>
            <a:spLocks noGrp="1"/>
          </p:cNvSpPr>
          <p:nvPr>
            <p:ph type="sldNum" sz="quarter" idx="12"/>
          </p:nvPr>
        </p:nvSpPr>
        <p:spPr/>
        <p:txBody>
          <a:bodyPr/>
          <a:lstStyle/>
          <a:p>
            <a:pPr>
              <a:defRPr/>
            </a:pPr>
            <a:fld id="{5A5C206B-7A74-47AE-8858-CF48A11612B2}"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23286</TotalTime>
  <Words>4860</Words>
  <Application>Microsoft Office PowerPoint</Application>
  <PresentationFormat>Custom</PresentationFormat>
  <Paragraphs>1194</Paragraphs>
  <Slides>88</Slides>
  <Notes>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Arial</vt:lpstr>
      <vt:lpstr>Calibri</vt:lpstr>
      <vt:lpstr>HGP明朝E</vt:lpstr>
      <vt:lpstr>Symbol</vt:lpstr>
      <vt:lpstr>Times New Roman</vt:lpstr>
      <vt:lpstr>Verdana</vt:lpstr>
      <vt:lpstr>ヒラギノ角ゴ ProN W3</vt:lpstr>
      <vt:lpstr>Default Design</vt:lpstr>
      <vt:lpstr>Photo Editor Photo</vt:lpstr>
      <vt:lpstr>PowerPoint Presentation</vt:lpstr>
      <vt:lpstr>Radio Merit Badge</vt:lpstr>
      <vt:lpstr>Radio Merit Badge</vt:lpstr>
      <vt:lpstr>Radio</vt:lpstr>
      <vt:lpstr>PowerPoint Presentation</vt:lpstr>
      <vt:lpstr>PowerPoint Presentation</vt:lpstr>
      <vt:lpstr>Radio Station Call Signs</vt:lpstr>
      <vt:lpstr>PowerPoint Presentation</vt:lpstr>
      <vt:lpstr>PowerPoint Presentation</vt:lpstr>
      <vt:lpstr>Phonetic Alphabet</vt:lpstr>
      <vt:lpstr>Phonetic Alphabet</vt:lpstr>
      <vt:lpstr>PowerPoint Presentation</vt:lpstr>
      <vt:lpstr>PowerPoint Presentation</vt:lpstr>
      <vt:lpstr>How High Frequency (HF) Radio Waves Travel </vt:lpstr>
      <vt:lpstr>WWV and WWVH</vt:lpstr>
      <vt:lpstr>PowerPoint Presentation</vt:lpstr>
      <vt:lpstr>WWV in Ft. Collins, CO</vt:lpstr>
      <vt:lpstr>WWV and WWVH</vt:lpstr>
      <vt:lpstr>DX and Local Stations</vt:lpstr>
      <vt:lpstr>FCC – Federal Communications Commission</vt:lpstr>
      <vt:lpstr>ITU – International Telecommunications Union</vt:lpstr>
      <vt:lpstr>PowerPoint Presentation</vt:lpstr>
      <vt:lpstr>PowerPoint Presentation</vt:lpstr>
      <vt:lpstr>PowerPoint Presentation</vt:lpstr>
      <vt:lpstr>PowerPoint Presentation</vt:lpstr>
      <vt:lpstr>PowerPoint Presentation</vt:lpstr>
      <vt:lpstr>Safety</vt:lpstr>
      <vt:lpstr>Electricity Safety </vt:lpstr>
      <vt:lpstr>Radio Safety Precautions </vt:lpstr>
      <vt:lpstr>Radio Frequency (RF) Energy</vt:lpstr>
      <vt:lpstr>PowerPoint Presentation</vt:lpstr>
      <vt:lpstr>PowerPoint Presentation</vt:lpstr>
      <vt:lpstr>PowerPoint Presentation</vt:lpstr>
      <vt:lpstr>PowerPoint Presentation</vt:lpstr>
      <vt:lpstr>PowerPoint Presentation</vt:lpstr>
      <vt:lpstr>PowerPoint Presentation</vt:lpstr>
      <vt:lpstr>Amateur Radio</vt:lpstr>
      <vt:lpstr>PowerPoint Presentation</vt:lpstr>
      <vt:lpstr>PowerPoint Presentation</vt:lpstr>
      <vt:lpstr>Amateur Radio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Merit Badge</vt:lpstr>
      <vt:lpstr>Make a Ham Radio Contact</vt:lpstr>
      <vt:lpstr>Log Your Contact</vt:lpstr>
      <vt:lpstr>Radio Merit Badge</vt:lpstr>
      <vt:lpstr>PowerPoint Presentation</vt:lpstr>
      <vt:lpstr>The Electromagnetic Spectrum</vt:lpstr>
      <vt:lpstr>Radio Waves</vt:lpstr>
      <vt:lpstr>Radio Waves</vt:lpstr>
      <vt:lpstr>Frequencies (One Hertz is one cycle per second)</vt:lpstr>
      <vt:lpstr>The Electromagnetic Spectrum</vt:lpstr>
      <vt:lpstr>PowerPoint Presentation</vt:lpstr>
      <vt:lpstr>PowerPoint Presentation</vt:lpstr>
      <vt:lpstr>Frequency Assignments </vt:lpstr>
      <vt:lpstr>How Radio Waves Carry Information</vt:lpstr>
      <vt:lpstr>PowerPoint Presentation</vt:lpstr>
      <vt:lpstr>Continuous Wave  (CW)   The Oldest Digital Mode</vt:lpstr>
      <vt:lpstr>“CW” or Morse Code </vt:lpstr>
      <vt:lpstr>Modulation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 Schematic Diagrams</vt:lpstr>
      <vt:lpstr>Describe Your K2BSA Visit</vt:lpstr>
      <vt:lpstr>Radio Careers</vt:lpstr>
      <vt:lpstr>Technical Radio Careers</vt:lpstr>
      <vt:lpstr>Broadcasting Careers</vt:lpstr>
      <vt:lpstr>Radio Operator Careers</vt:lpstr>
      <vt:lpstr>Education for Radio Careers</vt:lpstr>
      <vt:lpstr>Amateur Radio Licenses</vt:lpstr>
      <vt:lpstr>Technician Class License</vt:lpstr>
      <vt:lpstr>Amateur Radio License Exams</vt:lpstr>
      <vt:lpstr>Emergency Calls</vt:lpstr>
      <vt:lpstr>Radio Station Types</vt:lpstr>
      <vt:lpstr>Repeaters</vt:lpstr>
      <vt:lpstr>VHF Propagation with Repeaters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Bruce Gibson</cp:lastModifiedBy>
  <cp:revision>351</cp:revision>
  <cp:lastPrinted>2002-05-01T00:55:32Z</cp:lastPrinted>
  <dcterms:created xsi:type="dcterms:W3CDTF">2002-05-01T00:47:11Z</dcterms:created>
  <dcterms:modified xsi:type="dcterms:W3CDTF">2016-02-22T16:19:06Z</dcterms:modified>
</cp:coreProperties>
</file>